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audio1.wav" ContentType="audio/wav"/>
  <Override PartName="/ppt/media/audio2.wav" ContentType="audio/wav"/>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30" r:id="rId117"/>
    <p:sldId id="260" r:id="rId118"/>
    <p:sldId id="261" r:id="rId119"/>
    <p:sldId id="267" r:id="rId120"/>
    <p:sldId id="301" r:id="rId121"/>
    <p:sldId id="270" r:id="rId122"/>
    <p:sldId id="274" r:id="rId123"/>
    <p:sldId id="271" r:id="rId124"/>
    <p:sldId id="351" r:id="rId125"/>
    <p:sldId id="506" r:id="rId126"/>
    <p:sldId id="565" r:id="rId127"/>
    <p:sldId id="333" r:id="rId128"/>
    <p:sldId id="288" r:id="rId129"/>
    <p:sldId id="377" r:id="rId130"/>
    <p:sldId id="323" r:id="rId131"/>
    <p:sldId id="263" r:id="rId132"/>
    <p:sldId id="292" r:id="rId133"/>
    <p:sldId id="268" r:id="rId134"/>
    <p:sldId id="566" r:id="rId135"/>
    <p:sldId id="275" r:id="rId136"/>
    <p:sldId id="264" r:id="rId137"/>
    <p:sldId id="256" r:id="rId138"/>
    <p:sldId id="567" r:id="rId139"/>
    <p:sldId id="299" r:id="rId140"/>
    <p:sldId id="317" r:id="rId141"/>
    <p:sldId id="309" r:id="rId142"/>
    <p:sldId id="302" r:id="rId143"/>
    <p:sldId id="308" r:id="rId144"/>
    <p:sldId id="568" r:id="rId145"/>
    <p:sldId id="1983" r:id="rId146"/>
    <p:sldId id="1982" r:id="rId147"/>
    <p:sldId id="283" r:id="rId148"/>
    <p:sldId id="1984" r:id="rId149"/>
    <p:sldId id="257" r:id="rId150"/>
    <p:sldId id="291" r:id="rId151"/>
    <p:sldId id="355" r:id="rId152"/>
    <p:sldId id="368" r:id="rId153"/>
    <p:sldId id="1985" r:id="rId154"/>
    <p:sldId id="311" r:id="rId155"/>
    <p:sldId id="395" r:id="rId156"/>
    <p:sldId id="1986" r:id="rId157"/>
    <p:sldId id="266" r:id="rId158"/>
    <p:sldId id="273" r:id="rId159"/>
    <p:sldId id="262" r:id="rId160"/>
    <p:sldId id="331" r:id="rId161"/>
    <p:sldId id="1987" r:id="rId162"/>
    <p:sldId id="293" r:id="rId163"/>
    <p:sldId id="490" r:id="rId164"/>
    <p:sldId id="501" r:id="rId165"/>
    <p:sldId id="498" r:id="rId166"/>
    <p:sldId id="392" r:id="rId167"/>
    <p:sldId id="384" r:id="rId168"/>
    <p:sldId id="315" r:id="rId169"/>
    <p:sldId id="1988" r:id="rId170"/>
    <p:sldId id="295" r:id="rId171"/>
    <p:sldId id="1989" r:id="rId172"/>
    <p:sldId id="310" r:id="rId173"/>
    <p:sldId id="303" r:id="rId174"/>
    <p:sldId id="401" r:id="rId175"/>
    <p:sldId id="383" r:id="rId176"/>
    <p:sldId id="279" r:id="rId177"/>
    <p:sldId id="341" r:id="rId178"/>
    <p:sldId id="1990" r:id="rId179"/>
    <p:sldId id="1991" r:id="rId180"/>
    <p:sldId id="1992" r:id="rId181"/>
    <p:sldId id="1993" r:id="rId182"/>
    <p:sldId id="284" r:id="rId183"/>
    <p:sldId id="1994" r:id="rId184"/>
    <p:sldId id="258" r:id="rId185"/>
    <p:sldId id="277" r:id="rId186"/>
    <p:sldId id="1995" r:id="rId187"/>
    <p:sldId id="1189" r:id="rId188"/>
    <p:sldId id="1196" r:id="rId189"/>
    <p:sldId id="1185" r:id="rId190"/>
    <p:sldId id="1194" r:id="rId191"/>
    <p:sldId id="259" r:id="rId192"/>
    <p:sldId id="1996" r:id="rId193"/>
    <p:sldId id="272" r:id="rId194"/>
    <p:sldId id="1997" r:id="rId195"/>
    <p:sldId id="1998" r:id="rId196"/>
    <p:sldId id="1999" r:id="rId197"/>
    <p:sldId id="2000" r:id="rId198"/>
    <p:sldId id="316" r:id="rId199"/>
    <p:sldId id="2001" r:id="rId200"/>
    <p:sldId id="561" r:id="rId201"/>
    <p:sldId id="580" r:id="rId202"/>
    <p:sldId id="2002" r:id="rId203"/>
    <p:sldId id="2003" r:id="rId204"/>
    <p:sldId id="265" r:id="rId205"/>
    <p:sldId id="307" r:id="rId206"/>
    <p:sldId id="2004" r:id="rId207"/>
    <p:sldId id="2005" r:id="rId208"/>
    <p:sldId id="356" r:id="rId209"/>
    <p:sldId id="2006" r:id="rId210"/>
    <p:sldId id="2007" r:id="rId211"/>
    <p:sldId id="306" r:id="rId212"/>
    <p:sldId id="2008" r:id="rId213"/>
    <p:sldId id="280" r:id="rId214"/>
    <p:sldId id="285" r:id="rId215"/>
    <p:sldId id="2009" r:id="rId216"/>
    <p:sldId id="287" r:id="rId217"/>
    <p:sldId id="2010" r:id="rId218"/>
    <p:sldId id="2011" r:id="rId219"/>
    <p:sldId id="2012" r:id="rId220"/>
    <p:sldId id="2013" r:id="rId221"/>
    <p:sldId id="2014" r:id="rId222"/>
    <p:sldId id="451" r:id="rId223"/>
    <p:sldId id="564" r:id="rId224"/>
    <p:sldId id="510" r:id="rId225"/>
    <p:sldId id="620" r:id="rId226"/>
    <p:sldId id="2015" r:id="rId227"/>
    <p:sldId id="296" r:id="rId228"/>
    <p:sldId id="378" r:id="rId229"/>
    <p:sldId id="394" r:id="rId230"/>
    <p:sldId id="286" r:id="rId231"/>
    <p:sldId id="639" r:id="rId232"/>
    <p:sldId id="644" r:id="rId233"/>
    <p:sldId id="645" r:id="rId234"/>
    <p:sldId id="697" r:id="rId235"/>
    <p:sldId id="725" r:id="rId236"/>
    <p:sldId id="339" r:id="rId237"/>
    <p:sldId id="340" r:id="rId238"/>
    <p:sldId id="335" r:id="rId239"/>
    <p:sldId id="372" r:id="rId240"/>
    <p:sldId id="320" r:id="rId241"/>
    <p:sldId id="700" r:id="rId242"/>
    <p:sldId id="702" r:id="rId243"/>
    <p:sldId id="297" r:id="rId244"/>
    <p:sldId id="2016" r:id="rId245"/>
    <p:sldId id="2017" r:id="rId246"/>
    <p:sldId id="282" r:id="rId247"/>
    <p:sldId id="2018" r:id="rId248"/>
    <p:sldId id="2019" r:id="rId249"/>
    <p:sldId id="2020" r:id="rId250"/>
    <p:sldId id="2021" r:id="rId251"/>
    <p:sldId id="2022" r:id="rId252"/>
    <p:sldId id="2023" r:id="rId253"/>
    <p:sldId id="2024" r:id="rId254"/>
    <p:sldId id="2025" r:id="rId255"/>
    <p:sldId id="354" r:id="rId256"/>
    <p:sldId id="350" r:id="rId257"/>
    <p:sldId id="321" r:id="rId258"/>
    <p:sldId id="298" r:id="rId259"/>
    <p:sldId id="2026" r:id="rId260"/>
    <p:sldId id="2027" r:id="rId261"/>
    <p:sldId id="466" r:id="rId262"/>
    <p:sldId id="479" r:id="rId263"/>
    <p:sldId id="2028" r:id="rId264"/>
    <p:sldId id="2029" r:id="rId265"/>
    <p:sldId id="313" r:id="rId266"/>
    <p:sldId id="2030" r:id="rId267"/>
    <p:sldId id="2031" r:id="rId268"/>
    <p:sldId id="2032" r:id="rId269"/>
    <p:sldId id="2033" r:id="rId270"/>
    <p:sldId id="2034" r:id="rId271"/>
    <p:sldId id="269" r:id="rId272"/>
    <p:sldId id="2035" r:id="rId273"/>
    <p:sldId id="2036" r:id="rId274"/>
    <p:sldId id="2037" r:id="rId275"/>
    <p:sldId id="2038" r:id="rId276"/>
    <p:sldId id="2039" r:id="rId277"/>
    <p:sldId id="363" r:id="rId278"/>
    <p:sldId id="2040" r:id="rId279"/>
    <p:sldId id="2041" r:id="rId280"/>
    <p:sldId id="2042" r:id="rId281"/>
    <p:sldId id="2043" r:id="rId282"/>
    <p:sldId id="426" r:id="rId283"/>
    <p:sldId id="2044" r:id="rId284"/>
    <p:sldId id="2045" r:id="rId285"/>
    <p:sldId id="2046" r:id="rId286"/>
    <p:sldId id="2047" r:id="rId287"/>
    <p:sldId id="2048" r:id="rId288"/>
    <p:sldId id="2049" r:id="rId289"/>
    <p:sldId id="332" r:id="rId290"/>
    <p:sldId id="661" r:id="rId291"/>
    <p:sldId id="812" r:id="rId292"/>
    <p:sldId id="1728" r:id="rId293"/>
    <p:sldId id="1734" r:id="rId294"/>
    <p:sldId id="1198" r:id="rId295"/>
    <p:sldId id="1334" r:id="rId296"/>
    <p:sldId id="1682" r:id="rId297"/>
    <p:sldId id="546" r:id="rId298"/>
    <p:sldId id="508" r:id="rId299"/>
    <p:sldId id="551" r:id="rId300"/>
    <p:sldId id="493" r:id="rId301"/>
    <p:sldId id="406" r:id="rId302"/>
    <p:sldId id="2050" r:id="rId303"/>
    <p:sldId id="2051" r:id="rId304"/>
    <p:sldId id="2052" r:id="rId305"/>
    <p:sldId id="2053" r:id="rId306"/>
    <p:sldId id="2054" r:id="rId307"/>
    <p:sldId id="2055" r:id="rId308"/>
    <p:sldId id="2056" r:id="rId309"/>
    <p:sldId id="2057" r:id="rId310"/>
    <p:sldId id="2058" r:id="rId311"/>
    <p:sldId id="2059" r:id="rId312"/>
    <p:sldId id="328" r:id="rId313"/>
    <p:sldId id="2060" r:id="rId314"/>
    <p:sldId id="487" r:id="rId315"/>
    <p:sldId id="563" r:id="rId3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17" Type="http://schemas.openxmlformats.org/officeDocument/2006/relationships/slide" Target="slides/slide1.xml"/><Relationship Id="rId118" Type="http://schemas.openxmlformats.org/officeDocument/2006/relationships/slide" Target="slides/slide2.xml"/><Relationship Id="rId119" Type="http://schemas.openxmlformats.org/officeDocument/2006/relationships/slide" Target="slides/slide3.xml"/><Relationship Id="rId120" Type="http://schemas.openxmlformats.org/officeDocument/2006/relationships/slide" Target="slides/slide4.xml"/><Relationship Id="rId121" Type="http://schemas.openxmlformats.org/officeDocument/2006/relationships/slide" Target="slides/slide5.xml"/><Relationship Id="rId122" Type="http://schemas.openxmlformats.org/officeDocument/2006/relationships/slide" Target="slides/slide6.xml"/><Relationship Id="rId123" Type="http://schemas.openxmlformats.org/officeDocument/2006/relationships/slide" Target="slides/slide7.xml"/><Relationship Id="rId124" Type="http://schemas.openxmlformats.org/officeDocument/2006/relationships/slide" Target="slides/slide8.xml"/><Relationship Id="rId125" Type="http://schemas.openxmlformats.org/officeDocument/2006/relationships/slide" Target="slides/slide9.xml"/><Relationship Id="rId126" Type="http://schemas.openxmlformats.org/officeDocument/2006/relationships/slide" Target="slides/slide10.xml"/><Relationship Id="rId127" Type="http://schemas.openxmlformats.org/officeDocument/2006/relationships/slide" Target="slides/slide11.xml"/><Relationship Id="rId128" Type="http://schemas.openxmlformats.org/officeDocument/2006/relationships/slide" Target="slides/slide12.xml"/><Relationship Id="rId129" Type="http://schemas.openxmlformats.org/officeDocument/2006/relationships/slide" Target="slides/slide13.xml"/><Relationship Id="rId130" Type="http://schemas.openxmlformats.org/officeDocument/2006/relationships/slide" Target="slides/slide14.xml"/><Relationship Id="rId131" Type="http://schemas.openxmlformats.org/officeDocument/2006/relationships/slide" Target="slides/slide15.xml"/><Relationship Id="rId132" Type="http://schemas.openxmlformats.org/officeDocument/2006/relationships/slide" Target="slides/slide16.xml"/><Relationship Id="rId133" Type="http://schemas.openxmlformats.org/officeDocument/2006/relationships/slide" Target="slides/slide17.xml"/><Relationship Id="rId134" Type="http://schemas.openxmlformats.org/officeDocument/2006/relationships/slide" Target="slides/slide18.xml"/><Relationship Id="rId135" Type="http://schemas.openxmlformats.org/officeDocument/2006/relationships/slide" Target="slides/slide19.xml"/><Relationship Id="rId136" Type="http://schemas.openxmlformats.org/officeDocument/2006/relationships/slide" Target="slides/slide20.xml"/><Relationship Id="rId137" Type="http://schemas.openxmlformats.org/officeDocument/2006/relationships/slide" Target="slides/slide21.xml"/><Relationship Id="rId138" Type="http://schemas.openxmlformats.org/officeDocument/2006/relationships/slide" Target="slides/slide22.xml"/><Relationship Id="rId139" Type="http://schemas.openxmlformats.org/officeDocument/2006/relationships/slide" Target="slides/slide23.xml"/><Relationship Id="rId140" Type="http://schemas.openxmlformats.org/officeDocument/2006/relationships/slide" Target="slides/slide24.xml"/><Relationship Id="rId141" Type="http://schemas.openxmlformats.org/officeDocument/2006/relationships/slide" Target="slides/slide25.xml"/><Relationship Id="rId142" Type="http://schemas.openxmlformats.org/officeDocument/2006/relationships/slide" Target="slides/slide26.xml"/><Relationship Id="rId143" Type="http://schemas.openxmlformats.org/officeDocument/2006/relationships/slide" Target="slides/slide27.xml"/><Relationship Id="rId144" Type="http://schemas.openxmlformats.org/officeDocument/2006/relationships/slide" Target="slides/slide28.xml"/><Relationship Id="rId145" Type="http://schemas.openxmlformats.org/officeDocument/2006/relationships/slide" Target="slides/slide29.xml"/><Relationship Id="rId146" Type="http://schemas.openxmlformats.org/officeDocument/2006/relationships/slide" Target="slides/slide30.xml"/><Relationship Id="rId147" Type="http://schemas.openxmlformats.org/officeDocument/2006/relationships/slide" Target="slides/slide31.xml"/><Relationship Id="rId148" Type="http://schemas.openxmlformats.org/officeDocument/2006/relationships/slide" Target="slides/slide32.xml"/><Relationship Id="rId149" Type="http://schemas.openxmlformats.org/officeDocument/2006/relationships/slide" Target="slides/slide33.xml"/><Relationship Id="rId150" Type="http://schemas.openxmlformats.org/officeDocument/2006/relationships/slide" Target="slides/slide34.xml"/><Relationship Id="rId151" Type="http://schemas.openxmlformats.org/officeDocument/2006/relationships/slide" Target="slides/slide35.xml"/><Relationship Id="rId152" Type="http://schemas.openxmlformats.org/officeDocument/2006/relationships/slide" Target="slides/slide36.xml"/><Relationship Id="rId153" Type="http://schemas.openxmlformats.org/officeDocument/2006/relationships/slide" Target="slides/slide37.xml"/><Relationship Id="rId154" Type="http://schemas.openxmlformats.org/officeDocument/2006/relationships/slide" Target="slides/slide38.xml"/><Relationship Id="rId155" Type="http://schemas.openxmlformats.org/officeDocument/2006/relationships/slide" Target="slides/slide39.xml"/><Relationship Id="rId156" Type="http://schemas.openxmlformats.org/officeDocument/2006/relationships/slide" Target="slides/slide40.xml"/><Relationship Id="rId157" Type="http://schemas.openxmlformats.org/officeDocument/2006/relationships/slide" Target="slides/slide41.xml"/><Relationship Id="rId158" Type="http://schemas.openxmlformats.org/officeDocument/2006/relationships/slide" Target="slides/slide42.xml"/><Relationship Id="rId159" Type="http://schemas.openxmlformats.org/officeDocument/2006/relationships/slide" Target="slides/slide43.xml"/><Relationship Id="rId160" Type="http://schemas.openxmlformats.org/officeDocument/2006/relationships/slide" Target="slides/slide44.xml"/><Relationship Id="rId161" Type="http://schemas.openxmlformats.org/officeDocument/2006/relationships/slide" Target="slides/slide45.xml"/><Relationship Id="rId162" Type="http://schemas.openxmlformats.org/officeDocument/2006/relationships/slide" Target="slides/slide46.xml"/><Relationship Id="rId163" Type="http://schemas.openxmlformats.org/officeDocument/2006/relationships/slide" Target="slides/slide47.xml"/><Relationship Id="rId164" Type="http://schemas.openxmlformats.org/officeDocument/2006/relationships/slide" Target="slides/slide48.xml"/><Relationship Id="rId165" Type="http://schemas.openxmlformats.org/officeDocument/2006/relationships/slide" Target="slides/slide49.xml"/><Relationship Id="rId166" Type="http://schemas.openxmlformats.org/officeDocument/2006/relationships/slide" Target="slides/slide50.xml"/><Relationship Id="rId167" Type="http://schemas.openxmlformats.org/officeDocument/2006/relationships/slide" Target="slides/slide51.xml"/><Relationship Id="rId168" Type="http://schemas.openxmlformats.org/officeDocument/2006/relationships/slide" Target="slides/slide52.xml"/><Relationship Id="rId169" Type="http://schemas.openxmlformats.org/officeDocument/2006/relationships/slide" Target="slides/slide53.xml"/><Relationship Id="rId170" Type="http://schemas.openxmlformats.org/officeDocument/2006/relationships/slide" Target="slides/slide54.xml"/><Relationship Id="rId171" Type="http://schemas.openxmlformats.org/officeDocument/2006/relationships/slide" Target="slides/slide55.xml"/><Relationship Id="rId172" Type="http://schemas.openxmlformats.org/officeDocument/2006/relationships/slide" Target="slides/slide56.xml"/><Relationship Id="rId173" Type="http://schemas.openxmlformats.org/officeDocument/2006/relationships/slide" Target="slides/slide57.xml"/><Relationship Id="rId174" Type="http://schemas.openxmlformats.org/officeDocument/2006/relationships/slide" Target="slides/slide58.xml"/><Relationship Id="rId175" Type="http://schemas.openxmlformats.org/officeDocument/2006/relationships/slide" Target="slides/slide59.xml"/><Relationship Id="rId176" Type="http://schemas.openxmlformats.org/officeDocument/2006/relationships/slide" Target="slides/slide60.xml"/><Relationship Id="rId177" Type="http://schemas.openxmlformats.org/officeDocument/2006/relationships/slide" Target="slides/slide61.xml"/><Relationship Id="rId178" Type="http://schemas.openxmlformats.org/officeDocument/2006/relationships/slide" Target="slides/slide62.xml"/><Relationship Id="rId179" Type="http://schemas.openxmlformats.org/officeDocument/2006/relationships/slide" Target="slides/slide63.xml"/><Relationship Id="rId180" Type="http://schemas.openxmlformats.org/officeDocument/2006/relationships/slide" Target="slides/slide64.xml"/><Relationship Id="rId181" Type="http://schemas.openxmlformats.org/officeDocument/2006/relationships/slide" Target="slides/slide65.xml"/><Relationship Id="rId182" Type="http://schemas.openxmlformats.org/officeDocument/2006/relationships/slide" Target="slides/slide66.xml"/><Relationship Id="rId183" Type="http://schemas.openxmlformats.org/officeDocument/2006/relationships/slide" Target="slides/slide67.xml"/><Relationship Id="rId184" Type="http://schemas.openxmlformats.org/officeDocument/2006/relationships/slide" Target="slides/slide68.xml"/><Relationship Id="rId185" Type="http://schemas.openxmlformats.org/officeDocument/2006/relationships/slide" Target="slides/slide69.xml"/><Relationship Id="rId186" Type="http://schemas.openxmlformats.org/officeDocument/2006/relationships/slide" Target="slides/slide70.xml"/><Relationship Id="rId187" Type="http://schemas.openxmlformats.org/officeDocument/2006/relationships/slide" Target="slides/slide71.xml"/><Relationship Id="rId188" Type="http://schemas.openxmlformats.org/officeDocument/2006/relationships/slide" Target="slides/slide72.xml"/><Relationship Id="rId189" Type="http://schemas.openxmlformats.org/officeDocument/2006/relationships/slide" Target="slides/slide73.xml"/><Relationship Id="rId190" Type="http://schemas.openxmlformats.org/officeDocument/2006/relationships/slide" Target="slides/slide74.xml"/><Relationship Id="rId191" Type="http://schemas.openxmlformats.org/officeDocument/2006/relationships/slide" Target="slides/slide75.xml"/><Relationship Id="rId192" Type="http://schemas.openxmlformats.org/officeDocument/2006/relationships/slide" Target="slides/slide76.xml"/><Relationship Id="rId193" Type="http://schemas.openxmlformats.org/officeDocument/2006/relationships/slide" Target="slides/slide77.xml"/><Relationship Id="rId194" Type="http://schemas.openxmlformats.org/officeDocument/2006/relationships/slide" Target="slides/slide78.xml"/><Relationship Id="rId195" Type="http://schemas.openxmlformats.org/officeDocument/2006/relationships/slide" Target="slides/slide79.xml"/><Relationship Id="rId196" Type="http://schemas.openxmlformats.org/officeDocument/2006/relationships/slide" Target="slides/slide80.xml"/><Relationship Id="rId197" Type="http://schemas.openxmlformats.org/officeDocument/2006/relationships/slide" Target="slides/slide81.xml"/><Relationship Id="rId198" Type="http://schemas.openxmlformats.org/officeDocument/2006/relationships/slide" Target="slides/slide82.xml"/><Relationship Id="rId199" Type="http://schemas.openxmlformats.org/officeDocument/2006/relationships/slide" Target="slides/slide83.xml"/><Relationship Id="rId200" Type="http://schemas.openxmlformats.org/officeDocument/2006/relationships/slide" Target="slides/slide84.xml"/><Relationship Id="rId201" Type="http://schemas.openxmlformats.org/officeDocument/2006/relationships/slide" Target="slides/slide85.xml"/><Relationship Id="rId202" Type="http://schemas.openxmlformats.org/officeDocument/2006/relationships/slide" Target="slides/slide86.xml"/><Relationship Id="rId203" Type="http://schemas.openxmlformats.org/officeDocument/2006/relationships/slide" Target="slides/slide87.xml"/><Relationship Id="rId204" Type="http://schemas.openxmlformats.org/officeDocument/2006/relationships/slide" Target="slides/slide88.xml"/><Relationship Id="rId205" Type="http://schemas.openxmlformats.org/officeDocument/2006/relationships/slide" Target="slides/slide89.xml"/><Relationship Id="rId206" Type="http://schemas.openxmlformats.org/officeDocument/2006/relationships/slide" Target="slides/slide90.xml"/><Relationship Id="rId207" Type="http://schemas.openxmlformats.org/officeDocument/2006/relationships/slide" Target="slides/slide91.xml"/><Relationship Id="rId208" Type="http://schemas.openxmlformats.org/officeDocument/2006/relationships/slide" Target="slides/slide92.xml"/><Relationship Id="rId209" Type="http://schemas.openxmlformats.org/officeDocument/2006/relationships/slide" Target="slides/slide93.xml"/><Relationship Id="rId210" Type="http://schemas.openxmlformats.org/officeDocument/2006/relationships/slide" Target="slides/slide94.xml"/><Relationship Id="rId211" Type="http://schemas.openxmlformats.org/officeDocument/2006/relationships/slide" Target="slides/slide95.xml"/><Relationship Id="rId212" Type="http://schemas.openxmlformats.org/officeDocument/2006/relationships/slide" Target="slides/slide96.xml"/><Relationship Id="rId213" Type="http://schemas.openxmlformats.org/officeDocument/2006/relationships/slide" Target="slides/slide97.xml"/><Relationship Id="rId214" Type="http://schemas.openxmlformats.org/officeDocument/2006/relationships/slide" Target="slides/slide98.xml"/><Relationship Id="rId215" Type="http://schemas.openxmlformats.org/officeDocument/2006/relationships/slide" Target="slides/slide99.xml"/><Relationship Id="rId216" Type="http://schemas.openxmlformats.org/officeDocument/2006/relationships/slide" Target="slides/slide100.xml"/><Relationship Id="rId217" Type="http://schemas.openxmlformats.org/officeDocument/2006/relationships/slide" Target="slides/slide101.xml"/><Relationship Id="rId218" Type="http://schemas.openxmlformats.org/officeDocument/2006/relationships/slide" Target="slides/slide102.xml"/><Relationship Id="rId219" Type="http://schemas.openxmlformats.org/officeDocument/2006/relationships/slide" Target="slides/slide103.xml"/><Relationship Id="rId220" Type="http://schemas.openxmlformats.org/officeDocument/2006/relationships/slide" Target="slides/slide104.xml"/><Relationship Id="rId221" Type="http://schemas.openxmlformats.org/officeDocument/2006/relationships/slide" Target="slides/slide105.xml"/><Relationship Id="rId222" Type="http://schemas.openxmlformats.org/officeDocument/2006/relationships/slide" Target="slides/slide106.xml"/><Relationship Id="rId223" Type="http://schemas.openxmlformats.org/officeDocument/2006/relationships/slide" Target="slides/slide107.xml"/><Relationship Id="rId224" Type="http://schemas.openxmlformats.org/officeDocument/2006/relationships/slide" Target="slides/slide108.xml"/><Relationship Id="rId225" Type="http://schemas.openxmlformats.org/officeDocument/2006/relationships/slide" Target="slides/slide109.xml"/><Relationship Id="rId226" Type="http://schemas.openxmlformats.org/officeDocument/2006/relationships/slide" Target="slides/slide110.xml"/><Relationship Id="rId227" Type="http://schemas.openxmlformats.org/officeDocument/2006/relationships/slide" Target="slides/slide111.xml"/><Relationship Id="rId228" Type="http://schemas.openxmlformats.org/officeDocument/2006/relationships/slide" Target="slides/slide112.xml"/><Relationship Id="rId229" Type="http://schemas.openxmlformats.org/officeDocument/2006/relationships/slide" Target="slides/slide113.xml"/><Relationship Id="rId230" Type="http://schemas.openxmlformats.org/officeDocument/2006/relationships/slide" Target="slides/slide114.xml"/><Relationship Id="rId231" Type="http://schemas.openxmlformats.org/officeDocument/2006/relationships/slide" Target="slides/slide115.xml"/><Relationship Id="rId232" Type="http://schemas.openxmlformats.org/officeDocument/2006/relationships/slide" Target="slides/slide116.xml"/><Relationship Id="rId233" Type="http://schemas.openxmlformats.org/officeDocument/2006/relationships/slide" Target="slides/slide117.xml"/><Relationship Id="rId234" Type="http://schemas.openxmlformats.org/officeDocument/2006/relationships/slide" Target="slides/slide118.xml"/><Relationship Id="rId235" Type="http://schemas.openxmlformats.org/officeDocument/2006/relationships/slide" Target="slides/slide119.xml"/><Relationship Id="rId236" Type="http://schemas.openxmlformats.org/officeDocument/2006/relationships/slide" Target="slides/slide120.xml"/><Relationship Id="rId237" Type="http://schemas.openxmlformats.org/officeDocument/2006/relationships/slide" Target="slides/slide121.xml"/><Relationship Id="rId238" Type="http://schemas.openxmlformats.org/officeDocument/2006/relationships/slide" Target="slides/slide122.xml"/><Relationship Id="rId239" Type="http://schemas.openxmlformats.org/officeDocument/2006/relationships/slide" Target="slides/slide123.xml"/><Relationship Id="rId240" Type="http://schemas.openxmlformats.org/officeDocument/2006/relationships/slide" Target="slides/slide124.xml"/><Relationship Id="rId241" Type="http://schemas.openxmlformats.org/officeDocument/2006/relationships/slide" Target="slides/slide125.xml"/><Relationship Id="rId242" Type="http://schemas.openxmlformats.org/officeDocument/2006/relationships/slide" Target="slides/slide126.xml"/><Relationship Id="rId243" Type="http://schemas.openxmlformats.org/officeDocument/2006/relationships/slide" Target="slides/slide127.xml"/><Relationship Id="rId244" Type="http://schemas.openxmlformats.org/officeDocument/2006/relationships/slide" Target="slides/slide128.xml"/><Relationship Id="rId245" Type="http://schemas.openxmlformats.org/officeDocument/2006/relationships/slide" Target="slides/slide129.xml"/><Relationship Id="rId246" Type="http://schemas.openxmlformats.org/officeDocument/2006/relationships/slide" Target="slides/slide130.xml"/><Relationship Id="rId247" Type="http://schemas.openxmlformats.org/officeDocument/2006/relationships/slide" Target="slides/slide131.xml"/><Relationship Id="rId248" Type="http://schemas.openxmlformats.org/officeDocument/2006/relationships/slide" Target="slides/slide132.xml"/><Relationship Id="rId249" Type="http://schemas.openxmlformats.org/officeDocument/2006/relationships/slide" Target="slides/slide133.xml"/><Relationship Id="rId250" Type="http://schemas.openxmlformats.org/officeDocument/2006/relationships/slide" Target="slides/slide134.xml"/><Relationship Id="rId251" Type="http://schemas.openxmlformats.org/officeDocument/2006/relationships/slide" Target="slides/slide135.xml"/><Relationship Id="rId252" Type="http://schemas.openxmlformats.org/officeDocument/2006/relationships/slide" Target="slides/slide136.xml"/><Relationship Id="rId253" Type="http://schemas.openxmlformats.org/officeDocument/2006/relationships/slide" Target="slides/slide137.xml"/><Relationship Id="rId254" Type="http://schemas.openxmlformats.org/officeDocument/2006/relationships/slide" Target="slides/slide138.xml"/><Relationship Id="rId255" Type="http://schemas.openxmlformats.org/officeDocument/2006/relationships/slide" Target="slides/slide139.xml"/><Relationship Id="rId256" Type="http://schemas.openxmlformats.org/officeDocument/2006/relationships/slide" Target="slides/slide140.xml"/><Relationship Id="rId257" Type="http://schemas.openxmlformats.org/officeDocument/2006/relationships/slide" Target="slides/slide141.xml"/><Relationship Id="rId258" Type="http://schemas.openxmlformats.org/officeDocument/2006/relationships/slide" Target="slides/slide142.xml"/><Relationship Id="rId259" Type="http://schemas.openxmlformats.org/officeDocument/2006/relationships/slide" Target="slides/slide143.xml"/><Relationship Id="rId260" Type="http://schemas.openxmlformats.org/officeDocument/2006/relationships/slide" Target="slides/slide144.xml"/><Relationship Id="rId261" Type="http://schemas.openxmlformats.org/officeDocument/2006/relationships/slide" Target="slides/slide145.xml"/><Relationship Id="rId262" Type="http://schemas.openxmlformats.org/officeDocument/2006/relationships/slide" Target="slides/slide146.xml"/><Relationship Id="rId263" Type="http://schemas.openxmlformats.org/officeDocument/2006/relationships/slide" Target="slides/slide147.xml"/><Relationship Id="rId264" Type="http://schemas.openxmlformats.org/officeDocument/2006/relationships/slide" Target="slides/slide148.xml"/><Relationship Id="rId265" Type="http://schemas.openxmlformats.org/officeDocument/2006/relationships/slide" Target="slides/slide149.xml"/><Relationship Id="rId266" Type="http://schemas.openxmlformats.org/officeDocument/2006/relationships/slide" Target="slides/slide150.xml"/><Relationship Id="rId267" Type="http://schemas.openxmlformats.org/officeDocument/2006/relationships/slide" Target="slides/slide151.xml"/><Relationship Id="rId268" Type="http://schemas.openxmlformats.org/officeDocument/2006/relationships/slide" Target="slides/slide152.xml"/><Relationship Id="rId269" Type="http://schemas.openxmlformats.org/officeDocument/2006/relationships/slide" Target="slides/slide153.xml"/><Relationship Id="rId270" Type="http://schemas.openxmlformats.org/officeDocument/2006/relationships/slide" Target="slides/slide154.xml"/><Relationship Id="rId271" Type="http://schemas.openxmlformats.org/officeDocument/2006/relationships/slide" Target="slides/slide155.xml"/><Relationship Id="rId272" Type="http://schemas.openxmlformats.org/officeDocument/2006/relationships/slide" Target="slides/slide156.xml"/><Relationship Id="rId273" Type="http://schemas.openxmlformats.org/officeDocument/2006/relationships/slide" Target="slides/slide157.xml"/><Relationship Id="rId274" Type="http://schemas.openxmlformats.org/officeDocument/2006/relationships/slide" Target="slides/slide158.xml"/><Relationship Id="rId275" Type="http://schemas.openxmlformats.org/officeDocument/2006/relationships/slide" Target="slides/slide159.xml"/><Relationship Id="rId276" Type="http://schemas.openxmlformats.org/officeDocument/2006/relationships/slide" Target="slides/slide160.xml"/><Relationship Id="rId277" Type="http://schemas.openxmlformats.org/officeDocument/2006/relationships/slide" Target="slides/slide161.xml"/><Relationship Id="rId278" Type="http://schemas.openxmlformats.org/officeDocument/2006/relationships/slide" Target="slides/slide162.xml"/><Relationship Id="rId279" Type="http://schemas.openxmlformats.org/officeDocument/2006/relationships/slide" Target="slides/slide163.xml"/><Relationship Id="rId280" Type="http://schemas.openxmlformats.org/officeDocument/2006/relationships/slide" Target="slides/slide164.xml"/><Relationship Id="rId281" Type="http://schemas.openxmlformats.org/officeDocument/2006/relationships/slide" Target="slides/slide165.xml"/><Relationship Id="rId282" Type="http://schemas.openxmlformats.org/officeDocument/2006/relationships/slide" Target="slides/slide166.xml"/><Relationship Id="rId283" Type="http://schemas.openxmlformats.org/officeDocument/2006/relationships/slide" Target="slides/slide167.xml"/><Relationship Id="rId284" Type="http://schemas.openxmlformats.org/officeDocument/2006/relationships/slide" Target="slides/slide168.xml"/><Relationship Id="rId285" Type="http://schemas.openxmlformats.org/officeDocument/2006/relationships/slide" Target="slides/slide169.xml"/><Relationship Id="rId286" Type="http://schemas.openxmlformats.org/officeDocument/2006/relationships/slide" Target="slides/slide170.xml"/><Relationship Id="rId287" Type="http://schemas.openxmlformats.org/officeDocument/2006/relationships/slide" Target="slides/slide171.xml"/><Relationship Id="rId288" Type="http://schemas.openxmlformats.org/officeDocument/2006/relationships/slide" Target="slides/slide172.xml"/><Relationship Id="rId289" Type="http://schemas.openxmlformats.org/officeDocument/2006/relationships/slide" Target="slides/slide173.xml"/><Relationship Id="rId290" Type="http://schemas.openxmlformats.org/officeDocument/2006/relationships/slide" Target="slides/slide174.xml"/><Relationship Id="rId291" Type="http://schemas.openxmlformats.org/officeDocument/2006/relationships/slide" Target="slides/slide175.xml"/><Relationship Id="rId292" Type="http://schemas.openxmlformats.org/officeDocument/2006/relationships/slide" Target="slides/slide176.xml"/><Relationship Id="rId293" Type="http://schemas.openxmlformats.org/officeDocument/2006/relationships/slide" Target="slides/slide177.xml"/><Relationship Id="rId294" Type="http://schemas.openxmlformats.org/officeDocument/2006/relationships/slide" Target="slides/slide178.xml"/><Relationship Id="rId295" Type="http://schemas.openxmlformats.org/officeDocument/2006/relationships/slide" Target="slides/slide179.xml"/><Relationship Id="rId296" Type="http://schemas.openxmlformats.org/officeDocument/2006/relationships/slide" Target="slides/slide180.xml"/><Relationship Id="rId297" Type="http://schemas.openxmlformats.org/officeDocument/2006/relationships/slide" Target="slides/slide181.xml"/><Relationship Id="rId298" Type="http://schemas.openxmlformats.org/officeDocument/2006/relationships/slide" Target="slides/slide182.xml"/><Relationship Id="rId299" Type="http://schemas.openxmlformats.org/officeDocument/2006/relationships/slide" Target="slides/slide183.xml"/><Relationship Id="rId300" Type="http://schemas.openxmlformats.org/officeDocument/2006/relationships/slide" Target="slides/slide184.xml"/><Relationship Id="rId301" Type="http://schemas.openxmlformats.org/officeDocument/2006/relationships/slide" Target="slides/slide185.xml"/><Relationship Id="rId302" Type="http://schemas.openxmlformats.org/officeDocument/2006/relationships/slide" Target="slides/slide186.xml"/><Relationship Id="rId303" Type="http://schemas.openxmlformats.org/officeDocument/2006/relationships/slide" Target="slides/slide187.xml"/><Relationship Id="rId304" Type="http://schemas.openxmlformats.org/officeDocument/2006/relationships/slide" Target="slides/slide188.xml"/><Relationship Id="rId305" Type="http://schemas.openxmlformats.org/officeDocument/2006/relationships/slide" Target="slides/slide189.xml"/><Relationship Id="rId306" Type="http://schemas.openxmlformats.org/officeDocument/2006/relationships/slide" Target="slides/slide190.xml"/><Relationship Id="rId307" Type="http://schemas.openxmlformats.org/officeDocument/2006/relationships/slide" Target="slides/slide191.xml"/><Relationship Id="rId308" Type="http://schemas.openxmlformats.org/officeDocument/2006/relationships/slide" Target="slides/slide192.xml"/><Relationship Id="rId309" Type="http://schemas.openxmlformats.org/officeDocument/2006/relationships/slide" Target="slides/slide193.xml"/><Relationship Id="rId310" Type="http://schemas.openxmlformats.org/officeDocument/2006/relationships/slide" Target="slides/slide194.xml"/><Relationship Id="rId311" Type="http://schemas.openxmlformats.org/officeDocument/2006/relationships/slide" Target="slides/slide195.xml"/><Relationship Id="rId312" Type="http://schemas.openxmlformats.org/officeDocument/2006/relationships/slide" Target="slides/slide196.xml"/><Relationship Id="rId313" Type="http://schemas.openxmlformats.org/officeDocument/2006/relationships/slide" Target="slides/slide197.xml"/><Relationship Id="rId314" Type="http://schemas.openxmlformats.org/officeDocument/2006/relationships/slide" Target="slides/slide198.xml"/><Relationship Id="rId315" Type="http://schemas.openxmlformats.org/officeDocument/2006/relationships/slide" Target="slides/slide199.xml"/><Relationship Id="rId316" Type="http://schemas.openxmlformats.org/officeDocument/2006/relationships/slide" Target="slides/slide20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4CF965-6588-412F-9F12-E4C040D898E2}" type="doc">
      <dgm:prSet loTypeId="urn:microsoft.com/office/officeart/2005/8/layout/radial3" loCatId="cycle" qsTypeId="urn:microsoft.com/office/officeart/2005/8/quickstyle/simple5" qsCatId="simple" csTypeId="urn:microsoft.com/office/officeart/2005/8/colors/accent1_2" csCatId="accent1" phldr="1"/>
      <dgm:spPr/>
      <dgm:t>
        <a:bodyPr/>
        <a:lstStyle/>
        <a:p>
          <a:endParaRPr lang="en-US"/>
        </a:p>
      </dgm:t>
    </dgm:pt>
    <dgm:pt modelId="{1645F634-8B71-49B3-9EE7-AC280BA5FDAE}">
      <dgm:prSet phldrT="[Text]"/>
      <dgm:spPr>
        <a:solidFill>
          <a:srgbClr val="CC66FF"/>
        </a:solidFill>
      </dgm:spPr>
      <dgm:t>
        <a:bodyPr/>
        <a:lstStyle/>
        <a:p>
          <a:r>
            <a:rPr lang="en-US" dirty="0"/>
            <a:t>Personnel Administration</a:t>
          </a:r>
        </a:p>
      </dgm:t>
    </dgm:pt>
    <dgm:pt modelId="{4EFBEC02-3671-4BA6-801A-8DFEB1B73F4D}" type="parTrans" cxnId="{44728343-F569-459A-8AFF-96A1687D672F}">
      <dgm:prSet/>
      <dgm:spPr/>
      <dgm:t>
        <a:bodyPr/>
        <a:lstStyle/>
        <a:p>
          <a:endParaRPr lang="en-US"/>
        </a:p>
      </dgm:t>
    </dgm:pt>
    <dgm:pt modelId="{D4E8CB3F-ECBF-4738-960D-3B445D4D50A6}" type="sibTrans" cxnId="{44728343-F569-459A-8AFF-96A1687D672F}">
      <dgm:prSet/>
      <dgm:spPr/>
      <dgm:t>
        <a:bodyPr/>
        <a:lstStyle/>
        <a:p>
          <a:endParaRPr lang="en-US"/>
        </a:p>
      </dgm:t>
    </dgm:pt>
    <dgm:pt modelId="{0118D15A-91E5-45BF-B30D-585B6AD5F48F}">
      <dgm:prSet phldrT="[Text]"/>
      <dgm:spPr>
        <a:gradFill rotWithShape="0">
          <a:gsLst>
            <a:gs pos="0">
              <a:srgbClr val="FFFF0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Time Management</a:t>
          </a:r>
        </a:p>
      </dgm:t>
    </dgm:pt>
    <dgm:pt modelId="{669F89D0-63BA-4F2A-BE8F-C3C60B6EEF54}" type="parTrans" cxnId="{2D8FF1C9-FA5D-46EA-8241-D617180CA30F}">
      <dgm:prSet/>
      <dgm:spPr/>
      <dgm:t>
        <a:bodyPr/>
        <a:lstStyle/>
        <a:p>
          <a:endParaRPr lang="en-US"/>
        </a:p>
      </dgm:t>
    </dgm:pt>
    <dgm:pt modelId="{6B369F99-AD28-4952-B902-99AB0661387B}" type="sibTrans" cxnId="{2D8FF1C9-FA5D-46EA-8241-D617180CA30F}">
      <dgm:prSet/>
      <dgm:spPr/>
      <dgm:t>
        <a:bodyPr/>
        <a:lstStyle/>
        <a:p>
          <a:endParaRPr lang="en-US"/>
        </a:p>
      </dgm:t>
    </dgm:pt>
    <dgm:pt modelId="{42CFFE39-D9BE-4B64-A3EA-6B30ED825B69}">
      <dgm:prSet phldrT="[Text]"/>
      <dgm:spPr>
        <a:gradFill rotWithShape="0">
          <a:gsLst>
            <a:gs pos="0">
              <a:srgbClr val="0070C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Payroll</a:t>
          </a:r>
        </a:p>
      </dgm:t>
    </dgm:pt>
    <dgm:pt modelId="{932D36B8-283F-4B32-99E4-EBAE2755E7BE}" type="parTrans" cxnId="{F3513DB1-1FE0-4B8C-BB62-E6D3C295C8B2}">
      <dgm:prSet/>
      <dgm:spPr/>
      <dgm:t>
        <a:bodyPr/>
        <a:lstStyle/>
        <a:p>
          <a:endParaRPr lang="en-US"/>
        </a:p>
      </dgm:t>
    </dgm:pt>
    <dgm:pt modelId="{0AB258C0-77CC-4367-A1E0-02CFC52571C1}" type="sibTrans" cxnId="{F3513DB1-1FE0-4B8C-BB62-E6D3C295C8B2}">
      <dgm:prSet/>
      <dgm:spPr/>
      <dgm:t>
        <a:bodyPr/>
        <a:lstStyle/>
        <a:p>
          <a:endParaRPr lang="en-US"/>
        </a:p>
      </dgm:t>
    </dgm:pt>
    <dgm:pt modelId="{B907288D-6158-4EE1-B7E0-94FC5B5B8FB1}">
      <dgm:prSet phldrT="[Text]"/>
      <dgm:spPr>
        <a:gradFill rotWithShape="0">
          <a:gsLst>
            <a:gs pos="0">
              <a:srgbClr val="00CC00">
                <a:alpha val="49804"/>
              </a:srgb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Benefits</a:t>
          </a:r>
        </a:p>
      </dgm:t>
    </dgm:pt>
    <dgm:pt modelId="{07945B9E-E301-4905-9549-5E8E52D352C1}" type="parTrans" cxnId="{AE143984-4DF6-4AAA-B7FF-7C9BEB4171F3}">
      <dgm:prSet/>
      <dgm:spPr/>
      <dgm:t>
        <a:bodyPr/>
        <a:lstStyle/>
        <a:p>
          <a:endParaRPr lang="en-US"/>
        </a:p>
      </dgm:t>
    </dgm:pt>
    <dgm:pt modelId="{E5C1AA8B-4495-4471-8811-F9BFF35DA198}" type="sibTrans" cxnId="{AE143984-4DF6-4AAA-B7FF-7C9BEB4171F3}">
      <dgm:prSet/>
      <dgm:spPr/>
      <dgm:t>
        <a:bodyPr/>
        <a:lstStyle/>
        <a:p>
          <a:endParaRPr lang="en-US"/>
        </a:p>
      </dgm:t>
    </dgm:pt>
    <dgm:pt modelId="{7D8AF217-7BDA-4282-9156-16C791CC830E}">
      <dgm:prSet phldrT="[Text]"/>
      <dgm:spPr>
        <a:gradFill rotWithShape="0">
          <a:gsLst>
            <a:gs pos="0">
              <a:srgbClr val="FF6699"/>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gradFill>
      </dgm:spPr>
      <dgm:t>
        <a:bodyPr/>
        <a:lstStyle/>
        <a:p>
          <a:r>
            <a:rPr lang="en-US" dirty="0"/>
            <a:t>Organizational</a:t>
          </a:r>
        </a:p>
        <a:p>
          <a:r>
            <a:rPr lang="en-US" dirty="0"/>
            <a:t>Management</a:t>
          </a:r>
        </a:p>
      </dgm:t>
    </dgm:pt>
    <dgm:pt modelId="{FF5A2373-2FE6-483B-A64C-4CC4759AE828}" type="parTrans" cxnId="{72BC2284-8B1C-407F-89AB-A9A567939185}">
      <dgm:prSet/>
      <dgm:spPr/>
      <dgm:t>
        <a:bodyPr/>
        <a:lstStyle/>
        <a:p>
          <a:endParaRPr lang="en-US"/>
        </a:p>
      </dgm:t>
    </dgm:pt>
    <dgm:pt modelId="{EABB3388-5265-4B61-8C3D-EADD0B5CDF2F}" type="sibTrans" cxnId="{72BC2284-8B1C-407F-89AB-A9A567939185}">
      <dgm:prSet/>
      <dgm:spPr/>
      <dgm:t>
        <a:bodyPr/>
        <a:lstStyle/>
        <a:p>
          <a:endParaRPr lang="en-US"/>
        </a:p>
      </dgm:t>
    </dgm:pt>
    <dgm:pt modelId="{54DA428C-D9B4-49DA-938E-0FFBBED2851A}" type="pres">
      <dgm:prSet presAssocID="{354CF965-6588-412F-9F12-E4C040D898E2}" presName="composite" presStyleCnt="0">
        <dgm:presLayoutVars>
          <dgm:chMax val="1"/>
          <dgm:dir/>
          <dgm:resizeHandles val="exact"/>
        </dgm:presLayoutVars>
      </dgm:prSet>
      <dgm:spPr/>
    </dgm:pt>
    <dgm:pt modelId="{46E7CC9F-0DF3-4AB9-B1D4-34394DA20C5D}" type="pres">
      <dgm:prSet presAssocID="{354CF965-6588-412F-9F12-E4C040D898E2}" presName="radial" presStyleCnt="0">
        <dgm:presLayoutVars>
          <dgm:animLvl val="ctr"/>
        </dgm:presLayoutVars>
      </dgm:prSet>
      <dgm:spPr/>
    </dgm:pt>
    <dgm:pt modelId="{69A34EF0-67AF-44B0-964A-520204CBD253}" type="pres">
      <dgm:prSet presAssocID="{1645F634-8B71-49B3-9EE7-AC280BA5FDAE}" presName="centerShape" presStyleLbl="vennNode1" presStyleIdx="0" presStyleCnt="5" custScaleX="81127" custScaleY="76620"/>
      <dgm:spPr/>
    </dgm:pt>
    <dgm:pt modelId="{5EC66771-F555-45D4-8A25-89C8894F1BE4}" type="pres">
      <dgm:prSet presAssocID="{0118D15A-91E5-45BF-B30D-585B6AD5F48F}" presName="node" presStyleLbl="vennNode1" presStyleIdx="1" presStyleCnt="5" custRadScaleRad="81644">
        <dgm:presLayoutVars>
          <dgm:bulletEnabled val="1"/>
        </dgm:presLayoutVars>
      </dgm:prSet>
      <dgm:spPr/>
    </dgm:pt>
    <dgm:pt modelId="{4AB7670E-74C4-41B2-934E-C4B5FA4C6CE6}" type="pres">
      <dgm:prSet presAssocID="{42CFFE39-D9BE-4B64-A3EA-6B30ED825B69}" presName="node" presStyleLbl="vennNode1" presStyleIdx="2" presStyleCnt="5" custRadScaleRad="91376">
        <dgm:presLayoutVars>
          <dgm:bulletEnabled val="1"/>
        </dgm:presLayoutVars>
      </dgm:prSet>
      <dgm:spPr/>
    </dgm:pt>
    <dgm:pt modelId="{F4F9CA83-47EC-44BD-89DE-27398875DDA1}" type="pres">
      <dgm:prSet presAssocID="{B907288D-6158-4EE1-B7E0-94FC5B5B8FB1}" presName="node" presStyleLbl="vennNode1" presStyleIdx="3" presStyleCnt="5" custRadScaleRad="83400" custRadScaleInc="-1569">
        <dgm:presLayoutVars>
          <dgm:bulletEnabled val="1"/>
        </dgm:presLayoutVars>
      </dgm:prSet>
      <dgm:spPr/>
    </dgm:pt>
    <dgm:pt modelId="{833B15D0-6384-4898-AEDB-16E96B57BE18}" type="pres">
      <dgm:prSet presAssocID="{7D8AF217-7BDA-4282-9156-16C791CC830E}" presName="node" presStyleLbl="vennNode1" presStyleIdx="4" presStyleCnt="5" custRadScaleRad="90295">
        <dgm:presLayoutVars>
          <dgm:bulletEnabled val="1"/>
        </dgm:presLayoutVars>
      </dgm:prSet>
      <dgm:spPr/>
    </dgm:pt>
  </dgm:ptLst>
  <dgm:cxnLst>
    <dgm:cxn modelId="{26E5081C-0F8A-4408-8092-41CA333AFEA1}" type="presOf" srcId="{42CFFE39-D9BE-4B64-A3EA-6B30ED825B69}" destId="{4AB7670E-74C4-41B2-934E-C4B5FA4C6CE6}" srcOrd="0" destOrd="0" presId="urn:microsoft.com/office/officeart/2005/8/layout/radial3"/>
    <dgm:cxn modelId="{3BA06531-72FF-443B-8FE7-4BC759774505}" type="presOf" srcId="{354CF965-6588-412F-9F12-E4C040D898E2}" destId="{54DA428C-D9B4-49DA-938E-0FFBBED2851A}" srcOrd="0" destOrd="0" presId="urn:microsoft.com/office/officeart/2005/8/layout/radial3"/>
    <dgm:cxn modelId="{A7727661-1D66-4743-B3FE-0B8DC7455392}" type="presOf" srcId="{7D8AF217-7BDA-4282-9156-16C791CC830E}" destId="{833B15D0-6384-4898-AEDB-16E96B57BE18}" srcOrd="0" destOrd="0" presId="urn:microsoft.com/office/officeart/2005/8/layout/radial3"/>
    <dgm:cxn modelId="{44728343-F569-459A-8AFF-96A1687D672F}" srcId="{354CF965-6588-412F-9F12-E4C040D898E2}" destId="{1645F634-8B71-49B3-9EE7-AC280BA5FDAE}" srcOrd="0" destOrd="0" parTransId="{4EFBEC02-3671-4BA6-801A-8DFEB1B73F4D}" sibTransId="{D4E8CB3F-ECBF-4738-960D-3B445D4D50A6}"/>
    <dgm:cxn modelId="{E7589770-A8A9-44AE-98D8-E084F886F7E1}" type="presOf" srcId="{0118D15A-91E5-45BF-B30D-585B6AD5F48F}" destId="{5EC66771-F555-45D4-8A25-89C8894F1BE4}" srcOrd="0" destOrd="0" presId="urn:microsoft.com/office/officeart/2005/8/layout/radial3"/>
    <dgm:cxn modelId="{72BC2284-8B1C-407F-89AB-A9A567939185}" srcId="{1645F634-8B71-49B3-9EE7-AC280BA5FDAE}" destId="{7D8AF217-7BDA-4282-9156-16C791CC830E}" srcOrd="3" destOrd="0" parTransId="{FF5A2373-2FE6-483B-A64C-4CC4759AE828}" sibTransId="{EABB3388-5265-4B61-8C3D-EADD0B5CDF2F}"/>
    <dgm:cxn modelId="{AE143984-4DF6-4AAA-B7FF-7C9BEB4171F3}" srcId="{1645F634-8B71-49B3-9EE7-AC280BA5FDAE}" destId="{B907288D-6158-4EE1-B7E0-94FC5B5B8FB1}" srcOrd="2" destOrd="0" parTransId="{07945B9E-E301-4905-9549-5E8E52D352C1}" sibTransId="{E5C1AA8B-4495-4471-8811-F9BFF35DA198}"/>
    <dgm:cxn modelId="{D8167299-63CF-40D1-AB34-0528D70B0B88}" type="presOf" srcId="{1645F634-8B71-49B3-9EE7-AC280BA5FDAE}" destId="{69A34EF0-67AF-44B0-964A-520204CBD253}" srcOrd="0" destOrd="0" presId="urn:microsoft.com/office/officeart/2005/8/layout/radial3"/>
    <dgm:cxn modelId="{8DEF58A9-EE6E-4C54-8D99-DAA3B4BEDF1B}" type="presOf" srcId="{B907288D-6158-4EE1-B7E0-94FC5B5B8FB1}" destId="{F4F9CA83-47EC-44BD-89DE-27398875DDA1}" srcOrd="0" destOrd="0" presId="urn:microsoft.com/office/officeart/2005/8/layout/radial3"/>
    <dgm:cxn modelId="{F3513DB1-1FE0-4B8C-BB62-E6D3C295C8B2}" srcId="{1645F634-8B71-49B3-9EE7-AC280BA5FDAE}" destId="{42CFFE39-D9BE-4B64-A3EA-6B30ED825B69}" srcOrd="1" destOrd="0" parTransId="{932D36B8-283F-4B32-99E4-EBAE2755E7BE}" sibTransId="{0AB258C0-77CC-4367-A1E0-02CFC52571C1}"/>
    <dgm:cxn modelId="{2D8FF1C9-FA5D-46EA-8241-D617180CA30F}" srcId="{1645F634-8B71-49B3-9EE7-AC280BA5FDAE}" destId="{0118D15A-91E5-45BF-B30D-585B6AD5F48F}" srcOrd="0" destOrd="0" parTransId="{669F89D0-63BA-4F2A-BE8F-C3C60B6EEF54}" sibTransId="{6B369F99-AD28-4952-B902-99AB0661387B}"/>
    <dgm:cxn modelId="{B6080E62-17B9-43E5-B451-D930F1220AA1}" type="presParOf" srcId="{54DA428C-D9B4-49DA-938E-0FFBBED2851A}" destId="{46E7CC9F-0DF3-4AB9-B1D4-34394DA20C5D}" srcOrd="0" destOrd="0" presId="urn:microsoft.com/office/officeart/2005/8/layout/radial3"/>
    <dgm:cxn modelId="{4372AE29-4217-4C41-BA2D-FB997A846D4D}" type="presParOf" srcId="{46E7CC9F-0DF3-4AB9-B1D4-34394DA20C5D}" destId="{69A34EF0-67AF-44B0-964A-520204CBD253}" srcOrd="0" destOrd="0" presId="urn:microsoft.com/office/officeart/2005/8/layout/radial3"/>
    <dgm:cxn modelId="{28691F28-9928-43EF-8635-A5EE8F53D22B}" type="presParOf" srcId="{46E7CC9F-0DF3-4AB9-B1D4-34394DA20C5D}" destId="{5EC66771-F555-45D4-8A25-89C8894F1BE4}" srcOrd="1" destOrd="0" presId="urn:microsoft.com/office/officeart/2005/8/layout/radial3"/>
    <dgm:cxn modelId="{98DBD57D-0101-42AA-9445-4A4B878F9A72}" type="presParOf" srcId="{46E7CC9F-0DF3-4AB9-B1D4-34394DA20C5D}" destId="{4AB7670E-74C4-41B2-934E-C4B5FA4C6CE6}" srcOrd="2" destOrd="0" presId="urn:microsoft.com/office/officeart/2005/8/layout/radial3"/>
    <dgm:cxn modelId="{0B5312CB-AE54-4CC1-8185-6A7C101DBB66}" type="presParOf" srcId="{46E7CC9F-0DF3-4AB9-B1D4-34394DA20C5D}" destId="{F4F9CA83-47EC-44BD-89DE-27398875DDA1}" srcOrd="3" destOrd="0" presId="urn:microsoft.com/office/officeart/2005/8/layout/radial3"/>
    <dgm:cxn modelId="{3DBE0909-3AD9-43A7-84B7-A3AD19C65443}" type="presParOf" srcId="{46E7CC9F-0DF3-4AB9-B1D4-34394DA20C5D}" destId="{833B15D0-6384-4898-AEDB-16E96B57BE18}"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34EF0-67AF-44B0-964A-520204CBD253}">
      <dsp:nvSpPr>
        <dsp:cNvPr id="0" name=""/>
        <dsp:cNvSpPr/>
      </dsp:nvSpPr>
      <dsp:spPr>
        <a:xfrm>
          <a:off x="2133597" y="1168396"/>
          <a:ext cx="1828805" cy="1727206"/>
        </a:xfrm>
        <a:prstGeom prst="ellipse">
          <a:avLst/>
        </a:prstGeom>
        <a:solidFill>
          <a:srgbClr val="CC66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Personnel Administration</a:t>
          </a:r>
        </a:p>
      </dsp:txBody>
      <dsp:txXfrm>
        <a:off x="2401419" y="1421339"/>
        <a:ext cx="1293161" cy="1221320"/>
      </dsp:txXfrm>
    </dsp:sp>
    <dsp:sp modelId="{5EC66771-F555-45D4-8A25-89C8894F1BE4}">
      <dsp:nvSpPr>
        <dsp:cNvPr id="0" name=""/>
        <dsp:cNvSpPr/>
      </dsp:nvSpPr>
      <dsp:spPr>
        <a:xfrm>
          <a:off x="2484437" y="269874"/>
          <a:ext cx="1127124" cy="1127124"/>
        </a:xfrm>
        <a:prstGeom prst="ellipse">
          <a:avLst/>
        </a:prstGeom>
        <a:gradFill rotWithShape="0">
          <a:gsLst>
            <a:gs pos="0">
              <a:srgbClr val="FFFF0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Time Management</a:t>
          </a:r>
        </a:p>
      </dsp:txBody>
      <dsp:txXfrm>
        <a:off x="2649500" y="434937"/>
        <a:ext cx="796998" cy="796998"/>
      </dsp:txXfrm>
    </dsp:sp>
    <dsp:sp modelId="{4AB7670E-74C4-41B2-934E-C4B5FA4C6CE6}">
      <dsp:nvSpPr>
        <dsp:cNvPr id="0" name=""/>
        <dsp:cNvSpPr/>
      </dsp:nvSpPr>
      <dsp:spPr>
        <a:xfrm>
          <a:off x="3825869" y="1468437"/>
          <a:ext cx="1127124" cy="1127124"/>
        </a:xfrm>
        <a:prstGeom prst="ellipse">
          <a:avLst/>
        </a:prstGeom>
        <a:gradFill rotWithShape="0">
          <a:gsLst>
            <a:gs pos="0">
              <a:srgbClr val="0070C0"/>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Payroll</a:t>
          </a:r>
        </a:p>
      </dsp:txBody>
      <dsp:txXfrm>
        <a:off x="3990932" y="1633500"/>
        <a:ext cx="796998" cy="796998"/>
      </dsp:txXfrm>
    </dsp:sp>
    <dsp:sp modelId="{F4F9CA83-47EC-44BD-89DE-27398875DDA1}">
      <dsp:nvSpPr>
        <dsp:cNvPr id="0" name=""/>
        <dsp:cNvSpPr/>
      </dsp:nvSpPr>
      <dsp:spPr>
        <a:xfrm>
          <a:off x="2514609" y="2692406"/>
          <a:ext cx="1127124" cy="1127124"/>
        </a:xfrm>
        <a:prstGeom prst="ellipse">
          <a:avLst/>
        </a:prstGeom>
        <a:gradFill rotWithShape="0">
          <a:gsLst>
            <a:gs pos="0">
              <a:srgbClr val="00CC00">
                <a:alpha val="49804"/>
              </a:srgb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Benefits</a:t>
          </a:r>
        </a:p>
      </dsp:txBody>
      <dsp:txXfrm>
        <a:off x="2679672" y="2857469"/>
        <a:ext cx="796998" cy="796998"/>
      </dsp:txXfrm>
    </dsp:sp>
    <dsp:sp modelId="{833B15D0-6384-4898-AEDB-16E96B57BE18}">
      <dsp:nvSpPr>
        <dsp:cNvPr id="0" name=""/>
        <dsp:cNvSpPr/>
      </dsp:nvSpPr>
      <dsp:spPr>
        <a:xfrm>
          <a:off x="1158875" y="1468437"/>
          <a:ext cx="1127124" cy="1127124"/>
        </a:xfrm>
        <a:prstGeom prst="ellipse">
          <a:avLst/>
        </a:prstGeom>
        <a:gradFill rotWithShape="0">
          <a:gsLst>
            <a:gs pos="0">
              <a:srgbClr val="FF6699"/>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Organizational</a:t>
          </a:r>
        </a:p>
        <a:p>
          <a:pPr marL="0" lvl="0" indent="0" algn="ctr" defTabSz="400050">
            <a:lnSpc>
              <a:spcPct val="90000"/>
            </a:lnSpc>
            <a:spcBef>
              <a:spcPct val="0"/>
            </a:spcBef>
            <a:spcAft>
              <a:spcPct val="35000"/>
            </a:spcAft>
            <a:buNone/>
          </a:pPr>
          <a:r>
            <a:rPr lang="en-US" sz="900" kern="1200" dirty="0"/>
            <a:t>Management</a:t>
          </a:r>
        </a:p>
      </dsp:txBody>
      <dsp:txXfrm>
        <a:off x="1323938" y="1633500"/>
        <a:ext cx="796998" cy="79699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 Id="rId3" Type="http://schemas.openxmlformats.org/officeDocument/2006/relationships/image" Target="../media/image332.wmf"/></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 Id="rId3" Type="http://schemas.openxmlformats.org/officeDocument/2006/relationships/image" Target="../media/image332.wmf"/></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32A8C3B-81B9-165E-F906-DA0E668C93F6}"/>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649AAC-8E1B-4D53-AE1F-21BE9A997433}"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2082" name="Rectangle 2">
            <a:extLst>
              <a:ext uri="{FF2B5EF4-FFF2-40B4-BE49-F238E27FC236}">
                <a16:creationId xmlns:a16="http://schemas.microsoft.com/office/drawing/2014/main" id="{DED40EFB-B6A5-1B3E-2665-5B8BE99A0DB7}"/>
              </a:ext>
            </a:extLst>
          </p:cNvPr>
          <p:cNvSpPr>
            <a:spLocks noChangeArrowheads="1" noTextEdit="1"/>
          </p:cNvSpPr>
          <p:nvPr>
            <p:ph type="sldImg"/>
          </p:nvPr>
        </p:nvSpPr>
        <p:spPr>
          <a:ln/>
        </p:spPr>
      </p:sp>
      <p:sp>
        <p:nvSpPr>
          <p:cNvPr id="302083" name="Rectangle 3">
            <a:extLst>
              <a:ext uri="{FF2B5EF4-FFF2-40B4-BE49-F238E27FC236}">
                <a16:creationId xmlns:a16="http://schemas.microsoft.com/office/drawing/2014/main" id="{D578DA1C-C2A9-CD7A-C185-3E8513B00C3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7F0727-7C72-2849-244A-E939E68C3D8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E04023-FBCF-4760-8046-EF62748B6F4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42" name="Rectangle 2">
            <a:extLst>
              <a:ext uri="{FF2B5EF4-FFF2-40B4-BE49-F238E27FC236}">
                <a16:creationId xmlns:a16="http://schemas.microsoft.com/office/drawing/2014/main" id="{BEBB6DAD-0AE6-F2EF-9760-982310147163}"/>
              </a:ext>
            </a:extLst>
          </p:cNvPr>
          <p:cNvSpPr>
            <a:spLocks noRot="1" noChangeArrowheads="1" noTextEdit="1"/>
          </p:cNvSpPr>
          <p:nvPr>
            <p:ph type="sldImg"/>
          </p:nvPr>
        </p:nvSpPr>
        <p:spPr>
          <a:ln/>
        </p:spPr>
      </p:sp>
      <p:sp>
        <p:nvSpPr>
          <p:cNvPr id="163843" name="Rectangle 3">
            <a:extLst>
              <a:ext uri="{FF2B5EF4-FFF2-40B4-BE49-F238E27FC236}">
                <a16:creationId xmlns:a16="http://schemas.microsoft.com/office/drawing/2014/main" id="{22F76D11-D1E0-8326-3CEF-F0238DE1935B}"/>
              </a:ext>
            </a:extLst>
          </p:cNvPr>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E0E8F5A-4F1E-BBBB-CDD4-13EA32C3859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0552B3-E753-4546-A638-5867D35664AB}" type="slidenum">
              <a:rPr kumimoji="0" lang="en-US" altLang="zh-CN"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1682" name="Rectangle 2">
            <a:extLst>
              <a:ext uri="{FF2B5EF4-FFF2-40B4-BE49-F238E27FC236}">
                <a16:creationId xmlns:a16="http://schemas.microsoft.com/office/drawing/2014/main" id="{14A99F9F-4DBC-39DD-82AB-6C4542FD562E}"/>
              </a:ext>
            </a:extLst>
          </p:cNvPr>
          <p:cNvSpPr>
            <a:spLocks noChangeArrowheads="1" noTextEdit="1"/>
          </p:cNvSpPr>
          <p:nvPr>
            <p:ph type="sldImg"/>
          </p:nvPr>
        </p:nvSpPr>
        <p:spPr>
          <a:ln/>
        </p:spPr>
      </p:sp>
      <p:sp>
        <p:nvSpPr>
          <p:cNvPr id="71683" name="Rectangle 3">
            <a:extLst>
              <a:ext uri="{FF2B5EF4-FFF2-40B4-BE49-F238E27FC236}">
                <a16:creationId xmlns:a16="http://schemas.microsoft.com/office/drawing/2014/main" id="{032045EB-3E65-55FF-C88B-E9641D5EEFDC}"/>
              </a:ext>
            </a:extLst>
          </p:cNvPr>
          <p:cNvSpPr>
            <a:spLocks noGrp="1" noChangeArrowheads="1"/>
          </p:cNvSpPr>
          <p:nvPr>
            <p:ph type="body" idx="1"/>
          </p:nvPr>
        </p:nvSpPr>
        <p:spPr/>
        <p:txBody>
          <a:bodyPr/>
          <a:lstStyle/>
          <a:p>
            <a:r>
              <a:rPr lang="en-US" altLang="zh-CN">
                <a:ea typeface="宋体" panose="02010600030101010101" pitchFamily="2" charset="-122"/>
              </a:rPr>
              <a:t>1. Isolated in outbreak concerning apple cider.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55F5A77E-AD5B-C2A7-BCED-A5AABF50EE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4EB17DE0-D3F4-5869-72E5-8F76EBDDB5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1444" name="Slide Number Placeholder 3">
            <a:extLst>
              <a:ext uri="{FF2B5EF4-FFF2-40B4-BE49-F238E27FC236}">
                <a16:creationId xmlns:a16="http://schemas.microsoft.com/office/drawing/2014/main" id="{ADD4EAE6-10B3-46F1-79B3-9FC5932C7B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Calibri" panose="020F0502020204030204" pitchFamily="34" charset="0"/>
              </a:defRPr>
            </a:lvl1pPr>
            <a:lvl2pPr marL="742950" indent="-285750" defTabSz="923925">
              <a:spcBef>
                <a:spcPct val="30000"/>
              </a:spcBef>
              <a:defRPr sz="1200">
                <a:solidFill>
                  <a:schemeClr val="tx1"/>
                </a:solidFill>
                <a:latin typeface="Calibri" panose="020F0502020204030204" pitchFamily="34" charset="0"/>
              </a:defRPr>
            </a:lvl2pPr>
            <a:lvl3pPr marL="1143000" indent="-228600" defTabSz="923925">
              <a:spcBef>
                <a:spcPct val="30000"/>
              </a:spcBef>
              <a:defRPr sz="1200">
                <a:solidFill>
                  <a:schemeClr val="tx1"/>
                </a:solidFill>
                <a:latin typeface="Calibri" panose="020F0502020204030204" pitchFamily="34" charset="0"/>
              </a:defRPr>
            </a:lvl3pPr>
            <a:lvl4pPr marL="1600200" indent="-228600" defTabSz="923925">
              <a:spcBef>
                <a:spcPct val="30000"/>
              </a:spcBef>
              <a:defRPr sz="1200">
                <a:solidFill>
                  <a:schemeClr val="tx1"/>
                </a:solidFill>
                <a:latin typeface="Calibri" panose="020F0502020204030204" pitchFamily="34" charset="0"/>
              </a:defRPr>
            </a:lvl4pPr>
            <a:lvl5pPr marL="2057400" indent="-228600" defTabSz="923925">
              <a:spcBef>
                <a:spcPct val="30000"/>
              </a:spcBef>
              <a:defRPr sz="1200">
                <a:solidFill>
                  <a:schemeClr val="tx1"/>
                </a:solidFill>
                <a:latin typeface="Calibri" panose="020F0502020204030204" pitchFamily="34" charset="0"/>
              </a:defRPr>
            </a:lvl5pPr>
            <a:lvl6pPr marL="2514600" indent="-228600" defTabSz="923925"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23925"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23925"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23925"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280DC9EF-F6A8-4720-A447-570CA32C14F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23925"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74ED46C5-11AB-B46C-A2D4-A5184AF607B6}"/>
              </a:ext>
            </a:extLst>
          </p:cNvPr>
          <p:cNvSpPr txBox="1">
            <a:spLocks noChangeArrowheads="1"/>
          </p:cNvSpPr>
          <p:nvPr/>
        </p:nvSpPr>
        <p:spPr bwMode="auto">
          <a:xfrm>
            <a:off x="3884613"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nchor="b"/>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fld id="{8C3DCA00-C867-4056-B0B2-40AD35C2413B}" type="slidenum">
              <a:rPr kumimoji="0" lang="fr-FR" altLang="zh-CN" sz="1200" b="1"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t>37</a:t>
            </a:fld>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7" name="Text Box 3">
            <a:extLst>
              <a:ext uri="{FF2B5EF4-FFF2-40B4-BE49-F238E27FC236}">
                <a16:creationId xmlns:a16="http://schemas.microsoft.com/office/drawing/2014/main" id="{D30BD94E-2E04-87D3-1223-1DFECB10ABE9}"/>
              </a:ext>
            </a:extLst>
          </p:cNvPr>
          <p:cNvSpPr txBox="1">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nchor="b"/>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l"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8" name="Text Box 4">
            <a:extLst>
              <a:ext uri="{FF2B5EF4-FFF2-40B4-BE49-F238E27FC236}">
                <a16:creationId xmlns:a16="http://schemas.microsoft.com/office/drawing/2014/main" id="{A0DD638D-B9CF-1D35-DA7C-DAB0067C87AD}"/>
              </a:ext>
            </a:extLst>
          </p:cNvPr>
          <p:cNvSpPr txBox="1">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l"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89" name="Text Box 5">
            <a:extLst>
              <a:ext uri="{FF2B5EF4-FFF2-40B4-BE49-F238E27FC236}">
                <a16:creationId xmlns:a16="http://schemas.microsoft.com/office/drawing/2014/main" id="{D61A9898-0CEF-A9FB-8019-5EEC7A031680}"/>
              </a:ext>
            </a:extLst>
          </p:cNvPr>
          <p:cNvSpPr txBox="1">
            <a:spLocks noChangeArrowheads="1"/>
          </p:cNvSpPr>
          <p:nvPr/>
        </p:nvSpPr>
        <p:spPr bwMode="auto">
          <a:xfrm>
            <a:off x="3884613"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4" tIns="45868" rIns="91734" bIns="45868"/>
          <a:lstStyle>
            <a:lvl1pPr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1pPr>
            <a:lvl2pPr marL="37931725" indent="-37474525"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2pPr>
            <a:lvl3pPr marL="11430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3pPr>
            <a:lvl4pPr marL="16002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4pPr>
            <a:lvl5pPr marL="2057400" indent="-228600" defTabSz="420688">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5pPr>
            <a:lvl6pPr marL="25146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6pPr>
            <a:lvl7pPr marL="29718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7pPr>
            <a:lvl8pPr marL="34290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8pPr>
            <a:lvl9pPr marL="3886200" indent="-228600" defTabSz="420688" eaLnBrk="0" fontAlgn="base" hangingPunct="0">
              <a:spcBef>
                <a:spcPct val="0"/>
              </a:spcBef>
              <a:spcAft>
                <a:spcPct val="0"/>
              </a:spcAft>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solidFill>
                  <a:schemeClr val="tx1"/>
                </a:solidFill>
                <a:latin typeface="Arial" panose="020B0604020202020204" pitchFamily="34" charset="0"/>
                <a:cs typeface="Arial" panose="020B0604020202020204" pitchFamily="34" charset="0"/>
              </a:defRPr>
            </a:lvl9pPr>
          </a:lstStyle>
          <a:p>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fld id="{BEE99709-277D-4DFA-94B3-5D7B39EC0736}" type="datetime1">
              <a:rPr kumimoji="0" lang="fr-FR" altLang="zh-CN" sz="1200" b="1"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pPr marL="0" marR="0" lvl="0" indent="0" algn="r" defTabSz="420688" rtl="0" eaLnBrk="1" fontAlgn="base" latinLnBrk="0" hangingPunct="1">
                <a:lnSpc>
                  <a:spcPct val="100000"/>
                </a:lnSpc>
                <a:spcBef>
                  <a:spcPct val="0"/>
                </a:spcBef>
                <a:spcAft>
                  <a:spcPct val="0"/>
                </a:spcAft>
                <a:buClr>
                  <a:srgbClr val="000000"/>
                </a:buClr>
                <a:buSzPct val="100000"/>
                <a:buFontTx/>
                <a:buNone/>
                <a:tabLst>
                  <a:tab pos="0" algn="l"/>
                  <a:tab pos="419100" algn="l"/>
                  <a:tab pos="842963" algn="l"/>
                  <a:tab pos="1265238" algn="l"/>
                  <a:tab pos="1690688" algn="l"/>
                  <a:tab pos="2111375" algn="l"/>
                  <a:tab pos="2533650" algn="l"/>
                  <a:tab pos="2955925" algn="l"/>
                  <a:tab pos="3378200" algn="l"/>
                  <a:tab pos="3802063" algn="l"/>
                  <a:tab pos="4225925" algn="l"/>
                  <a:tab pos="4648200" algn="l"/>
                  <a:tab pos="5070475" algn="l"/>
                  <a:tab pos="5492750" algn="l"/>
                  <a:tab pos="5916613" algn="l"/>
                  <a:tab pos="6338888" algn="l"/>
                  <a:tab pos="6759575" algn="l"/>
                  <a:tab pos="7185025" algn="l"/>
                  <a:tab pos="7605713" algn="l"/>
                  <a:tab pos="8029575" algn="l"/>
                  <a:tab pos="8453438" algn="l"/>
                </a:tabLst>
                <a:defRPr/>
              </a:pPr>
              <a:t>23/02/2025</a:t>
            </a:fld>
            <a:endParaRPr kumimoji="0" lang="fr-FR"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endParaRPr>
          </a:p>
        </p:txBody>
      </p:sp>
      <p:sp>
        <p:nvSpPr>
          <p:cNvPr id="67590" name="Text Box 6">
            <a:extLst>
              <a:ext uri="{FF2B5EF4-FFF2-40B4-BE49-F238E27FC236}">
                <a16:creationId xmlns:a16="http://schemas.microsoft.com/office/drawing/2014/main" id="{6EF66B3E-C02E-D72A-571A-09235B781380}"/>
              </a:ext>
            </a:extLst>
          </p:cNvPr>
          <p:cNvSpPr txBox="1">
            <a:spLocks noChangeArrowheads="1"/>
          </p:cNvSpPr>
          <p:nvPr/>
        </p:nvSpPr>
        <p:spPr bwMode="auto">
          <a:xfrm>
            <a:off x="939800" y="696913"/>
            <a:ext cx="4976813" cy="3429000"/>
          </a:xfrm>
          <a:prstGeom prst="rect">
            <a:avLst/>
          </a:prstGeom>
          <a:solidFill>
            <a:srgbClr val="FFFFFF"/>
          </a:solidFill>
          <a:ln w="9360">
            <a:solidFill>
              <a:srgbClr val="000000"/>
            </a:solidFill>
            <a:miter lim="800000"/>
            <a:headEnd/>
            <a:tailEnd/>
          </a:ln>
        </p:spPr>
        <p:txBody>
          <a:bodyPr wrap="none" lIns="91559" tIns="45780" rIns="91559" bIns="45780" anchor="ctr"/>
          <a:lstStyle>
            <a:lvl1pPr defTabSz="444500">
              <a:defRPr>
                <a:solidFill>
                  <a:schemeClr val="tx1"/>
                </a:solidFill>
                <a:latin typeface="Arial" panose="020B0604020202020204" pitchFamily="34" charset="0"/>
                <a:cs typeface="Arial" panose="020B0604020202020204" pitchFamily="34" charset="0"/>
              </a:defRPr>
            </a:lvl1pPr>
            <a:lvl2pPr marL="37931725" indent="-37474525" defTabSz="444500">
              <a:defRPr>
                <a:solidFill>
                  <a:schemeClr val="tx1"/>
                </a:solidFill>
                <a:latin typeface="Arial" panose="020B0604020202020204" pitchFamily="34" charset="0"/>
                <a:cs typeface="Arial" panose="020B0604020202020204" pitchFamily="34" charset="0"/>
              </a:defRPr>
            </a:lvl2pPr>
            <a:lvl3pPr marL="1143000" indent="-228600" defTabSz="444500">
              <a:defRPr>
                <a:solidFill>
                  <a:schemeClr val="tx1"/>
                </a:solidFill>
                <a:latin typeface="Arial" panose="020B0604020202020204" pitchFamily="34" charset="0"/>
                <a:cs typeface="Arial" panose="020B0604020202020204" pitchFamily="34" charset="0"/>
              </a:defRPr>
            </a:lvl3pPr>
            <a:lvl4pPr marL="1600200" indent="-228600" defTabSz="444500">
              <a:defRPr>
                <a:solidFill>
                  <a:schemeClr val="tx1"/>
                </a:solidFill>
                <a:latin typeface="Arial" panose="020B0604020202020204" pitchFamily="34" charset="0"/>
                <a:cs typeface="Arial" panose="020B0604020202020204" pitchFamily="34" charset="0"/>
              </a:defRPr>
            </a:lvl4pPr>
            <a:lvl5pPr marL="2057400" indent="-228600" defTabSz="444500">
              <a:defRPr>
                <a:solidFill>
                  <a:schemeClr val="tx1"/>
                </a:solidFill>
                <a:latin typeface="Arial" panose="020B0604020202020204" pitchFamily="34" charset="0"/>
                <a:cs typeface="Arial" panose="020B0604020202020204" pitchFamily="34" charset="0"/>
              </a:defRPr>
            </a:lvl5pPr>
            <a:lvl6pPr marL="25146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445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444500" rtl="0" eaLnBrk="1" fontAlgn="base" latinLnBrk="0" hangingPunct="1">
              <a:lnSpc>
                <a:spcPct val="100000"/>
              </a:lnSpc>
              <a:spcBef>
                <a:spcPct val="0"/>
              </a:spcBef>
              <a:spcAft>
                <a:spcPct val="0"/>
              </a:spcAft>
              <a:buClr>
                <a:srgbClr val="000000"/>
              </a:buClr>
              <a:buSzPct val="100000"/>
              <a:buFontTx/>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591" name="Text Box 7">
            <a:extLst>
              <a:ext uri="{FF2B5EF4-FFF2-40B4-BE49-F238E27FC236}">
                <a16:creationId xmlns:a16="http://schemas.microsoft.com/office/drawing/2014/main" id="{C8AD2D53-B93E-ADD7-6035-4C1C0D7CE122}"/>
              </a:ext>
            </a:extLst>
          </p:cNvPr>
          <p:cNvSpPr>
            <a:spLocks noGrp="1" noChangeArrowheads="1"/>
          </p:cNvSpPr>
          <p:nvPr>
            <p:ph type="body"/>
          </p:nvPr>
        </p:nvSpPr>
        <p:spPr>
          <a:xfrm>
            <a:off x="685800" y="4344988"/>
            <a:ext cx="5473700" cy="4103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fr-FR" altLang="zh-CN">
                <a:latin typeface="Times New Roman" panose="02020603050405020304" pitchFamily="18" charset="0"/>
              </a:rPr>
              <a:t>Utilisation accrue des donnees depuis les annees 2000</a:t>
            </a:r>
          </a:p>
          <a:p>
            <a:r>
              <a:rPr lang="fr-FR" altLang="zh-CN">
                <a:latin typeface="Times New Roman" panose="02020603050405020304" pitchFamily="18" charset="0"/>
              </a:rPr>
              <a:t>En plus des sondeurs et imageurs (ATOVS, AIRS, SEVIRI, IASI), donnees de diffusiometres (vents a la surface de la mer) et GPS spatial.</a:t>
            </a:r>
          </a:p>
          <a:p>
            <a:r>
              <a:rPr lang="fr-FR" altLang="zh-CN">
                <a:latin typeface="Times New Roman" panose="02020603050405020304" pitchFamily="18" charset="0"/>
              </a:rPr>
              <a:t>Les nouvelles generations d’instruments (IASI) font augmenter considerablement le nombre de donnees observees utilisees. </a:t>
            </a:r>
          </a:p>
          <a:p>
            <a:r>
              <a:rPr lang="fr-FR" altLang="zh-CN">
                <a:latin typeface="Times New Roman" panose="02020603050405020304" pitchFamily="18" charset="0"/>
              </a:rPr>
              <a:t>Ici, seulement le nombre de points d’observations, pas le nombre de donnees, qui a encore plus augmente: 1.5 million par reseau, dont plus d’1 million pour les satellites.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345863C-46B9-E424-DC9E-D417CE4EB4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1A2C38-312B-455B-A4E6-C2F8B7B317F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3" name="Rectangle 7">
            <a:extLst>
              <a:ext uri="{FF2B5EF4-FFF2-40B4-BE49-F238E27FC236}">
                <a16:creationId xmlns:a16="http://schemas.microsoft.com/office/drawing/2014/main" id="{387B4F1C-5780-1494-48A5-4E474A9844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3E00BD-646F-4290-86BA-DA890F0183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4" name="Shape 4">
            <a:extLst>
              <a:ext uri="{FF2B5EF4-FFF2-40B4-BE49-F238E27FC236}">
                <a16:creationId xmlns:a16="http://schemas.microsoft.com/office/drawing/2014/main" id="{7DE343CD-BC9A-8A5E-056F-19551D0F1F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sz="1200">
                <a:solidFill>
                  <a:schemeClr val="tx1"/>
                </a:solidFill>
                <a:latin typeface="Arial" panose="020B0604020202020204" pitchFamily="34" charset="0"/>
              </a:defRPr>
            </a:lvl1pPr>
            <a:lvl2pPr marL="742950" indent="-285750" defTabSz="912813" eaLnBrk="0" hangingPunct="0">
              <a:defRPr sz="1200">
                <a:solidFill>
                  <a:schemeClr val="tx1"/>
                </a:solidFill>
                <a:latin typeface="Arial" panose="020B0604020202020204" pitchFamily="34" charset="0"/>
              </a:defRPr>
            </a:lvl2pPr>
            <a:lvl3pPr marL="1143000" indent="-228600" defTabSz="912813" eaLnBrk="0" hangingPunct="0">
              <a:defRPr sz="1200">
                <a:solidFill>
                  <a:schemeClr val="tx1"/>
                </a:solidFill>
                <a:latin typeface="Arial" panose="020B0604020202020204" pitchFamily="34" charset="0"/>
              </a:defRPr>
            </a:lvl3pPr>
            <a:lvl4pPr marL="1600200" indent="-228600" defTabSz="912813" eaLnBrk="0" hangingPunct="0">
              <a:defRPr sz="1200">
                <a:solidFill>
                  <a:schemeClr val="tx1"/>
                </a:solidFill>
                <a:latin typeface="Arial" panose="020B0604020202020204" pitchFamily="34" charset="0"/>
              </a:defRPr>
            </a:lvl4pPr>
            <a:lvl5pPr marL="2057400" indent="-228600" defTabSz="912813" eaLnBrk="0" hangingPunct="0">
              <a:defRPr sz="12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12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12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12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4631F458-7335-460C-BD65-88B3ECE4A9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5" name="Rectangle 24577">
            <a:extLst>
              <a:ext uri="{FF2B5EF4-FFF2-40B4-BE49-F238E27FC236}">
                <a16:creationId xmlns:a16="http://schemas.microsoft.com/office/drawing/2014/main" id="{2550704E-F93D-A86B-A2A6-C4B70A02784A}"/>
              </a:ext>
            </a:extLst>
          </p:cNvPr>
          <p:cNvSpPr>
            <a:spLocks noRot="1" noChangeArrowheads="1" noTextEdit="1"/>
          </p:cNvSpPr>
          <p:nvPr>
            <p:ph type="sldImg"/>
          </p:nvPr>
        </p:nvSpPr>
        <p:spPr>
          <a:xfrm>
            <a:off x="1143000" y="687388"/>
            <a:ext cx="4572000" cy="3429000"/>
          </a:xfrm>
          <a:noFill/>
          <a:ln cap="flat" algn="ctr">
            <a:headEnd type="none" w="med" len="med"/>
            <a:tailEnd type="none" w="med" len="med"/>
          </a:ln>
        </p:spPr>
      </p:sp>
      <p:sp>
        <p:nvSpPr>
          <p:cNvPr id="30726" name="Rectangle 24578">
            <a:extLst>
              <a:ext uri="{FF2B5EF4-FFF2-40B4-BE49-F238E27FC236}">
                <a16:creationId xmlns:a16="http://schemas.microsoft.com/office/drawing/2014/main" id="{5B16292F-710A-61BA-FE68-2C439D846A48}"/>
              </a:ext>
            </a:extLst>
          </p:cNvPr>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r>
              <a:rPr lang="en-US" altLang="zh-CN">
                <a:latin typeface="Arial" panose="020B0604020202020204" pitchFamily="34" charset="0"/>
              </a:rPr>
              <a:t>NPROVS runs every day</a:t>
            </a:r>
          </a:p>
          <a:p>
            <a:pPr eaLnBrk="1" hangingPunct="1"/>
            <a:r>
              <a:rPr lang="en-US" altLang="zh-CN">
                <a:latin typeface="Arial" panose="020B0604020202020204" pitchFamily="34" charset="0"/>
              </a:rPr>
              <a:t>Latest achievement is the inclusion of COSMIC (NCAR) product suite</a:t>
            </a:r>
          </a:p>
          <a:p>
            <a:pPr eaLnBrk="1" hangingPunct="1"/>
            <a:r>
              <a:rPr lang="en-US" altLang="zh-CN">
                <a:latin typeface="Arial" panose="020B0604020202020204" pitchFamily="34" charset="0"/>
              </a:rPr>
              <a:t>Plan is to designate COSMIC as ground truth, incorporate respective center products (including guess) and maybe derive a product of our own that is NWP independent, </a:t>
            </a:r>
          </a:p>
          <a:p>
            <a:pPr eaLnBrk="1" hangingPunct="1"/>
            <a:r>
              <a:rPr lang="en-US" altLang="zh-CN">
                <a:latin typeface="Arial" panose="020B0604020202020204" pitchFamily="34" charset="0"/>
              </a:rPr>
              <a:t>EDGE includes tropopause validation option,  but currently not exercised </a:t>
            </a:r>
          </a:p>
          <a:p>
            <a:pPr eaLnBrk="1" hangingPunct="1"/>
            <a:r>
              <a:rPr lang="en-US" altLang="zh-CN">
                <a:latin typeface="Arial" panose="020B0604020202020204" pitchFamily="34" charset="0"/>
              </a:rPr>
              <a:t>We also plan back processing for past COSMIC and CHAMP eras (I’m sure Ben can significantly reduce our work effort in this area … )</a:t>
            </a:r>
          </a:p>
          <a:p>
            <a:pPr eaLnBrk="1" hangingPunct="1"/>
            <a:r>
              <a:rPr lang="en-US" altLang="zh-CN">
                <a:latin typeface="Arial" panose="020B0604020202020204" pitchFamily="34" charset="0"/>
              </a:rPr>
              <a:t>What about MetOp GRAS?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652649C-E044-B515-9F63-BD250CF1EC9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A682C3-774E-4FD1-8848-24DBB00E37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162" name="Rectangle 2">
            <a:extLst>
              <a:ext uri="{FF2B5EF4-FFF2-40B4-BE49-F238E27FC236}">
                <a16:creationId xmlns:a16="http://schemas.microsoft.com/office/drawing/2014/main" id="{E2B45E2B-FA1F-962E-8CCE-6314863A63FB}"/>
              </a:ext>
            </a:extLst>
          </p:cNvPr>
          <p:cNvSpPr>
            <a:spLocks noRot="1" noChangeArrowheads="1" noTextEdit="1"/>
          </p:cNvSpPr>
          <p:nvPr>
            <p:ph type="sldImg"/>
          </p:nvPr>
        </p:nvSpPr>
        <p:spPr>
          <a:ln/>
        </p:spPr>
      </p:sp>
      <p:sp>
        <p:nvSpPr>
          <p:cNvPr id="348163" name="Rectangle 3">
            <a:extLst>
              <a:ext uri="{FF2B5EF4-FFF2-40B4-BE49-F238E27FC236}">
                <a16:creationId xmlns:a16="http://schemas.microsoft.com/office/drawing/2014/main" id="{D4E8AB6A-BD04-296B-41CC-5821A1E359A0}"/>
              </a:ext>
            </a:extLst>
          </p:cNvPr>
          <p:cNvSpPr>
            <a:spLocks noGrp="1" noChangeArrowheads="1"/>
          </p:cNvSpPr>
          <p:nvPr>
            <p:ph type="body" idx="1"/>
          </p:nvPr>
        </p:nvSpPr>
        <p:spPr/>
        <p:txBody>
          <a:bodyPr/>
          <a:lstStyle/>
          <a:p>
            <a:r>
              <a:rPr lang="en-US" altLang="zh-CN">
                <a:ea typeface="宋体" panose="02010600030101010101" pitchFamily="2" charset="-122"/>
              </a:rPr>
              <a:t>A DD 577 forms is required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81D00E-FB3C-4C24-D892-6BDAF4FA9B6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4E8E41A-E490-496D-B082-7743611654B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6658" name="Rectangle 2">
            <a:extLst>
              <a:ext uri="{FF2B5EF4-FFF2-40B4-BE49-F238E27FC236}">
                <a16:creationId xmlns:a16="http://schemas.microsoft.com/office/drawing/2014/main" id="{279436F4-B44F-6798-10D1-7CB5E4F1E6DB}"/>
              </a:ext>
            </a:extLst>
          </p:cNvPr>
          <p:cNvSpPr>
            <a:spLocks noRot="1" noChangeArrowheads="1" noTextEdit="1"/>
          </p:cNvSpPr>
          <p:nvPr>
            <p:ph type="sldImg"/>
          </p:nvPr>
        </p:nvSpPr>
        <p:spPr>
          <a:ln/>
        </p:spPr>
      </p:sp>
      <p:sp>
        <p:nvSpPr>
          <p:cNvPr id="326659" name="Rectangle 3">
            <a:extLst>
              <a:ext uri="{FF2B5EF4-FFF2-40B4-BE49-F238E27FC236}">
                <a16:creationId xmlns:a16="http://schemas.microsoft.com/office/drawing/2014/main" id="{215BCDAC-9CAF-1F0E-7086-C65F2B798DF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6D54E426-3BFB-97C7-A3F8-774530EADB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8EB927D1-29CF-8945-EAC4-1ADA808071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190147F8-6841-5509-641C-A85D1787AC25}"/>
              </a:ext>
            </a:extLst>
          </p:cNvPr>
          <p:cNvSpPr>
            <a:spLocks noGrp="1"/>
          </p:cNvSpPr>
          <p:nvPr>
            <p:ph type="sldNum" sz="quarter" idx="5"/>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107F3858-334A-46E2-A868-31AF445E0B4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61BBFD5-A5DA-EF60-C41A-A67AB10D08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a:extLst>
              <a:ext uri="{FF2B5EF4-FFF2-40B4-BE49-F238E27FC236}">
                <a16:creationId xmlns:a16="http://schemas.microsoft.com/office/drawing/2014/main" id="{6F28EDBA-C988-AC88-3096-D11C06984C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62260633-BD64-FEFB-70C7-CCD65275DE28}"/>
              </a:ext>
            </a:extLst>
          </p:cNvPr>
          <p:cNvSpPr>
            <a:spLocks noGrp="1" noRot="1" noChangeAspect="1" noChangeArrowheads="1" noTextEdit="1"/>
          </p:cNvSpPr>
          <p:nvPr>
            <p:ph type="sldImg"/>
          </p:nvPr>
        </p:nvSpPr>
        <p:spPr>
          <a:ln/>
        </p:spPr>
      </p:sp>
      <p:sp>
        <p:nvSpPr>
          <p:cNvPr id="224259" name="Rectangle 3">
            <a:extLst>
              <a:ext uri="{FF2B5EF4-FFF2-40B4-BE49-F238E27FC236}">
                <a16:creationId xmlns:a16="http://schemas.microsoft.com/office/drawing/2014/main" id="{C3E98820-FEF7-895A-A1B9-7B4313DAE8C4}"/>
              </a:ext>
            </a:extLst>
          </p:cNvPr>
          <p:cNvSpPr>
            <a:spLocks noGrp="1" noChangeArrowheads="1"/>
          </p:cNvSpPr>
          <p:nvPr>
            <p:ph type="body" idx="1"/>
          </p:nvPr>
        </p:nvSpPr>
        <p:spPr/>
        <p:txBody>
          <a:bodyPr/>
          <a:lstStyle/>
          <a:p>
            <a:r>
              <a:rPr lang="en-US" altLang="zh-CN">
                <a:latin typeface="Arial" panose="020B0604020202020204" pitchFamily="34" charset="0"/>
              </a:rPr>
              <a:t>On the left is the only page of the e-signature wiki that was static enough to print and tape up on my wall!</a:t>
            </a:r>
          </a:p>
          <a:p>
            <a:endParaRPr lang="en-US" altLang="zh-CN">
              <a:latin typeface="Arial" panose="020B0604020202020204" pitchFamily="34" charset="0"/>
            </a:endParaRPr>
          </a:p>
          <a:p>
            <a:pPr lvl="1"/>
            <a:r>
              <a:rPr lang="en-US" altLang="zh-CN">
                <a:latin typeface="Arial" panose="020B0604020202020204" pitchFamily="34" charset="0"/>
              </a:rPr>
              <a:t>Fisheries people from multiple regions and centers </a:t>
            </a:r>
          </a:p>
          <a:p>
            <a:pPr lvl="1"/>
            <a:endParaRPr lang="en-US" altLang="zh-CN">
              <a:latin typeface="Arial" panose="020B0604020202020204" pitchFamily="34" charset="0"/>
            </a:endParaRPr>
          </a:p>
          <a:p>
            <a:pPr lvl="1"/>
            <a:r>
              <a:rPr lang="en-US" altLang="zh-CN">
                <a:latin typeface="Arial" panose="020B0604020202020204" pitchFamily="34" charset="0"/>
              </a:rPr>
              <a:t>IT</a:t>
            </a:r>
          </a:p>
          <a:p>
            <a:pPr lvl="1"/>
            <a:endParaRPr lang="en-US" altLang="zh-CN">
              <a:latin typeface="Arial" panose="020B0604020202020204" pitchFamily="34" charset="0"/>
            </a:endParaRPr>
          </a:p>
          <a:p>
            <a:pPr lvl="1"/>
            <a:r>
              <a:rPr lang="en-US" altLang="zh-CN">
                <a:latin typeface="Arial" panose="020B0604020202020204" pitchFamily="34" charset="0"/>
              </a:rPr>
              <a:t>Enforcement</a:t>
            </a:r>
          </a:p>
          <a:p>
            <a:pPr lvl="1"/>
            <a:endParaRPr lang="en-US" altLang="zh-CN">
              <a:latin typeface="Arial" panose="020B0604020202020204" pitchFamily="34" charset="0"/>
            </a:endParaRPr>
          </a:p>
          <a:p>
            <a:pPr lvl="1"/>
            <a:r>
              <a:rPr lang="en-US" altLang="zh-CN">
                <a:latin typeface="Arial" panose="020B0604020202020204" pitchFamily="34" charset="0"/>
              </a:rPr>
              <a:t>GCEL and GCF</a:t>
            </a:r>
          </a:p>
          <a:p>
            <a:pPr lvl="1"/>
            <a:endParaRPr lang="en-US" altLang="zh-CN">
              <a:latin typeface="Arial" panose="020B0604020202020204" pitchFamily="34" charset="0"/>
            </a:endParaRPr>
          </a:p>
          <a:p>
            <a:pPr lvl="1"/>
            <a:r>
              <a:rPr lang="en-US" altLang="zh-CN">
                <a:latin typeface="Arial" panose="020B0604020202020204" pitchFamily="34" charset="0"/>
              </a:rPr>
              <a:t>E-signature and organizational change subject-matter experts</a:t>
            </a:r>
          </a:p>
          <a:p>
            <a:endParaRPr lang="en-US" altLang="zh-CN">
              <a:latin typeface="Arial" panose="020B0604020202020204" pitchFamily="34" charset="0"/>
            </a:endParaRPr>
          </a:p>
          <a:p>
            <a:r>
              <a:rPr lang="en-US" altLang="zh-CN">
                <a:latin typeface="Arial" panose="020B0604020202020204" pitchFamily="34" charset="0"/>
              </a:rPr>
              <a:t>Steve will speak to our team-building exercise on the right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422C182-8782-6C53-8C5C-643C5D38FAD2}"/>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7119B78-80A1-486E-BD96-E6AF1B8C18BE}"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4514" name="Rectangle 2">
            <a:extLst>
              <a:ext uri="{FF2B5EF4-FFF2-40B4-BE49-F238E27FC236}">
                <a16:creationId xmlns:a16="http://schemas.microsoft.com/office/drawing/2014/main" id="{E8415985-4BFD-54CB-8BB3-65F4C1152F69}"/>
              </a:ext>
            </a:extLst>
          </p:cNvPr>
          <p:cNvSpPr>
            <a:spLocks noRot="1" noChangeArrowheads="1" noTextEdit="1"/>
          </p:cNvSpPr>
          <p:nvPr>
            <p:ph type="sldImg"/>
          </p:nvPr>
        </p:nvSpPr>
        <p:spPr>
          <a:ln/>
        </p:spPr>
      </p:sp>
      <p:sp>
        <p:nvSpPr>
          <p:cNvPr id="64515" name="Rectangle 3">
            <a:extLst>
              <a:ext uri="{FF2B5EF4-FFF2-40B4-BE49-F238E27FC236}">
                <a16:creationId xmlns:a16="http://schemas.microsoft.com/office/drawing/2014/main" id="{656B9A2E-1644-B81F-9137-F634B51C98B1}"/>
              </a:ext>
            </a:extLst>
          </p:cNvPr>
          <p:cNvSpPr>
            <a:spLocks noGrp="1" noChangeArrowheads="1"/>
          </p:cNvSpPr>
          <p:nvPr>
            <p:ph type="body" idx="1"/>
          </p:nvPr>
        </p:nvSpPr>
        <p:spPr/>
        <p:txBody>
          <a:bodyPr/>
          <a:lstStyle/>
          <a:p>
            <a:pPr marL="228600" indent="-228600"/>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1F442AAF-C093-CCD7-995A-C59321A4AA8D}"/>
              </a:ext>
            </a:extLst>
          </p:cNvPr>
          <p:cNvSpPr>
            <a:spLocks noGrp="1" noRot="1" noChangeAspect="1" noChangeArrowheads="1" noTextEdit="1"/>
          </p:cNvSpPr>
          <p:nvPr>
            <p:ph type="sldImg"/>
          </p:nvPr>
        </p:nvSpPr>
        <p:spPr>
          <a:xfrm>
            <a:off x="1117600" y="693738"/>
            <a:ext cx="4622800" cy="3467100"/>
          </a:xfrm>
          <a:ln/>
        </p:spPr>
      </p:sp>
      <p:sp>
        <p:nvSpPr>
          <p:cNvPr id="262147" name="Rectangle 3">
            <a:extLst>
              <a:ext uri="{FF2B5EF4-FFF2-40B4-BE49-F238E27FC236}">
                <a16:creationId xmlns:a16="http://schemas.microsoft.com/office/drawing/2014/main" id="{8EDE3B82-0FA8-1479-4909-6EE729E29F25}"/>
              </a:ext>
            </a:extLst>
          </p:cNvPr>
          <p:cNvSpPr>
            <a:spLocks noGrp="1" noChangeArrowheads="1"/>
          </p:cNvSpPr>
          <p:nvPr>
            <p:ph type="body" idx="1"/>
          </p:nvPr>
        </p:nvSpPr>
        <p:spPr>
          <a:xfrm>
            <a:off x="685800" y="4392613"/>
            <a:ext cx="5486400" cy="4160837"/>
          </a:xfrm>
        </p:spPr>
        <p:txBody>
          <a:bodyPr/>
          <a:lstStyle/>
          <a:p>
            <a:r>
              <a:rPr lang="en-US" altLang="zh-CN">
                <a:latin typeface="Arial" panose="020B0604020202020204" pitchFamily="34" charset="0"/>
              </a:rPr>
              <a:t>Realized that e-signatures are as much an organizational change effort as a technology and policy issue</a:t>
            </a:r>
          </a:p>
          <a:p>
            <a:r>
              <a:rPr lang="en-US" altLang="zh-CN">
                <a:latin typeface="Arial" panose="020B0604020202020204" pitchFamily="34" charset="0"/>
              </a:rPr>
              <a:t>Making the transition from paper-based to electronic processes is hard.  Very tradition bound.</a:t>
            </a:r>
          </a:p>
          <a:p>
            <a:r>
              <a:rPr lang="en-US" altLang="zh-CN">
                <a:latin typeface="Arial" panose="020B0604020202020204" pitchFamily="34" charset="0"/>
              </a:rPr>
              <a:t>More detailed analysis supporting this, but wanted you to see a summary of the analysis</a:t>
            </a:r>
          </a:p>
          <a:p>
            <a:r>
              <a:rPr lang="en-US" altLang="zh-CN">
                <a:latin typeface="Arial" panose="020B0604020202020204" pitchFamily="34" charset="0"/>
              </a:rPr>
              <a:t>Wiki was a big part of keeping interested parties informed.</a:t>
            </a:r>
          </a:p>
          <a:p>
            <a:r>
              <a:rPr lang="en-US" altLang="zh-CN">
                <a:latin typeface="Arial" panose="020B0604020202020204" pitchFamily="34" charset="0"/>
              </a:rPr>
              <a:t>Group composition was a part of that.  </a:t>
            </a:r>
          </a:p>
          <a:p>
            <a:r>
              <a:rPr lang="en-US" altLang="zh-CN">
                <a:latin typeface="Arial" panose="020B0604020202020204" pitchFamily="34" charset="0"/>
              </a:rPr>
              <a:t>Larry also created “in the loop” messages to highlight certain work to a group of folks who asked to be kept “in the loop.”</a:t>
            </a:r>
          </a:p>
          <a:p>
            <a:endParaRPr lang="en-US" altLang="zh-CN">
              <a:latin typeface="Arial" panose="020B0604020202020204" pitchFamily="34" charset="0"/>
            </a:endParaRPr>
          </a:p>
          <a:p>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24A4BD98-9A61-83CF-33FC-30180C2B5425}"/>
              </a:ext>
            </a:extLst>
          </p:cNvPr>
          <p:cNvSpPr>
            <a:spLocks noGrp="1" noRot="1" noChangeAspect="1" noChangeArrowheads="1" noTextEdit="1"/>
          </p:cNvSpPr>
          <p:nvPr>
            <p:ph type="sldImg"/>
          </p:nvPr>
        </p:nvSpPr>
        <p:spPr>
          <a:xfrm>
            <a:off x="1117600" y="693738"/>
            <a:ext cx="4624388" cy="3468687"/>
          </a:xfrm>
          <a:ln/>
        </p:spPr>
      </p:sp>
      <p:sp>
        <p:nvSpPr>
          <p:cNvPr id="256003" name="Rectangle 3">
            <a:extLst>
              <a:ext uri="{FF2B5EF4-FFF2-40B4-BE49-F238E27FC236}">
                <a16:creationId xmlns:a16="http://schemas.microsoft.com/office/drawing/2014/main" id="{CEF8262D-5A9D-7BEB-2D22-F48E75FEA51C}"/>
              </a:ext>
            </a:extLst>
          </p:cNvPr>
          <p:cNvSpPr>
            <a:spLocks noGrp="1" noChangeArrowheads="1"/>
          </p:cNvSpPr>
          <p:nvPr>
            <p:ph type="body" idx="1"/>
          </p:nvPr>
        </p:nvSpPr>
        <p:spPr>
          <a:xfrm>
            <a:off x="915988" y="4392613"/>
            <a:ext cx="5026025" cy="4160837"/>
          </a:xfrm>
        </p:spPr>
        <p:txBody>
          <a:bodyPr/>
          <a:lstStyle/>
          <a:p>
            <a:r>
              <a:rPr lang="en-US" altLang="zh-CN">
                <a:latin typeface="Arial" panose="020B0604020202020204" pitchFamily="34" charset="0"/>
              </a:rPr>
              <a:t>Business plans are still in draft and need to be finished</a:t>
            </a:r>
          </a:p>
          <a:p>
            <a:endParaRPr lang="en-US" altLang="zh-CN">
              <a:latin typeface="Arial" panose="020B0604020202020204" pitchFamily="34" charset="0"/>
            </a:endParaRPr>
          </a:p>
          <a:p>
            <a:r>
              <a:rPr lang="en-US" altLang="zh-CN">
                <a:latin typeface="Arial" panose="020B0604020202020204" pitchFamily="34" charset="0"/>
              </a:rPr>
              <a:t>We need to flesh out the wiki with the roadmap, signposts, and model documents to make it a better resource for future e-signature projects</a:t>
            </a:r>
          </a:p>
          <a:p>
            <a:endParaRPr lang="en-US" altLang="zh-CN">
              <a:latin typeface="Arial" panose="020B0604020202020204" pitchFamily="34" charset="0"/>
            </a:endParaRPr>
          </a:p>
          <a:p>
            <a:r>
              <a:rPr lang="en-US" altLang="zh-CN">
                <a:latin typeface="Arial" panose="020B0604020202020204" pitchFamily="34" charset="0"/>
              </a:rPr>
              <a:t>New e-signature projects still have to do the work to go through this process, but, it should be easier with this guide</a:t>
            </a:r>
          </a:p>
          <a:p>
            <a:endParaRPr lang="en-US" altLang="zh-CN">
              <a:latin typeface="Arial" panose="020B0604020202020204" pitchFamily="34" charset="0"/>
            </a:endParaRPr>
          </a:p>
          <a:p>
            <a:r>
              <a:rPr lang="en-US" altLang="zh-CN">
                <a:latin typeface="Arial" panose="020B0604020202020204" pitchFamily="34" charset="0"/>
              </a:rPr>
              <a:t>I suggest that as soon as we have two e-logbook projects with e-signature requirements, or two fish ticket projects, we then attempt to achieve economies of scale in this analysis and conceptual design phase</a:t>
            </a:r>
          </a:p>
          <a:p>
            <a:endParaRPr lang="en-US" altLang="zh-CN">
              <a:latin typeface="Arial" panose="020B0604020202020204" pitchFamily="34" charset="0"/>
            </a:endParaRPr>
          </a:p>
          <a:p>
            <a:r>
              <a:rPr lang="en-US" altLang="zh-CN">
                <a:latin typeface="Arial" panose="020B0604020202020204" pitchFamily="34" charset="0"/>
              </a:rPr>
              <a:t>But we may already have two or more projects that are ready to use “NPS-like” e-signature implementations, and it may make sense to develop shared software services soon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B540142-3DE2-F87C-8217-3D6504078F7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4355C6-90BC-4F86-BD1F-06A0A1BD40A6}" type="slidenum">
              <a:rPr kumimoji="0" lang="en-US" altLang="zh-CN"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01730" name="Rectangle 2">
            <a:extLst>
              <a:ext uri="{FF2B5EF4-FFF2-40B4-BE49-F238E27FC236}">
                <a16:creationId xmlns:a16="http://schemas.microsoft.com/office/drawing/2014/main" id="{87D99FF5-D307-8B30-91E1-DB5F900F8A5A}"/>
              </a:ext>
            </a:extLst>
          </p:cNvPr>
          <p:cNvSpPr>
            <a:spLocks noChangeArrowheads="1" noTextEdit="1"/>
          </p:cNvSpPr>
          <p:nvPr>
            <p:ph type="sldImg"/>
          </p:nvPr>
        </p:nvSpPr>
        <p:spPr>
          <a:ln/>
        </p:spPr>
      </p:sp>
      <p:sp>
        <p:nvSpPr>
          <p:cNvPr id="201731" name="Rectangle 3">
            <a:extLst>
              <a:ext uri="{FF2B5EF4-FFF2-40B4-BE49-F238E27FC236}">
                <a16:creationId xmlns:a16="http://schemas.microsoft.com/office/drawing/2014/main" id="{0D743B3D-7D3E-E707-487D-9E5BC54E7C4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F5E8956-EE62-DC30-CA41-67704BB2759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8B911B-36A8-425E-95D4-0DAB6B1711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54" name="Rectangle 2">
            <a:extLst>
              <a:ext uri="{FF2B5EF4-FFF2-40B4-BE49-F238E27FC236}">
                <a16:creationId xmlns:a16="http://schemas.microsoft.com/office/drawing/2014/main" id="{C9C8F32E-3A92-793B-F0E7-035F0D5E4976}"/>
              </a:ext>
            </a:extLst>
          </p:cNvPr>
          <p:cNvSpPr>
            <a:spLocks noRot="1" noChangeArrowheads="1" noTextEdit="1"/>
          </p:cNvSpPr>
          <p:nvPr>
            <p:ph type="sldImg"/>
          </p:nvPr>
        </p:nvSpPr>
        <p:spPr>
          <a:xfrm>
            <a:off x="2093913" y="725488"/>
            <a:ext cx="2635250" cy="1976437"/>
          </a:xfrm>
          <a:ln/>
        </p:spPr>
      </p:sp>
      <p:sp>
        <p:nvSpPr>
          <p:cNvPr id="74755" name="Rectangle 3">
            <a:extLst>
              <a:ext uri="{FF2B5EF4-FFF2-40B4-BE49-F238E27FC236}">
                <a16:creationId xmlns:a16="http://schemas.microsoft.com/office/drawing/2014/main" id="{E99A8A64-B59C-44C7-E774-6C54E410D4C0}"/>
              </a:ext>
            </a:extLst>
          </p:cNvPr>
          <p:cNvSpPr>
            <a:spLocks noGrp="1" noChangeArrowheads="1"/>
          </p:cNvSpPr>
          <p:nvPr>
            <p:ph type="body" idx="1"/>
          </p:nvPr>
        </p:nvSpPr>
        <p:spPr>
          <a:xfrm>
            <a:off x="768350" y="2862263"/>
            <a:ext cx="5613400" cy="5964237"/>
          </a:xfrm>
        </p:spPr>
        <p:txBody>
          <a:bodyPr/>
          <a:lstStyle/>
          <a:p>
            <a:endParaRPr lang="zh-CN" altLang="zh-CN" u="sng"/>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16A7A8F-F273-282B-BCF0-521AC85C4A3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A16668-A667-45D9-8526-E2602D8C5D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06" name="Rectangle 2">
            <a:extLst>
              <a:ext uri="{FF2B5EF4-FFF2-40B4-BE49-F238E27FC236}">
                <a16:creationId xmlns:a16="http://schemas.microsoft.com/office/drawing/2014/main" id="{3D376B2B-AEC0-43CB-67A7-41850B8F598E}"/>
              </a:ext>
            </a:extLst>
          </p:cNvPr>
          <p:cNvSpPr>
            <a:spLocks noRot="1" noChangeArrowheads="1" noTextEdit="1"/>
          </p:cNvSpPr>
          <p:nvPr>
            <p:ph type="sldImg"/>
          </p:nvPr>
        </p:nvSpPr>
        <p:spPr>
          <a:ln/>
        </p:spPr>
      </p:sp>
      <p:sp>
        <p:nvSpPr>
          <p:cNvPr id="149507" name="Rectangle 3">
            <a:extLst>
              <a:ext uri="{FF2B5EF4-FFF2-40B4-BE49-F238E27FC236}">
                <a16:creationId xmlns:a16="http://schemas.microsoft.com/office/drawing/2014/main" id="{C906ED14-320C-42BC-CBBD-EC6D55CDC74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E0B526A-2094-B9C2-B936-7261F656365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BA502F-3E35-4C28-8887-033A6BA1EA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4" name="Rectangle 2">
            <a:extLst>
              <a:ext uri="{FF2B5EF4-FFF2-40B4-BE49-F238E27FC236}">
                <a16:creationId xmlns:a16="http://schemas.microsoft.com/office/drawing/2014/main" id="{4F8D7ED0-F0C4-5C26-651F-D0784E836263}"/>
              </a:ext>
            </a:extLst>
          </p:cNvPr>
          <p:cNvSpPr>
            <a:spLocks noRot="1" noChangeArrowheads="1" noTextEdit="1"/>
          </p:cNvSpPr>
          <p:nvPr>
            <p:ph type="sldImg"/>
          </p:nvPr>
        </p:nvSpPr>
        <p:spPr>
          <a:ln/>
        </p:spPr>
      </p:sp>
      <p:sp>
        <p:nvSpPr>
          <p:cNvPr id="100355" name="Rectangle 3">
            <a:extLst>
              <a:ext uri="{FF2B5EF4-FFF2-40B4-BE49-F238E27FC236}">
                <a16:creationId xmlns:a16="http://schemas.microsoft.com/office/drawing/2014/main" id="{F7BA98B8-B7A0-3F8E-757F-E16A7D0E6BF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B1B3F9E-90E3-FE13-FB5E-6840B4CD898E}"/>
              </a:ext>
            </a:extLst>
          </p:cNvPr>
          <p:cNvSpPr>
            <a:spLocks noRot="1" noChangeArrowheads="1" noTextEdit="1"/>
          </p:cNvSpPr>
          <p:nvPr>
            <p:ph type="sldImg"/>
          </p:nvPr>
        </p:nvSpPr>
        <p:spPr>
          <a:ln/>
        </p:spPr>
      </p:sp>
      <p:sp>
        <p:nvSpPr>
          <p:cNvPr id="74755" name="Rectangle 3">
            <a:extLst>
              <a:ext uri="{FF2B5EF4-FFF2-40B4-BE49-F238E27FC236}">
                <a16:creationId xmlns:a16="http://schemas.microsoft.com/office/drawing/2014/main" id="{75A8BB55-1474-B8B9-C54C-E8A1A4262F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EAB2E8BB-85D9-58E2-5363-64A49A62D8F0}"/>
              </a:ext>
            </a:extLst>
          </p:cNvPr>
          <p:cNvSpPr>
            <a:spLocks noRot="1" noChangeArrowheads="1" noTextEdit="1"/>
          </p:cNvSpPr>
          <p:nvPr>
            <p:ph type="sldImg"/>
          </p:nvPr>
        </p:nvSpPr>
        <p:spPr>
          <a:ln/>
        </p:spPr>
      </p:sp>
      <p:sp>
        <p:nvSpPr>
          <p:cNvPr id="124931" name="Rectangle 3">
            <a:extLst>
              <a:ext uri="{FF2B5EF4-FFF2-40B4-BE49-F238E27FC236}">
                <a16:creationId xmlns:a16="http://schemas.microsoft.com/office/drawing/2014/main" id="{1BCEDD26-F54C-DA4F-CF86-4EBE18C48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BE35ADE-579A-E70B-F0D3-A6A07BC96095}"/>
              </a:ext>
            </a:extLst>
          </p:cNvPr>
          <p:cNvSpPr>
            <a:spLocks noGrp="1" noChangeArrowheads="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7F823D0B-E3A9-4FA4-87C9-C362EE0ADB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0275"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8514" name="Rectangle 2">
            <a:extLst>
              <a:ext uri="{FF2B5EF4-FFF2-40B4-BE49-F238E27FC236}">
                <a16:creationId xmlns:a16="http://schemas.microsoft.com/office/drawing/2014/main" id="{6D6746C9-3B8D-015D-7347-2ACF05E10628}"/>
              </a:ext>
            </a:extLst>
          </p:cNvPr>
          <p:cNvSpPr>
            <a:spLocks noRot="1" noChangeArrowheads="1" noTextEdit="1"/>
          </p:cNvSpPr>
          <p:nvPr>
            <p:ph type="sldImg"/>
          </p:nvPr>
        </p:nvSpPr>
        <p:spPr>
          <a:xfrm>
            <a:off x="1181100" y="696913"/>
            <a:ext cx="4635500" cy="3476625"/>
          </a:xfrm>
          <a:ln/>
        </p:spPr>
      </p:sp>
      <p:sp>
        <p:nvSpPr>
          <p:cNvPr id="1088515" name="Rectangle 3">
            <a:extLst>
              <a:ext uri="{FF2B5EF4-FFF2-40B4-BE49-F238E27FC236}">
                <a16:creationId xmlns:a16="http://schemas.microsoft.com/office/drawing/2014/main" id="{0BD30D58-4919-0C73-116F-85C0031A60A0}"/>
              </a:ext>
            </a:extLst>
          </p:cNvPr>
          <p:cNvSpPr>
            <a:spLocks noGrp="1" noChangeArrowheads="1"/>
          </p:cNvSpPr>
          <p:nvPr>
            <p:ph type="body" idx="1"/>
          </p:nvPr>
        </p:nvSpPr>
        <p:spPr>
          <a:xfrm>
            <a:off x="700088" y="4403725"/>
            <a:ext cx="5597525" cy="4170363"/>
          </a:xfrm>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8438BE-CAD7-9F7A-3E5D-A9B51D62D6E7}"/>
              </a:ext>
            </a:extLst>
          </p:cNvPr>
          <p:cNvSpPr>
            <a:spLocks noGrp="1" noChangeArrowheads="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6A0514B3-69F2-4B31-9906-8157247D4F5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0275"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0" name="Rectangle 2">
            <a:extLst>
              <a:ext uri="{FF2B5EF4-FFF2-40B4-BE49-F238E27FC236}">
                <a16:creationId xmlns:a16="http://schemas.microsoft.com/office/drawing/2014/main" id="{4B8138CB-3A98-9C68-B46E-933F485B3226}"/>
              </a:ext>
            </a:extLst>
          </p:cNvPr>
          <p:cNvSpPr>
            <a:spLocks noRot="1" noChangeArrowheads="1" noTextEdit="1"/>
          </p:cNvSpPr>
          <p:nvPr>
            <p:ph type="sldImg"/>
          </p:nvPr>
        </p:nvSpPr>
        <p:spPr>
          <a:ln/>
        </p:spPr>
      </p:sp>
      <p:sp>
        <p:nvSpPr>
          <p:cNvPr id="73731" name="Rectangle 3">
            <a:extLst>
              <a:ext uri="{FF2B5EF4-FFF2-40B4-BE49-F238E27FC236}">
                <a16:creationId xmlns:a16="http://schemas.microsoft.com/office/drawing/2014/main" id="{0B4A178A-8673-5EEA-533F-39B562262940}"/>
              </a:ext>
            </a:extLst>
          </p:cNvPr>
          <p:cNvSpPr>
            <a:spLocks noGrp="1" noChangeArrowheads="1"/>
          </p:cNvSpPr>
          <p:nvPr>
            <p:ph type="body" idx="1"/>
          </p:nvPr>
        </p:nvSpPr>
        <p:spPr/>
        <p:txBody>
          <a:bodyPr/>
          <a:lstStyle/>
          <a:p>
            <a:pPr>
              <a:lnSpc>
                <a:spcPct val="80000"/>
              </a:lnSpc>
            </a:pPr>
            <a:endParaRPr lang="zh-CN" altLang="zh-CN"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77C12F53-8B3E-EB9C-5904-8F0865E1E6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5A5C682E-24E8-96CF-0432-C15EB89D6F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67588" name="Slide Number Placeholder 3">
            <a:extLst>
              <a:ext uri="{FF2B5EF4-FFF2-40B4-BE49-F238E27FC236}">
                <a16:creationId xmlns:a16="http://schemas.microsoft.com/office/drawing/2014/main" id="{E88630C6-D0E7-CAB1-2EAC-A692DC3204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2B245F-177F-4700-B7FB-C702AE4305DC}"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3534CA4B-54F7-C174-D1CB-F51BAC08F2DE}"/>
              </a:ext>
            </a:extLst>
          </p:cNvPr>
          <p:cNvSpPr>
            <a:spLocks noChangeArrowheads="1" noTextEdit="1"/>
          </p:cNvSpPr>
          <p:nvPr>
            <p:ph type="sldImg"/>
          </p:nvPr>
        </p:nvSpPr>
        <p:spPr>
          <a:xfrm>
            <a:off x="1258888" y="239713"/>
            <a:ext cx="4795837" cy="3597275"/>
          </a:xfrm>
          <a:ln cap="flat"/>
        </p:spPr>
      </p:sp>
      <p:sp>
        <p:nvSpPr>
          <p:cNvPr id="46085" name="Rectangle 3">
            <a:extLst>
              <a:ext uri="{FF2B5EF4-FFF2-40B4-BE49-F238E27FC236}">
                <a16:creationId xmlns:a16="http://schemas.microsoft.com/office/drawing/2014/main" id="{283E930C-4256-E845-12BE-526DCE40CA0C}"/>
              </a:ext>
            </a:extLst>
          </p:cNvPr>
          <p:cNvSpPr>
            <a:spLocks noGrp="1" noChangeArrowheads="1"/>
          </p:cNvSpPr>
          <p:nvPr>
            <p:ph type="body" idx="1"/>
          </p:nvPr>
        </p:nvSpPr>
        <p:spPr>
          <a:xfrm>
            <a:off x="244475" y="4000500"/>
            <a:ext cx="6583363" cy="5360988"/>
          </a:xfrm>
          <a:noFill/>
        </p:spPr>
        <p:txBody>
          <a:bodyPr/>
          <a:lstStyle/>
          <a:p>
            <a:pPr algn="ctr"/>
            <a:r>
              <a:rPr lang="en-US" altLang="zh-CN" b="1"/>
              <a:t>Holdings Session 6 -- Recording Complex Holdings</a:t>
            </a:r>
          </a:p>
          <a:p>
            <a:pPr algn="ctr"/>
            <a:r>
              <a:rPr lang="en-US" altLang="zh-CN" b="1"/>
              <a:t>Contents</a:t>
            </a:r>
          </a:p>
          <a:p>
            <a:pPr>
              <a:lnSpc>
                <a:spcPct val="70000"/>
              </a:lnSpc>
            </a:pPr>
            <a:r>
              <a:rPr lang="en-US" altLang="zh-CN"/>
              <a:t>Preliminary note: Captions not ending in a period</a:t>
            </a:r>
          </a:p>
          <a:p>
            <a:pPr>
              <a:lnSpc>
                <a:spcPct val="70000"/>
              </a:lnSpc>
            </a:pPr>
            <a:r>
              <a:rPr lang="en-US" altLang="zh-CN"/>
              <a:t>A.  Base Volumes, Supplements, and Indexes (86X)  (Slides 2-7)</a:t>
            </a:r>
          </a:p>
          <a:p>
            <a:pPr>
              <a:lnSpc>
                <a:spcPct val="70000"/>
              </a:lnSpc>
            </a:pPr>
            <a:r>
              <a:rPr lang="en-US" altLang="zh-CN"/>
              <a:t>B.  Dates as Enumeration (Slide 8)</a:t>
            </a:r>
          </a:p>
          <a:p>
            <a:pPr>
              <a:lnSpc>
                <a:spcPct val="70000"/>
              </a:lnSpc>
            </a:pPr>
            <a:r>
              <a:rPr lang="en-US" altLang="zh-CN"/>
              <a:t>C.  Dates with Divisions  (Slides 11-12</a:t>
            </a:r>
          </a:p>
          <a:p>
            <a:pPr>
              <a:lnSpc>
                <a:spcPct val="70000"/>
              </a:lnSpc>
            </a:pPr>
            <a:r>
              <a:rPr lang="en-US" altLang="zh-CN"/>
              <a:t>D.  Series Designations (Slide 13)</a:t>
            </a:r>
          </a:p>
          <a:p>
            <a:pPr>
              <a:lnSpc>
                <a:spcPct val="70000"/>
              </a:lnSpc>
            </a:pPr>
            <a:r>
              <a:rPr lang="en-US" altLang="zh-CN"/>
              <a:t>E.  Ordinal Numbers (Slides 14-15)</a:t>
            </a:r>
          </a:p>
          <a:p>
            <a:pPr>
              <a:lnSpc>
                <a:spcPct val="80000"/>
              </a:lnSpc>
            </a:pPr>
            <a:r>
              <a:rPr lang="en-US" altLang="zh-CN"/>
              <a:t>F.  Gaps  (Slide 15)</a:t>
            </a:r>
          </a:p>
          <a:p>
            <a:pPr>
              <a:lnSpc>
                <a:spcPct val="80000"/>
              </a:lnSpc>
            </a:pPr>
            <a:r>
              <a:rPr lang="en-US" altLang="zh-CN"/>
              <a:t>G. Roman Numerals</a:t>
            </a:r>
          </a:p>
          <a:p>
            <a:pPr>
              <a:lnSpc>
                <a:spcPct val="80000"/>
              </a:lnSpc>
            </a:pPr>
            <a:r>
              <a:rPr lang="en-US" altLang="zh-CN"/>
              <a:t>H.  Captionless Enumeration (Slide 16)</a:t>
            </a:r>
          </a:p>
          <a:p>
            <a:pPr>
              <a:lnSpc>
                <a:spcPct val="80000"/>
              </a:lnSpc>
            </a:pPr>
            <a:r>
              <a:rPr lang="en-US" altLang="zh-CN"/>
              <a:t>I.  Enumeration with Symbols and Internal Hyphens (Slide 17)</a:t>
            </a:r>
          </a:p>
          <a:p>
            <a:pPr>
              <a:lnSpc>
                <a:spcPct val="80000"/>
              </a:lnSpc>
            </a:pPr>
            <a:r>
              <a:rPr lang="en-US" altLang="zh-CN"/>
              <a:t>J.  Alphabetic Enumeration (Slide 18)</a:t>
            </a:r>
          </a:p>
          <a:p>
            <a:pPr>
              <a:lnSpc>
                <a:spcPct val="80000"/>
              </a:lnSpc>
            </a:pPr>
            <a:r>
              <a:rPr lang="en-US" altLang="zh-CN"/>
              <a:t>K.  Alternative Enumeration (Slide 19)</a:t>
            </a:r>
            <a:endParaRPr lang="en-US" altLang="zh-CN" b="1"/>
          </a:p>
          <a:p>
            <a:r>
              <a:rPr lang="en-US" altLang="zh-CN" b="1"/>
              <a:t>Warm Up Exercises</a:t>
            </a:r>
          </a:p>
          <a:p>
            <a:r>
              <a:rPr lang="en-US" altLang="zh-CN"/>
              <a:t>Ask attendees to talk about the “problem holdings” that have been most bothersome in their local libraries.  If any of the topics that arise are not  covered here, note them down for possible later discussion or research.</a:t>
            </a:r>
          </a:p>
          <a:p>
            <a:endParaRPr lang="en-US" altLang="zh-CN"/>
          </a:p>
          <a:p>
            <a:endParaRPr lang="en-US" altLang="zh-CN"/>
          </a:p>
          <a:p>
            <a:pPr>
              <a:lnSpc>
                <a:spcPct val="50000"/>
              </a:lnSpc>
            </a:pPr>
            <a:endParaRPr lang="en-US" altLang="zh-CN" b="1"/>
          </a:p>
          <a:p>
            <a:pPr>
              <a:lnSpc>
                <a:spcPct val="50000"/>
              </a:lnSpc>
            </a:pPr>
            <a:endParaRPr lang="en-US" altLang="zh-CN"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8EEFBA94-9DA8-A2BC-8660-E1984A712B77}"/>
              </a:ext>
            </a:extLst>
          </p:cNvPr>
          <p:cNvSpPr>
            <a:spLocks noChangeArrowheads="1" noTextEdit="1"/>
          </p:cNvSpPr>
          <p:nvPr>
            <p:ph type="sldImg"/>
          </p:nvPr>
        </p:nvSpPr>
        <p:spPr>
          <a:ln cap="flat"/>
        </p:spPr>
      </p:sp>
      <p:sp>
        <p:nvSpPr>
          <p:cNvPr id="49157" name="Rectangle 3">
            <a:extLst>
              <a:ext uri="{FF2B5EF4-FFF2-40B4-BE49-F238E27FC236}">
                <a16:creationId xmlns:a16="http://schemas.microsoft.com/office/drawing/2014/main" id="{D89CAB9A-20A1-C516-7E9A-89D7C5E66205}"/>
              </a:ext>
            </a:extLst>
          </p:cNvPr>
          <p:cNvSpPr>
            <a:spLocks noGrp="1" noChangeArrowheads="1"/>
          </p:cNvSpPr>
          <p:nvPr>
            <p:ph type="body" idx="1"/>
          </p:nvPr>
        </p:nvSpPr>
        <p:spPr>
          <a:xfrm>
            <a:off x="893763" y="4721225"/>
            <a:ext cx="5364162" cy="3440113"/>
          </a:xfrm>
          <a:noFill/>
        </p:spPr>
        <p:txBody>
          <a:bodyPr/>
          <a:lstStyle/>
          <a:p>
            <a:r>
              <a:rPr lang="en-US" altLang="zh-CN" i="1"/>
              <a:t>&lt;Animated slide&gt;</a:t>
            </a:r>
            <a:endParaRPr lang="en-US" altLang="zh-CN"/>
          </a:p>
          <a:p>
            <a:r>
              <a:rPr lang="en-US" altLang="zh-CN"/>
              <a:t>2. Holdings statements for supplements.  (854/864)</a:t>
            </a:r>
          </a:p>
          <a:p>
            <a:pPr>
              <a:buFontTx/>
              <a:buChar char="•"/>
            </a:pPr>
            <a:r>
              <a:rPr lang="en-US" altLang="zh-CN"/>
              <a:t>  This designation has two levels of enumeration and one level of chronology. The supplement is numbered and the volume it supplements is also numbered.</a:t>
            </a:r>
          </a:p>
          <a:p>
            <a:pPr>
              <a:buFontTx/>
              <a:buChar char="•"/>
            </a:pPr>
            <a:r>
              <a:rPr lang="en-US" altLang="zh-CN"/>
              <a:t>  Note subfield $o, Type of supplement.</a:t>
            </a:r>
          </a:p>
          <a:p>
            <a:pPr>
              <a:buFontTx/>
              <a:buChar char="•"/>
            </a:pPr>
            <a:r>
              <a:rPr lang="en-US" altLang="zh-CN"/>
              <a:t> Indicators are 41, indicating Level 4, fully uncompressed holdings.</a:t>
            </a:r>
          </a:p>
          <a:p>
            <a:pPr>
              <a:buFontTx/>
              <a:buChar char="•"/>
            </a:pP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7C3369E5-DA52-1524-5AB3-7E1CA866CE93}"/>
              </a:ext>
            </a:extLst>
          </p:cNvPr>
          <p:cNvSpPr>
            <a:spLocks noChangeArrowheads="1" noTextEdit="1"/>
          </p:cNvSpPr>
          <p:nvPr>
            <p:ph type="sldImg"/>
          </p:nvPr>
        </p:nvSpPr>
        <p:spPr>
          <a:xfrm>
            <a:off x="1177925" y="800100"/>
            <a:ext cx="4795838" cy="3597275"/>
          </a:xfrm>
          <a:ln cap="flat"/>
        </p:spPr>
      </p:sp>
      <p:sp>
        <p:nvSpPr>
          <p:cNvPr id="63493" name="Rectangle 3">
            <a:extLst>
              <a:ext uri="{FF2B5EF4-FFF2-40B4-BE49-F238E27FC236}">
                <a16:creationId xmlns:a16="http://schemas.microsoft.com/office/drawing/2014/main" id="{5CD11ADD-C045-CA39-3CD5-3579E45E687C}"/>
              </a:ext>
            </a:extLst>
          </p:cNvPr>
          <p:cNvSpPr>
            <a:spLocks noGrp="1" noChangeArrowheads="1"/>
          </p:cNvSpPr>
          <p:nvPr>
            <p:ph type="body" idx="1"/>
          </p:nvPr>
        </p:nvSpPr>
        <p:spPr>
          <a:noFill/>
        </p:spPr>
        <p:txBody>
          <a:bodyPr/>
          <a:lstStyle/>
          <a:p>
            <a:r>
              <a:rPr lang="en-US" altLang="zh-CN" b="1"/>
              <a:t>I.  Enumerations with symbols as captions, internal hyphens</a:t>
            </a:r>
          </a:p>
          <a:p>
            <a:pPr>
              <a:buFontTx/>
              <a:buChar char="•"/>
            </a:pPr>
            <a:r>
              <a:rPr lang="en-US" altLang="zh-CN"/>
              <a:t>Sometimes the “caption” is not a word but a symbol.   One common symbol is the number sign, #.   It is allowable as contents of a caption subfield.</a:t>
            </a:r>
          </a:p>
          <a:p>
            <a:pPr>
              <a:buFontTx/>
              <a:buChar char="•"/>
            </a:pPr>
            <a:r>
              <a:rPr lang="en-US" altLang="zh-CN"/>
              <a:t>NISO standards prescribe the hyphen as a connector between the beginning and the end of a holdings statement expressed as a range. </a:t>
            </a:r>
          </a:p>
          <a:p>
            <a:pPr>
              <a:buFontTx/>
              <a:buChar char="•"/>
            </a:pPr>
            <a:r>
              <a:rPr lang="en-US" altLang="zh-CN"/>
              <a:t> But hyphens are also found as part of printed enumerations. </a:t>
            </a:r>
          </a:p>
          <a:p>
            <a:pPr>
              <a:buFontTx/>
              <a:buChar char="•"/>
            </a:pPr>
            <a:r>
              <a:rPr lang="en-US" altLang="zh-CN"/>
              <a:t>We suggest using the period as a substitute for the hyphen.  A computer will try to interpret the hyphen as signifying a compressed holdings statement.</a:t>
            </a:r>
          </a:p>
          <a:p>
            <a:pPr>
              <a:buFontTx/>
              <a:buChar char="•"/>
            </a:pPr>
            <a:r>
              <a:rPr lang="en-US" altLang="zh-CN"/>
              <a:t>Note:  This is one of the many cases where a compressed statement could not be given in coded fields, because it would be ambiguous.  It would have to be given in textual holdings fields (perhaps with explanatory notes).  Ideally, MFHD and NISO would have reserved punctuation such as hyphens to prevent ambiguity.</a:t>
            </a:r>
          </a:p>
          <a:p>
            <a:pPr>
              <a:buFontTx/>
              <a:buChar char="•"/>
            </a:pP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BF556275-2F49-B4BE-0F5E-003DF341262D}"/>
              </a:ext>
            </a:extLst>
          </p:cNvPr>
          <p:cNvSpPr>
            <a:spLocks noChangeArrowheads="1" noTextEdit="1"/>
          </p:cNvSpPr>
          <p:nvPr>
            <p:ph type="sldImg"/>
          </p:nvPr>
        </p:nvSpPr>
        <p:spPr>
          <a:xfrm>
            <a:off x="1258888" y="720725"/>
            <a:ext cx="4794250" cy="3595688"/>
          </a:xfrm>
          <a:ln cap="flat"/>
        </p:spPr>
      </p:sp>
      <p:sp>
        <p:nvSpPr>
          <p:cNvPr id="57349" name="Rectangle 3">
            <a:extLst>
              <a:ext uri="{FF2B5EF4-FFF2-40B4-BE49-F238E27FC236}">
                <a16:creationId xmlns:a16="http://schemas.microsoft.com/office/drawing/2014/main" id="{D5172906-5230-5099-BD2D-67F346A60E2B}"/>
              </a:ext>
            </a:extLst>
          </p:cNvPr>
          <p:cNvSpPr>
            <a:spLocks noGrp="1" noChangeArrowheads="1"/>
          </p:cNvSpPr>
          <p:nvPr>
            <p:ph type="body" idx="1"/>
          </p:nvPr>
        </p:nvSpPr>
        <p:spPr>
          <a:noFill/>
        </p:spPr>
        <p:txBody>
          <a:bodyPr/>
          <a:lstStyle/>
          <a:p>
            <a:r>
              <a:rPr lang="en-US" altLang="zh-CN" i="1"/>
              <a:t>&lt;Animated slide&gt;</a:t>
            </a:r>
            <a:endParaRPr lang="en-US" altLang="zh-CN" b="1" i="1"/>
          </a:p>
          <a:p>
            <a:r>
              <a:rPr lang="en-US" altLang="zh-CN" b="1"/>
              <a:t>Dates as primary enumeration with internal divisions that are both chronological and non-chronological</a:t>
            </a:r>
          </a:p>
          <a:p>
            <a:endParaRPr lang="en-US" altLang="zh-CN" b="1"/>
          </a:p>
          <a:p>
            <a:pPr>
              <a:buFontTx/>
              <a:buChar char="•"/>
            </a:pPr>
            <a:r>
              <a:rPr lang="en-US" altLang="zh-CN"/>
              <a:t> If the primary division is chronological (by year), but the internal divisions have both a number and a date designation, the year is repeated on both the enumeration side and the chronological side.  </a:t>
            </a:r>
          </a:p>
          <a:p>
            <a:pPr>
              <a:buFontTx/>
              <a:buChar char="•"/>
            </a:pPr>
            <a:r>
              <a:rPr lang="en-US" altLang="zh-CN"/>
              <a:t>When the statement is compressed, the entire chronology can be dropped, and the holdings statement for a complete volume will consist of the year only.  For an incomplete year, the year and number will be given.  (Programming would have to accommodate dropping chronology in compressed statements where $a and $i are both (year).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a:extLst>
              <a:ext uri="{FF2B5EF4-FFF2-40B4-BE49-F238E27FC236}">
                <a16:creationId xmlns:a16="http://schemas.microsoft.com/office/drawing/2014/main" id="{D1341D0F-6009-B005-4785-4378ECA07DC1}"/>
              </a:ext>
            </a:extLst>
          </p:cNvPr>
          <p:cNvSpPr>
            <a:spLocks noChangeArrowheads="1" noTextEdit="1"/>
          </p:cNvSpPr>
          <p:nvPr>
            <p:ph type="sldImg"/>
          </p:nvPr>
        </p:nvSpPr>
        <p:spPr>
          <a:xfrm>
            <a:off x="1257300" y="692150"/>
            <a:ext cx="4483100" cy="3463925"/>
          </a:xfrm>
          <a:ln/>
        </p:spPr>
      </p:sp>
      <p:sp>
        <p:nvSpPr>
          <p:cNvPr id="1723395" name="Rectangle 3">
            <a:extLst>
              <a:ext uri="{FF2B5EF4-FFF2-40B4-BE49-F238E27FC236}">
                <a16:creationId xmlns:a16="http://schemas.microsoft.com/office/drawing/2014/main" id="{A936471A-4357-6EF0-15B2-2C33D85F6799}"/>
              </a:ext>
            </a:extLst>
          </p:cNvPr>
          <p:cNvSpPr>
            <a:spLocks noGrp="1" noChangeArrowheads="1"/>
          </p:cNvSpPr>
          <p:nvPr>
            <p:ph type="body" idx="1"/>
          </p:nvPr>
        </p:nvSpPr>
        <p:spPr>
          <a:xfrm>
            <a:off x="922338" y="4386263"/>
            <a:ext cx="5153025" cy="4156075"/>
          </a:xfrm>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Rectangle 2">
            <a:extLst>
              <a:ext uri="{FF2B5EF4-FFF2-40B4-BE49-F238E27FC236}">
                <a16:creationId xmlns:a16="http://schemas.microsoft.com/office/drawing/2014/main" id="{D650B3C7-4DAC-297D-FC33-74ED1D46C994}"/>
              </a:ext>
            </a:extLst>
          </p:cNvPr>
          <p:cNvSpPr>
            <a:spLocks noChangeArrowheads="1" noTextEdit="1"/>
          </p:cNvSpPr>
          <p:nvPr>
            <p:ph type="sldImg"/>
          </p:nvPr>
        </p:nvSpPr>
        <p:spPr>
          <a:xfrm>
            <a:off x="1257300" y="692150"/>
            <a:ext cx="4483100" cy="3463925"/>
          </a:xfrm>
          <a:ln/>
        </p:spPr>
      </p:sp>
      <p:sp>
        <p:nvSpPr>
          <p:cNvPr id="1738755" name="Rectangle 3">
            <a:extLst>
              <a:ext uri="{FF2B5EF4-FFF2-40B4-BE49-F238E27FC236}">
                <a16:creationId xmlns:a16="http://schemas.microsoft.com/office/drawing/2014/main" id="{D7F1D65D-A3B8-6938-6814-D39984B0F310}"/>
              </a:ext>
            </a:extLst>
          </p:cNvPr>
          <p:cNvSpPr>
            <a:spLocks noGrp="1" noChangeArrowheads="1"/>
          </p:cNvSpPr>
          <p:nvPr>
            <p:ph type="body" idx="1"/>
          </p:nvPr>
        </p:nvSpPr>
        <p:spPr>
          <a:xfrm>
            <a:off x="922338" y="4386263"/>
            <a:ext cx="5153025" cy="4156075"/>
          </a:xfrm>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Rectangle 2">
            <a:extLst>
              <a:ext uri="{FF2B5EF4-FFF2-40B4-BE49-F238E27FC236}">
                <a16:creationId xmlns:a16="http://schemas.microsoft.com/office/drawing/2014/main" id="{A58F3F89-222D-FAA3-5F10-2B04196F4C83}"/>
              </a:ext>
            </a:extLst>
          </p:cNvPr>
          <p:cNvSpPr>
            <a:spLocks noChangeArrowheads="1" noTextEdit="1"/>
          </p:cNvSpPr>
          <p:nvPr>
            <p:ph type="sldImg"/>
          </p:nvPr>
        </p:nvSpPr>
        <p:spPr>
          <a:xfrm>
            <a:off x="1257300" y="693738"/>
            <a:ext cx="4484688" cy="3465512"/>
          </a:xfrm>
          <a:ln/>
        </p:spPr>
      </p:sp>
      <p:sp>
        <p:nvSpPr>
          <p:cNvPr id="1715203" name="Rectangle 3">
            <a:extLst>
              <a:ext uri="{FF2B5EF4-FFF2-40B4-BE49-F238E27FC236}">
                <a16:creationId xmlns:a16="http://schemas.microsoft.com/office/drawing/2014/main" id="{1EA843A6-B46F-49D6-CAAC-848E2DD2AB71}"/>
              </a:ext>
            </a:extLst>
          </p:cNvPr>
          <p:cNvSpPr>
            <a:spLocks noGrp="1" noChangeArrowheads="1"/>
          </p:cNvSpPr>
          <p:nvPr>
            <p:ph type="body" idx="1"/>
          </p:nvPr>
        </p:nvSpPr>
        <p:spPr>
          <a:xfrm>
            <a:off x="923925" y="4386263"/>
            <a:ext cx="5149850" cy="4152900"/>
          </a:xfrm>
        </p:spPr>
        <p:txBody>
          <a:bodyPr lIns="94504" tIns="47254" rIns="94504" bIns="47254"/>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Rectangle 2">
            <a:extLst>
              <a:ext uri="{FF2B5EF4-FFF2-40B4-BE49-F238E27FC236}">
                <a16:creationId xmlns:a16="http://schemas.microsoft.com/office/drawing/2014/main" id="{D8AF0555-C9BC-3A40-0746-FBB679B4913A}"/>
              </a:ext>
            </a:extLst>
          </p:cNvPr>
          <p:cNvSpPr>
            <a:spLocks noChangeArrowheads="1" noTextEdit="1"/>
          </p:cNvSpPr>
          <p:nvPr>
            <p:ph type="sldImg"/>
          </p:nvPr>
        </p:nvSpPr>
        <p:spPr>
          <a:xfrm>
            <a:off x="1249363" y="695325"/>
            <a:ext cx="4498975" cy="3476625"/>
          </a:xfrm>
          <a:ln/>
        </p:spPr>
      </p:sp>
      <p:sp>
        <p:nvSpPr>
          <p:cNvPr id="1734659" name="Rectangle 3">
            <a:extLst>
              <a:ext uri="{FF2B5EF4-FFF2-40B4-BE49-F238E27FC236}">
                <a16:creationId xmlns:a16="http://schemas.microsoft.com/office/drawing/2014/main" id="{8A8FB9D3-018A-DFCF-AF8E-E488A3B13FC7}"/>
              </a:ext>
            </a:extLst>
          </p:cNvPr>
          <p:cNvSpPr>
            <a:spLocks noGrp="1" noChangeArrowheads="1"/>
          </p:cNvSpPr>
          <p:nvPr>
            <p:ph type="body" idx="1"/>
          </p:nvPr>
        </p:nvSpPr>
        <p:spPr>
          <a:xfrm>
            <a:off x="700088" y="4405313"/>
            <a:ext cx="5597525" cy="4171950"/>
          </a:xfrm>
        </p:spPr>
        <p:txBody>
          <a:bodyPr/>
          <a:lstStyle/>
          <a:p>
            <a:endParaRPr lang="zh-CN" altLang="zh-CN" sz="10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EF0A753-FB6C-F3AF-8307-E41D1761B462}"/>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C394B5-25FD-4276-989C-374143D1ED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58" name="Rectangle 2">
            <a:extLst>
              <a:ext uri="{FF2B5EF4-FFF2-40B4-BE49-F238E27FC236}">
                <a16:creationId xmlns:a16="http://schemas.microsoft.com/office/drawing/2014/main" id="{55288D4E-1E22-2A53-1394-E5F626A293CC}"/>
              </a:ext>
            </a:extLst>
          </p:cNvPr>
          <p:cNvSpPr>
            <a:spLocks noRot="1" noChangeArrowheads="1" noTextEdit="1"/>
          </p:cNvSpPr>
          <p:nvPr>
            <p:ph type="sldImg"/>
          </p:nvPr>
        </p:nvSpPr>
        <p:spPr>
          <a:ln/>
        </p:spPr>
      </p:sp>
      <p:sp>
        <p:nvSpPr>
          <p:cNvPr id="45059" name="Rectangle 3">
            <a:extLst>
              <a:ext uri="{FF2B5EF4-FFF2-40B4-BE49-F238E27FC236}">
                <a16:creationId xmlns:a16="http://schemas.microsoft.com/office/drawing/2014/main" id="{39FA2137-1E1B-B1EC-EAA9-55A2FCDCDAD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0ABFAA07-40B6-4BC3-4D31-E5EAFEE758BB}"/>
              </a:ext>
            </a:extLst>
          </p:cNvPr>
          <p:cNvSpPr>
            <a:spLocks noRot="1" noChangeArrowheads="1" noTextEdit="1"/>
          </p:cNvSpPr>
          <p:nvPr>
            <p:ph type="sldImg"/>
          </p:nvPr>
        </p:nvSpPr>
        <p:spPr>
          <a:ln/>
        </p:spPr>
      </p:sp>
      <p:sp>
        <p:nvSpPr>
          <p:cNvPr id="131075" name="Rectangle 3">
            <a:extLst>
              <a:ext uri="{FF2B5EF4-FFF2-40B4-BE49-F238E27FC236}">
                <a16:creationId xmlns:a16="http://schemas.microsoft.com/office/drawing/2014/main" id="{AA586760-E852-BF15-4494-8C5289B737AF}"/>
              </a:ext>
            </a:extLst>
          </p:cNvPr>
          <p:cNvSpPr>
            <a:spLocks noGrp="1" noChangeArrowheads="1"/>
          </p:cNvSpPr>
          <p:nvPr>
            <p:ph type="body" idx="1"/>
          </p:nvPr>
        </p:nvSpPr>
        <p:spPr>
          <a:xfrm>
            <a:off x="935038" y="4416425"/>
            <a:ext cx="5140325" cy="4183063"/>
          </a:xfrm>
        </p:spPr>
        <p:txBody>
          <a:bodyPr lIns="91386" tIns="45692" rIns="91386" bIns="45692"/>
          <a:lstStyle/>
          <a:p>
            <a:r>
              <a:rPr lang="en-US" altLang="zh-CN"/>
              <a:t>Meese</a:t>
            </a:r>
          </a:p>
          <a:p>
            <a:endParaRPr lang="en-US" altLang="zh-CN"/>
          </a:p>
          <a:p>
            <a:r>
              <a:rPr lang="en-US" altLang="zh-CN"/>
              <a:t>Listing of anticipated functions for MATOC</a:t>
            </a:r>
          </a:p>
          <a:p>
            <a:endParaRPr lang="en-US" altLang="zh-CN"/>
          </a:p>
          <a:p>
            <a:r>
              <a:rPr lang="en-US" altLang="zh-CN"/>
              <a:t>Note categories</a:t>
            </a:r>
          </a:p>
          <a:p>
            <a:endParaRPr lang="en-US" altLang="zh-CN"/>
          </a:p>
          <a:p>
            <a:r>
              <a:rPr lang="en-US" altLang="zh-CN"/>
              <a:t>Activities listed also coordinated or shared as necessary with individual agencies, with RESF-1, or other parties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FB836AB-F706-83C2-F8CB-5829F89BC64D}"/>
              </a:ext>
            </a:extLst>
          </p:cNvPr>
          <p:cNvSpPr>
            <a:spLocks noGrp="1" noChangeArrowheads="1"/>
          </p:cNvSpPr>
          <p:nvPr>
            <p:ph type="sldNum" sz="quarter" idx="5"/>
          </p:nvPr>
        </p:nvSpPr>
        <p:spPr>
          <a:ln/>
        </p:spPr>
        <p:txBody>
          <a:bodyPr/>
          <a:lstStyle/>
          <a:p>
            <a:pPr marL="0" marR="0" lvl="0" indent="0" algn="r" defTabSz="923925" rtl="0" eaLnBrk="1" fontAlgn="base" latinLnBrk="0" hangingPunct="1">
              <a:lnSpc>
                <a:spcPct val="100000"/>
              </a:lnSpc>
              <a:spcBef>
                <a:spcPct val="0"/>
              </a:spcBef>
              <a:spcAft>
                <a:spcPct val="0"/>
              </a:spcAft>
              <a:buClrTx/>
              <a:buSzTx/>
              <a:buFontTx/>
              <a:buNone/>
              <a:tabLst/>
              <a:defRPr/>
            </a:pPr>
            <a:fld id="{4A237EC7-0E64-4EF7-95A3-70993D02E68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23925"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22" name="Rectangle 2">
            <a:extLst>
              <a:ext uri="{FF2B5EF4-FFF2-40B4-BE49-F238E27FC236}">
                <a16:creationId xmlns:a16="http://schemas.microsoft.com/office/drawing/2014/main" id="{7DE1CED5-E99E-15A2-27EF-5ECBB629E98B}"/>
              </a:ext>
            </a:extLst>
          </p:cNvPr>
          <p:cNvSpPr>
            <a:spLocks noRot="1" noChangeArrowheads="1" noTextEdit="1"/>
          </p:cNvSpPr>
          <p:nvPr>
            <p:ph type="sldImg"/>
          </p:nvPr>
        </p:nvSpPr>
        <p:spPr>
          <a:ln/>
        </p:spPr>
      </p:sp>
      <p:sp>
        <p:nvSpPr>
          <p:cNvPr id="542723" name="Rectangle 3">
            <a:extLst>
              <a:ext uri="{FF2B5EF4-FFF2-40B4-BE49-F238E27FC236}">
                <a16:creationId xmlns:a16="http://schemas.microsoft.com/office/drawing/2014/main" id="{AA6D11CF-882B-5C11-5D72-DAA1B8B11B89}"/>
              </a:ext>
            </a:extLst>
          </p:cNvPr>
          <p:cNvSpPr>
            <a:spLocks noGrp="1" noChangeArrowheads="1"/>
          </p:cNvSpPr>
          <p:nvPr>
            <p:ph type="body" idx="1"/>
          </p:nvPr>
        </p:nvSpPr>
        <p:spPr>
          <a:xfrm>
            <a:off x="923925" y="4386263"/>
            <a:ext cx="5086350" cy="4156075"/>
          </a:xfrm>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D4BCD32-96BC-192B-7EFE-58E7F31784BD}"/>
              </a:ext>
            </a:extLst>
          </p:cNvPr>
          <p:cNvSpPr>
            <a:spLocks noRot="1" noChangeArrowheads="1" noTextEdit="1"/>
          </p:cNvSpPr>
          <p:nvPr>
            <p:ph type="sldImg"/>
          </p:nvPr>
        </p:nvSpPr>
        <p:spPr>
          <a:xfrm>
            <a:off x="1181100" y="698500"/>
            <a:ext cx="4648200" cy="3486150"/>
          </a:xfrm>
          <a:ln/>
        </p:spPr>
      </p:sp>
      <p:sp>
        <p:nvSpPr>
          <p:cNvPr id="129027" name="Rectangle 3">
            <a:extLst>
              <a:ext uri="{FF2B5EF4-FFF2-40B4-BE49-F238E27FC236}">
                <a16:creationId xmlns:a16="http://schemas.microsoft.com/office/drawing/2014/main" id="{64F7D9BA-DFFE-EA3E-483D-A63D6B99AE5A}"/>
              </a:ext>
            </a:extLst>
          </p:cNvPr>
          <p:cNvSpPr>
            <a:spLocks noGrp="1" noChangeArrowheads="1"/>
          </p:cNvSpPr>
          <p:nvPr>
            <p:ph type="body" idx="1"/>
          </p:nvPr>
        </p:nvSpPr>
        <p:spPr>
          <a:xfrm>
            <a:off x="701675" y="4416425"/>
            <a:ext cx="5607050" cy="4181475"/>
          </a:xfrm>
        </p:spPr>
        <p:txBody>
          <a:bodyPr/>
          <a:lstStyle/>
          <a:p>
            <a:r>
              <a:rPr lang="en-US" altLang="zh-CN"/>
              <a:t>Meese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3C87A9F-C528-67F4-5E49-7A249DC9EF4D}"/>
              </a:ext>
            </a:extLst>
          </p:cNvPr>
          <p:cNvSpPr>
            <a:spLocks noChangeArrowheads="1" noTextEdit="1"/>
          </p:cNvSpPr>
          <p:nvPr>
            <p:ph type="sldImg"/>
          </p:nvPr>
        </p:nvSpPr>
        <p:spPr>
          <a:xfrm>
            <a:off x="1150938" y="692150"/>
            <a:ext cx="4556125" cy="3416300"/>
          </a:xfrm>
          <a:ln/>
        </p:spPr>
      </p:sp>
      <p:sp>
        <p:nvSpPr>
          <p:cNvPr id="27651" name="Rectangle 3">
            <a:extLst>
              <a:ext uri="{FF2B5EF4-FFF2-40B4-BE49-F238E27FC236}">
                <a16:creationId xmlns:a16="http://schemas.microsoft.com/office/drawing/2014/main" id="{56F35051-AB24-F203-5CA4-471A36FF45BC}"/>
              </a:ext>
            </a:extLst>
          </p:cNvPr>
          <p:cNvSpPr>
            <a:spLocks noGrp="1" noChangeArrowheads="1"/>
          </p:cNvSpPr>
          <p:nvPr>
            <p:ph type="body" idx="1"/>
          </p:nvPr>
        </p:nvSpPr>
        <p:spPr/>
        <p:txBody>
          <a:bodyPr/>
          <a:lstStyle/>
          <a:p>
            <a:r>
              <a:rPr lang="en-US" altLang="en-US"/>
              <a:t>List the objectives of the project, it’s relevance to ASCI, and the impact of the project on the program.  Objectives should include what is new or novel, approaches, and methods.</a:t>
            </a:r>
          </a:p>
          <a:p>
            <a:r>
              <a:rPr lang="en-US" altLang="en-US"/>
              <a:t>List a summary of the accomplishments of this project over the past year.  You can go into technical detail on subsequent slides.</a:t>
            </a:r>
          </a:p>
          <a:p>
            <a:r>
              <a:rPr lang="en-US" altLang="en-US"/>
              <a:t>List interfaces to other projects in the ASCI programs.  What is needed from other projects? </a:t>
            </a:r>
          </a:p>
          <a:p>
            <a:endParaRPr lang="en-US" altLang="en-US"/>
          </a:p>
          <a:p>
            <a:r>
              <a:rPr lang="en-US" altLang="en-US" b="1"/>
              <a:t>Maximum of two slides on this topic.</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1C908BB7-6F38-B55C-DB83-5B6919BAC4E5}"/>
              </a:ext>
            </a:extLst>
          </p:cNvPr>
          <p:cNvSpPr>
            <a:spLocks noChangeArrowheads="1" noTextEdit="1"/>
          </p:cNvSpPr>
          <p:nvPr>
            <p:ph type="sldImg"/>
          </p:nvPr>
        </p:nvSpPr>
        <p:spPr>
          <a:xfrm>
            <a:off x="1150938" y="692150"/>
            <a:ext cx="4556125" cy="3416300"/>
          </a:xfrm>
          <a:ln/>
        </p:spPr>
      </p:sp>
      <p:sp>
        <p:nvSpPr>
          <p:cNvPr id="128003" name="Rectangle 3">
            <a:extLst>
              <a:ext uri="{FF2B5EF4-FFF2-40B4-BE49-F238E27FC236}">
                <a16:creationId xmlns:a16="http://schemas.microsoft.com/office/drawing/2014/main" id="{2A7642A7-E51E-E5E9-7E9A-371A377702C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a:extLst>
              <a:ext uri="{FF2B5EF4-FFF2-40B4-BE49-F238E27FC236}">
                <a16:creationId xmlns:a16="http://schemas.microsoft.com/office/drawing/2014/main" id="{819415DE-2738-6633-0BF1-F0838F1FA671}"/>
              </a:ext>
            </a:extLst>
          </p:cNvPr>
          <p:cNvSpPr>
            <a:spLocks noGrp="1" noChangeArrowheads="1"/>
          </p:cNvSpPr>
          <p:nvPr>
            <p:ph type="sldNum"/>
          </p:nvPr>
        </p:nvSpPr>
        <p:spPr>
          <a:ln/>
        </p:spPr>
        <p:txBody>
          <a:bodyPr/>
          <a:lstStyle/>
          <a:p>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fld id="{F64641EC-91D5-4BE8-AAD0-199D5BA47439}" type="slidenum">
              <a:rPr kumimoji="0" lang="en-GB"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t>91</a:t>
            </a:fld>
            <a:endParaRPr kumimoji="0" lang="en-GB"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409" name="Text Box 1">
            <a:extLst>
              <a:ext uri="{FF2B5EF4-FFF2-40B4-BE49-F238E27FC236}">
                <a16:creationId xmlns:a16="http://schemas.microsoft.com/office/drawing/2014/main" id="{A8FC28D9-7E95-9ABF-B486-7062EAFD23C1}"/>
              </a:ext>
            </a:extLst>
          </p:cNvPr>
          <p:cNvSpPr txBox="1">
            <a:spLocks noChangeArrowheads="1"/>
          </p:cNvSpPr>
          <p:nvPr/>
        </p:nvSpPr>
        <p:spPr bwMode="auto">
          <a:xfrm>
            <a:off x="1165225" y="692150"/>
            <a:ext cx="4619625" cy="346392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等线" panose="02010600030101010101" pitchFamily="2" charset="-122"/>
              <a:cs typeface="+mn-cs"/>
            </a:endParaRPr>
          </a:p>
        </p:txBody>
      </p:sp>
      <p:sp>
        <p:nvSpPr>
          <p:cNvPr id="17410" name="Rectangle 2">
            <a:extLst>
              <a:ext uri="{FF2B5EF4-FFF2-40B4-BE49-F238E27FC236}">
                <a16:creationId xmlns:a16="http://schemas.microsoft.com/office/drawing/2014/main" id="{7390EB30-F7ED-435F-4402-417128AC8A00}"/>
              </a:ext>
            </a:extLst>
          </p:cNvPr>
          <p:cNvSpPr txBox="1">
            <a:spLocks noChangeArrowheads="1"/>
          </p:cNvSpPr>
          <p:nvPr>
            <p:ph type="body"/>
          </p:nvPr>
        </p:nvSpPr>
        <p:spPr bwMode="auto">
          <a:xfrm>
            <a:off x="1112838" y="4752975"/>
            <a:ext cx="4783137"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a:extLst>
              <a:ext uri="{FF2B5EF4-FFF2-40B4-BE49-F238E27FC236}">
                <a16:creationId xmlns:a16="http://schemas.microsoft.com/office/drawing/2014/main" id="{6477B798-7276-770C-6E84-0BCC111F5AEC}"/>
              </a:ext>
            </a:extLst>
          </p:cNvPr>
          <p:cNvSpPr>
            <a:spLocks noGrp="1" noChangeArrowheads="1"/>
          </p:cNvSpPr>
          <p:nvPr>
            <p:ph type="sldNum"/>
          </p:nvPr>
        </p:nvSpPr>
        <p:spPr>
          <a:ln/>
        </p:spPr>
        <p:txBody>
          <a:bodyPr/>
          <a:lstStyle/>
          <a:p>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fld id="{D0A316E8-27D7-41E6-811E-FE1E0DEDDE47}" type="slidenum">
              <a:rPr kumimoji="0" lang="en-GB"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0">
                <a:lnSpc>
                  <a:spcPct val="100000"/>
                </a:lnSpc>
                <a:spcBef>
                  <a:spcPct val="0"/>
                </a:spcBef>
                <a:spcAft>
                  <a:spcPct val="0"/>
                </a:spcAft>
                <a:buClr>
                  <a:srgbClr val="000000"/>
                </a:buClr>
                <a:buSzPct val="100000"/>
                <a:buFont typeface="Arial" panose="020B0604020202020204" pitchFamily="34" charset="0"/>
                <a:buNone/>
                <a:tabLst>
                  <a:tab pos="723900" algn="l"/>
                  <a:tab pos="1447800" algn="l"/>
                  <a:tab pos="2171700" algn="l"/>
                  <a:tab pos="2895600" algn="l"/>
                </a:tabLst>
                <a:defRPr/>
              </a:pPr>
              <a:t>92</a:t>
            </a:fld>
            <a:endParaRPr kumimoji="0" lang="en-GB"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57" name="Text Box 1">
            <a:extLst>
              <a:ext uri="{FF2B5EF4-FFF2-40B4-BE49-F238E27FC236}">
                <a16:creationId xmlns:a16="http://schemas.microsoft.com/office/drawing/2014/main" id="{EBBAD2C2-7E6A-862F-EFEF-DECC657C55E7}"/>
              </a:ext>
            </a:extLst>
          </p:cNvPr>
          <p:cNvSpPr txBox="1">
            <a:spLocks noChangeArrowheads="1"/>
          </p:cNvSpPr>
          <p:nvPr/>
        </p:nvSpPr>
        <p:spPr bwMode="auto">
          <a:xfrm>
            <a:off x="1165225" y="692150"/>
            <a:ext cx="4619625" cy="346392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等线" panose="02010600030101010101" pitchFamily="2" charset="-122"/>
              <a:cs typeface="+mn-cs"/>
            </a:endParaRPr>
          </a:p>
        </p:txBody>
      </p:sp>
      <p:sp>
        <p:nvSpPr>
          <p:cNvPr id="19458" name="Rectangle 2">
            <a:extLst>
              <a:ext uri="{FF2B5EF4-FFF2-40B4-BE49-F238E27FC236}">
                <a16:creationId xmlns:a16="http://schemas.microsoft.com/office/drawing/2014/main" id="{07F6DB9C-650B-90C5-9D9E-4BD0B7826F91}"/>
              </a:ext>
            </a:extLst>
          </p:cNvPr>
          <p:cNvSpPr txBox="1">
            <a:spLocks noChangeArrowheads="1"/>
          </p:cNvSpPr>
          <p:nvPr>
            <p:ph type="body"/>
          </p:nvPr>
        </p:nvSpPr>
        <p:spPr bwMode="auto">
          <a:xfrm>
            <a:off x="1112838" y="4752975"/>
            <a:ext cx="4783137"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13D60FF-7486-4F51-5F79-73450D8908A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B1F7A7-2209-4A56-BC12-AF2B07DEF0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42" name="Rectangle 2">
            <a:extLst>
              <a:ext uri="{FF2B5EF4-FFF2-40B4-BE49-F238E27FC236}">
                <a16:creationId xmlns:a16="http://schemas.microsoft.com/office/drawing/2014/main" id="{154AE339-4E89-119E-4701-9B5BE69B20B1}"/>
              </a:ext>
            </a:extLst>
          </p:cNvPr>
          <p:cNvSpPr>
            <a:spLocks noRot="1" noChangeArrowheads="1" noTextEdit="1"/>
          </p:cNvSpPr>
          <p:nvPr>
            <p:ph type="sldImg"/>
          </p:nvPr>
        </p:nvSpPr>
        <p:spPr>
          <a:ln/>
        </p:spPr>
      </p:sp>
      <p:sp>
        <p:nvSpPr>
          <p:cNvPr id="189443" name="Rectangle 3">
            <a:extLst>
              <a:ext uri="{FF2B5EF4-FFF2-40B4-BE49-F238E27FC236}">
                <a16:creationId xmlns:a16="http://schemas.microsoft.com/office/drawing/2014/main" id="{EDA9B681-FFA7-9681-F640-9089C74D2B1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3E44BAC-D44A-42EE-C93A-3B93CD41EDA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65ABD0-366C-4D20-BA9B-2067C17980B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2" name="Rectangle 2">
            <a:extLst>
              <a:ext uri="{FF2B5EF4-FFF2-40B4-BE49-F238E27FC236}">
                <a16:creationId xmlns:a16="http://schemas.microsoft.com/office/drawing/2014/main" id="{09703508-A759-AE61-6C6B-E5E587C3EE9A}"/>
              </a:ext>
            </a:extLst>
          </p:cNvPr>
          <p:cNvSpPr>
            <a:spLocks noRot="1" noChangeArrowheads="1" noTextEdit="1"/>
          </p:cNvSpPr>
          <p:nvPr>
            <p:ph type="sldImg"/>
          </p:nvPr>
        </p:nvSpPr>
        <p:spPr>
          <a:ln/>
        </p:spPr>
      </p:sp>
      <p:sp>
        <p:nvSpPr>
          <p:cNvPr id="25603" name="Rectangle 3">
            <a:extLst>
              <a:ext uri="{FF2B5EF4-FFF2-40B4-BE49-F238E27FC236}">
                <a16:creationId xmlns:a16="http://schemas.microsoft.com/office/drawing/2014/main" id="{03E10CC2-3227-6D3A-34D7-1B824F39CA7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A63BC73-2EA5-4595-C700-74496FC4221B}"/>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CF03F8-7554-4F97-9561-71E021B0F40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2" name="Rectangle 2">
            <a:extLst>
              <a:ext uri="{FF2B5EF4-FFF2-40B4-BE49-F238E27FC236}">
                <a16:creationId xmlns:a16="http://schemas.microsoft.com/office/drawing/2014/main" id="{46902FDA-C662-C831-9AFF-ADD36436BA8A}"/>
              </a:ext>
            </a:extLst>
          </p:cNvPr>
          <p:cNvSpPr>
            <a:spLocks noRot="1" noChangeArrowheads="1" noTextEdit="1"/>
          </p:cNvSpPr>
          <p:nvPr>
            <p:ph type="sldImg"/>
          </p:nvPr>
        </p:nvSpPr>
        <p:spPr>
          <a:ln/>
        </p:spPr>
      </p:sp>
      <p:sp>
        <p:nvSpPr>
          <p:cNvPr id="87043" name="Rectangle 3">
            <a:extLst>
              <a:ext uri="{FF2B5EF4-FFF2-40B4-BE49-F238E27FC236}">
                <a16:creationId xmlns:a16="http://schemas.microsoft.com/office/drawing/2014/main" id="{454C9691-BEB0-AAE5-A1EF-18D811DFA5B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035281C-65E7-8D74-8F4E-566469ACF15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C507C0-0FBF-4BC0-A7A4-FD19254075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78" name="Rectangle 2">
            <a:extLst>
              <a:ext uri="{FF2B5EF4-FFF2-40B4-BE49-F238E27FC236}">
                <a16:creationId xmlns:a16="http://schemas.microsoft.com/office/drawing/2014/main" id="{9902F9BF-6A0A-B2B6-DB2D-786E693A3307}"/>
              </a:ext>
            </a:extLst>
          </p:cNvPr>
          <p:cNvSpPr>
            <a:spLocks noRot="1" noChangeArrowheads="1" noTextEdit="1"/>
          </p:cNvSpPr>
          <p:nvPr>
            <p:ph type="sldImg"/>
          </p:nvPr>
        </p:nvSpPr>
        <p:spPr>
          <a:ln/>
        </p:spPr>
      </p:sp>
      <p:sp>
        <p:nvSpPr>
          <p:cNvPr id="101379" name="Rectangle 3">
            <a:extLst>
              <a:ext uri="{FF2B5EF4-FFF2-40B4-BE49-F238E27FC236}">
                <a16:creationId xmlns:a16="http://schemas.microsoft.com/office/drawing/2014/main" id="{DCC18594-9FEA-08DD-0691-67E928BEC86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D0BDB66-A30C-85CC-DFFA-2F914FA6600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614C55-BD9E-48E1-B5E6-E977BC20A91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22" name="Rectangle 2">
            <a:extLst>
              <a:ext uri="{FF2B5EF4-FFF2-40B4-BE49-F238E27FC236}">
                <a16:creationId xmlns:a16="http://schemas.microsoft.com/office/drawing/2014/main" id="{5F12B091-DABE-C9E1-D4D6-6BDCB81913FD}"/>
              </a:ext>
            </a:extLst>
          </p:cNvPr>
          <p:cNvSpPr>
            <a:spLocks noRot="1" noChangeArrowheads="1" noTextEdit="1"/>
          </p:cNvSpPr>
          <p:nvPr>
            <p:ph type="sldImg"/>
          </p:nvPr>
        </p:nvSpPr>
        <p:spPr>
          <a:ln/>
        </p:spPr>
      </p:sp>
      <p:sp>
        <p:nvSpPr>
          <p:cNvPr id="107523" name="Rectangle 3">
            <a:extLst>
              <a:ext uri="{FF2B5EF4-FFF2-40B4-BE49-F238E27FC236}">
                <a16:creationId xmlns:a16="http://schemas.microsoft.com/office/drawing/2014/main" id="{FF1F6720-ABD4-7613-5A67-9EE1AA4F157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6B61D46-54B0-E25E-A830-CB0720FC37B1}"/>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58E2C7-1555-489D-9C02-875D68E68DC6}" type="slidenum">
              <a:rPr kumimoji="0"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09986" name="Rectangle 2">
            <a:extLst>
              <a:ext uri="{FF2B5EF4-FFF2-40B4-BE49-F238E27FC236}">
                <a16:creationId xmlns:a16="http://schemas.microsoft.com/office/drawing/2014/main" id="{27AEBBAE-9EE5-96E7-A9EF-6F17CEEE4B45}"/>
              </a:ext>
            </a:extLst>
          </p:cNvPr>
          <p:cNvSpPr>
            <a:spLocks noChangeArrowheads="1" noTextEdit="1"/>
          </p:cNvSpPr>
          <p:nvPr>
            <p:ph type="sldImg"/>
          </p:nvPr>
        </p:nvSpPr>
        <p:spPr>
          <a:ln/>
        </p:spPr>
      </p:sp>
      <p:sp>
        <p:nvSpPr>
          <p:cNvPr id="809987" name="Rectangle 3">
            <a:extLst>
              <a:ext uri="{FF2B5EF4-FFF2-40B4-BE49-F238E27FC236}">
                <a16:creationId xmlns:a16="http://schemas.microsoft.com/office/drawing/2014/main" id="{8B2E9559-B1FF-6D28-A10F-4F293B651D96}"/>
              </a:ext>
            </a:extLst>
          </p:cNvPr>
          <p:cNvSpPr>
            <a:spLocks noGrp="1" noChangeArrowheads="1"/>
          </p:cNvSpPr>
          <p:nvPr>
            <p:ph type="body" idx="1"/>
          </p:nvPr>
        </p:nvSpPr>
        <p:spPr/>
        <p:txBody>
          <a:bodyPr/>
          <a:lstStyle/>
          <a:p>
            <a:r>
              <a:rPr lang="en-US" altLang="zh-CN">
                <a:ea typeface="宋体" panose="02010600030101010101" pitchFamily="2" charset="-122"/>
              </a:rPr>
              <a:t>*Excluded interquartile ranges for racial/ethnic categories with fewer than 20 AIDS cases.  Time to diagnosis was measured in months between the first reported HIV diagnosis and the AIDS diagnosis, based on either a CD4 T lymphocyte count or diagnosis with an opportunistic infection. </a:t>
            </a:r>
          </a:p>
          <a:p>
            <a:endParaRPr lang="en-US" altLang="zh-CN">
              <a:ea typeface="宋体" panose="02010600030101010101" pitchFamily="2" charset="-122"/>
            </a:endParaRPr>
          </a:p>
          <a:p>
            <a:r>
              <a:rPr lang="en-US" altLang="zh-CN">
                <a:ea typeface="宋体" panose="02010600030101010101" pitchFamily="2" charset="-122"/>
              </a:rPr>
              <a:t>I highlighted the Third Quartile column.  This is probably the more interesting column.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42E4F72-295D-5A1C-E0AE-974EF5E50FC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F37C70-98D9-4BE1-8D8E-99E97004A0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4" name="Rectangle 2">
            <a:extLst>
              <a:ext uri="{FF2B5EF4-FFF2-40B4-BE49-F238E27FC236}">
                <a16:creationId xmlns:a16="http://schemas.microsoft.com/office/drawing/2014/main" id="{488C56B4-36D3-70E2-AEF1-2F6C5E3A2446}"/>
              </a:ext>
            </a:extLst>
          </p:cNvPr>
          <p:cNvSpPr>
            <a:spLocks noRot="1" noChangeArrowheads="1" noTextEdit="1"/>
          </p:cNvSpPr>
          <p:nvPr>
            <p:ph type="sldImg"/>
          </p:nvPr>
        </p:nvSpPr>
        <p:spPr>
          <a:ln/>
        </p:spPr>
      </p:sp>
      <p:sp>
        <p:nvSpPr>
          <p:cNvPr id="105475" name="Rectangle 3">
            <a:extLst>
              <a:ext uri="{FF2B5EF4-FFF2-40B4-BE49-F238E27FC236}">
                <a16:creationId xmlns:a16="http://schemas.microsoft.com/office/drawing/2014/main" id="{943AAF8E-0E5B-EBF9-5241-722B9814DF6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5E2FC163-484D-A651-1BC8-1661F570C747}"/>
              </a:ext>
            </a:extLst>
          </p:cNvPr>
          <p:cNvSpPr>
            <a:spLocks noChangeArrowheads="1" noTextEdit="1"/>
          </p:cNvSpPr>
          <p:nvPr>
            <p:ph type="sldImg"/>
          </p:nvPr>
        </p:nvSpPr>
        <p:spPr>
          <a:ln/>
        </p:spPr>
      </p:sp>
      <p:sp>
        <p:nvSpPr>
          <p:cNvPr id="277507" name="Rectangle 3">
            <a:extLst>
              <a:ext uri="{FF2B5EF4-FFF2-40B4-BE49-F238E27FC236}">
                <a16:creationId xmlns:a16="http://schemas.microsoft.com/office/drawing/2014/main" id="{57242AE3-209F-98D3-0805-C5692362301A}"/>
              </a:ext>
            </a:extLst>
          </p:cNvPr>
          <p:cNvSpPr>
            <a:spLocks noGrp="1" noChangeArrowheads="1"/>
          </p:cNvSpPr>
          <p:nvPr>
            <p:ph type="body" idx="1"/>
          </p:nvPr>
        </p:nvSpPr>
        <p:spPr/>
        <p:txBody>
          <a:bodyPr/>
          <a:lstStyle/>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Such indices often include identifying areas for preservation based on levels of endemism or species richness and degree of threat. </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 “hotspot” approaches are a valuable first step in prioritizing regions for preservation but when restricted only to simple indexes they may fail to capture essential evolutionary processes that promote and sustain diversity  </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hotspots suffer from two main limitations.</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 </a:t>
            </a:r>
          </a:p>
          <a:p>
            <a:endParaRPr lang="en-US" altLang="zh-CN">
              <a:latin typeface="Times New Roman" panose="02020603050405020304" pitchFamily="18" charset="0"/>
              <a:ea typeface="宋体" panose="02010600030101010101" pitchFamily="2" charset="-122"/>
            </a:endParaRPr>
          </a:p>
          <a:p>
            <a:endParaRPr lang="en-US" altLang="zh-CN">
              <a:latin typeface="Times New Roman" panose="02020603050405020304" pitchFamily="18"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a:extLst>
              <a:ext uri="{FF2B5EF4-FFF2-40B4-BE49-F238E27FC236}">
                <a16:creationId xmlns:a16="http://schemas.microsoft.com/office/drawing/2014/main" id="{3A154AD7-7848-FD66-50B8-973DE226222F}"/>
              </a:ext>
            </a:extLst>
          </p:cNvPr>
          <p:cNvSpPr>
            <a:spLocks noChangeArrowheads="1" noTextEdit="1"/>
          </p:cNvSpPr>
          <p:nvPr>
            <p:ph type="sldImg"/>
          </p:nvPr>
        </p:nvSpPr>
        <p:spPr>
          <a:ln/>
        </p:spPr>
      </p:sp>
      <p:sp>
        <p:nvSpPr>
          <p:cNvPr id="606211" name="Rectangle 3">
            <a:extLst>
              <a:ext uri="{FF2B5EF4-FFF2-40B4-BE49-F238E27FC236}">
                <a16:creationId xmlns:a16="http://schemas.microsoft.com/office/drawing/2014/main" id="{F16BC362-9E89-D0D0-2C73-1BC4197417F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C650EE0E-ED94-627F-2DE5-4D73693FBDD4}"/>
              </a:ext>
            </a:extLst>
          </p:cNvPr>
          <p:cNvSpPr>
            <a:spLocks noChangeArrowheads="1" noTextEdit="1"/>
          </p:cNvSpPr>
          <p:nvPr>
            <p:ph type="sldImg"/>
          </p:nvPr>
        </p:nvSpPr>
        <p:spPr>
          <a:ln/>
        </p:spPr>
      </p:sp>
      <p:sp>
        <p:nvSpPr>
          <p:cNvPr id="435203" name="Rectangle 3">
            <a:extLst>
              <a:ext uri="{FF2B5EF4-FFF2-40B4-BE49-F238E27FC236}">
                <a16:creationId xmlns:a16="http://schemas.microsoft.com/office/drawing/2014/main" id="{09717FC3-240B-DF9D-4297-D789089560D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a:extLst>
              <a:ext uri="{FF2B5EF4-FFF2-40B4-BE49-F238E27FC236}">
                <a16:creationId xmlns:a16="http://schemas.microsoft.com/office/drawing/2014/main" id="{173BD485-BC70-1DC4-1CC5-DD14C063C56E}"/>
              </a:ext>
            </a:extLst>
          </p:cNvPr>
          <p:cNvSpPr>
            <a:spLocks noChangeArrowheads="1" noTextEdit="1"/>
          </p:cNvSpPr>
          <p:nvPr>
            <p:ph type="sldImg"/>
          </p:nvPr>
        </p:nvSpPr>
        <p:spPr>
          <a:ln/>
        </p:spPr>
      </p:sp>
      <p:sp>
        <p:nvSpPr>
          <p:cNvPr id="703491" name="Rectangle 3">
            <a:extLst>
              <a:ext uri="{FF2B5EF4-FFF2-40B4-BE49-F238E27FC236}">
                <a16:creationId xmlns:a16="http://schemas.microsoft.com/office/drawing/2014/main" id="{DB09E448-6303-89F3-1E17-7C1FF2C745A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08DCDF58-5FF5-50CC-A5EC-C6AE366A8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C6DAD79D-3BC8-4010-82B6-5CB666CB602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59" name="Rectangle 2">
            <a:extLst>
              <a:ext uri="{FF2B5EF4-FFF2-40B4-BE49-F238E27FC236}">
                <a16:creationId xmlns:a16="http://schemas.microsoft.com/office/drawing/2014/main" id="{ECDB1235-E593-5FD4-2E8F-7838B45614F6}"/>
              </a:ext>
            </a:extLst>
          </p:cNvPr>
          <p:cNvSpPr>
            <a:spLocks noRot="1" noChangeArrowheads="1" noTextEdit="1"/>
          </p:cNvSpPr>
          <p:nvPr>
            <p:ph type="sldImg"/>
          </p:nvPr>
        </p:nvSpPr>
        <p:spPr>
          <a:ln/>
        </p:spPr>
      </p:sp>
      <p:sp>
        <p:nvSpPr>
          <p:cNvPr id="70660" name="Rectangle 3">
            <a:extLst>
              <a:ext uri="{FF2B5EF4-FFF2-40B4-BE49-F238E27FC236}">
                <a16:creationId xmlns:a16="http://schemas.microsoft.com/office/drawing/2014/main" id="{7580CC33-F765-87B0-9402-11EEC528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6B491ECE-5D56-7837-AC0A-673279376629}"/>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27A1E72D-6B50-7B36-5CAA-0C1983F253F1}"/>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
        <p:nvSpPr>
          <p:cNvPr id="54276" name="Slide Number Placeholder 3">
            <a:extLst>
              <a:ext uri="{FF2B5EF4-FFF2-40B4-BE49-F238E27FC236}">
                <a16:creationId xmlns:a16="http://schemas.microsoft.com/office/drawing/2014/main" id="{09CFBC2B-75A3-0476-46DD-B4CD5FED26AB}"/>
              </a:ext>
            </a:extLst>
          </p:cNvPr>
          <p:cNvSpPr txBox="1">
            <a:spLocks noGrp="1"/>
          </p:cNvSpPr>
          <p:nvPr/>
        </p:nvSpPr>
        <p:spPr bwMode="auto">
          <a:xfrm>
            <a:off x="3927475" y="8818563"/>
            <a:ext cx="300513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64" tIns="43832" rIns="87664" bIns="43832"/>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ADDAF64C-1639-4901-9E54-465A7350DD1E}" type="slidenum">
              <a:rPr kumimoji="0" lang="en-US" altLang="zh-CN" sz="1000" b="0" i="0" u="sng" strike="noStrike" kern="1200" cap="none" spc="0" normalizeH="0" baseline="0" noProof="0" smtClean="0">
                <a:ln>
                  <a:noFill/>
                </a:ln>
                <a:solidFill>
                  <a:srgbClr val="000000"/>
                </a:solidFill>
                <a:effectLst/>
                <a:uLnTx/>
                <a:uFillTx/>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119</a:t>
            </a:fld>
            <a:endParaRPr kumimoji="0" lang="en-US" altLang="zh-CN" sz="1000" b="0" i="0" u="sng" strike="noStrike" kern="1200" cap="none" spc="0" normalizeH="0" baseline="0" noProof="0">
              <a:ln>
                <a:noFill/>
              </a:ln>
              <a:solidFill>
                <a:srgbClr val="000000"/>
              </a:solidFill>
              <a:effectLst/>
              <a:uLnTx/>
              <a:uFillTx/>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145FF04-D4DF-AC4E-136C-01AF06ABDE53}"/>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45C6144-5731-4CF1-93CA-73E4F0E4227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1842" name="Rectangle 2">
            <a:extLst>
              <a:ext uri="{FF2B5EF4-FFF2-40B4-BE49-F238E27FC236}">
                <a16:creationId xmlns:a16="http://schemas.microsoft.com/office/drawing/2014/main" id="{E45A9CB7-C553-5F6D-AD98-5B36A2B447A5}"/>
              </a:ext>
            </a:extLst>
          </p:cNvPr>
          <p:cNvSpPr>
            <a:spLocks noChangeArrowheads="1" noTextEdit="1"/>
          </p:cNvSpPr>
          <p:nvPr>
            <p:ph type="sldImg"/>
          </p:nvPr>
        </p:nvSpPr>
        <p:spPr>
          <a:xfrm>
            <a:off x="838200" y="212725"/>
            <a:ext cx="5286375" cy="3963988"/>
          </a:xfrm>
          <a:ln/>
        </p:spPr>
      </p:sp>
      <p:sp>
        <p:nvSpPr>
          <p:cNvPr id="291843" name="Rectangle 3">
            <a:extLst>
              <a:ext uri="{FF2B5EF4-FFF2-40B4-BE49-F238E27FC236}">
                <a16:creationId xmlns:a16="http://schemas.microsoft.com/office/drawing/2014/main" id="{03533E5A-A354-DAFF-32AB-D4A6E5C0FB14}"/>
              </a:ext>
            </a:extLst>
          </p:cNvPr>
          <p:cNvSpPr>
            <a:spLocks noGrp="1" noChangeArrowheads="1"/>
          </p:cNvSpPr>
          <p:nvPr>
            <p:ph type="body" idx="1"/>
          </p:nvPr>
        </p:nvSpPr>
        <p:spPr>
          <a:xfrm>
            <a:off x="611188" y="4418013"/>
            <a:ext cx="5737225" cy="4586287"/>
          </a:xfrm>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1CF7231-2FF4-056C-AEE4-FBFB4DCACB19}"/>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F612689-4669-4B85-B024-A7A6B64B7CF8}"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3890" name="Rectangle 2">
            <a:extLst>
              <a:ext uri="{FF2B5EF4-FFF2-40B4-BE49-F238E27FC236}">
                <a16:creationId xmlns:a16="http://schemas.microsoft.com/office/drawing/2014/main" id="{361F8283-B0C4-78C9-2D88-9A42411DF487}"/>
              </a:ext>
            </a:extLst>
          </p:cNvPr>
          <p:cNvSpPr>
            <a:spLocks noChangeArrowheads="1" noTextEdit="1"/>
          </p:cNvSpPr>
          <p:nvPr>
            <p:ph type="sldImg"/>
          </p:nvPr>
        </p:nvSpPr>
        <p:spPr>
          <a:xfrm>
            <a:off x="1181100" y="698500"/>
            <a:ext cx="4649788" cy="3486150"/>
          </a:xfrm>
          <a:ln/>
        </p:spPr>
      </p:sp>
      <p:sp>
        <p:nvSpPr>
          <p:cNvPr id="293891" name="Rectangle 3">
            <a:extLst>
              <a:ext uri="{FF2B5EF4-FFF2-40B4-BE49-F238E27FC236}">
                <a16:creationId xmlns:a16="http://schemas.microsoft.com/office/drawing/2014/main" id="{4BEFA9A1-4E67-1257-7806-FC438C335283}"/>
              </a:ext>
            </a:extLst>
          </p:cNvPr>
          <p:cNvSpPr>
            <a:spLocks noGrp="1" noChangeArrowheads="1"/>
          </p:cNvSpPr>
          <p:nvPr>
            <p:ph type="body" idx="1"/>
          </p:nvPr>
        </p:nvSpPr>
        <p:spPr>
          <a:xfrm>
            <a:off x="935038" y="4416425"/>
            <a:ext cx="5140325" cy="4181475"/>
          </a:xfrm>
        </p:spPr>
        <p:txBody>
          <a:bodyPr/>
          <a:lstStyle/>
          <a:p>
            <a:r>
              <a:rPr lang="en-US" altLang="zh-CN">
                <a:ea typeface="宋体" panose="02010600030101010101" pitchFamily="2" charset="-122"/>
              </a:rPr>
              <a:t>This slide illustrates the Data Strategy Framework.  As shown, it consists of Goals, and a data strategy of three components, that is of governance, structure, and services.  </a:t>
            </a:r>
          </a:p>
          <a:p>
            <a:r>
              <a:rPr lang="en-US" altLang="zh-CN">
                <a:ea typeface="宋体" panose="02010600030101010101" pitchFamily="2" charset="-122"/>
              </a:rPr>
              <a:t>Data strategy starts with goals.  These goals are business goals and are normally well outside the bounds of the data strategy itself.  Business goals include things like “increase market share” and “decrease cycle time”.  Business goals drive the data strategy and there are comprehensive methods of translating them into data management goals that support attainment of the business goals. Goals drive the data strategy.</a:t>
            </a:r>
          </a:p>
          <a:p>
            <a:r>
              <a:rPr lang="en-US" altLang="zh-CN">
                <a:ea typeface="宋体" panose="02010600030101010101" pitchFamily="2" charset="-122"/>
              </a:rPr>
              <a:t>Within the data strategy, we find ourselves dealing with the Structure of our data (which is where a lot of us live and never come up for air).  We find ourselves dealing with Services that make the data available and with Governance which establishes procedures, sets standards, and generally specifies how everything fits and works together to meet the corporate goals, so maybe the arrow from Goals to Data Strategy needs to be two ended.</a:t>
            </a: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F7D6831-234D-3BF8-E820-403E843A3080}"/>
              </a:ext>
            </a:extLst>
          </p:cNvPr>
          <p:cNvSpPr>
            <a:spLocks noRot="1" noChangeArrowheads="1" noTextEdit="1"/>
          </p:cNvSpPr>
          <p:nvPr>
            <p:ph type="sldImg"/>
          </p:nvPr>
        </p:nvSpPr>
        <p:spPr>
          <a:ln/>
        </p:spPr>
      </p:sp>
      <p:sp>
        <p:nvSpPr>
          <p:cNvPr id="51203" name="Rectangle 3">
            <a:extLst>
              <a:ext uri="{FF2B5EF4-FFF2-40B4-BE49-F238E27FC236}">
                <a16:creationId xmlns:a16="http://schemas.microsoft.com/office/drawing/2014/main" id="{11DF0939-1978-AE0E-9D4F-67619ACE9B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 There are some investments that map to Knowledge Management or Correspondence that could be included in this segment.</a:t>
            </a:r>
          </a:p>
          <a:p>
            <a:r>
              <a:rPr lang="en-US" altLang="zh-CN">
                <a:latin typeface="Arial" panose="020B0604020202020204" pitchFamily="34" charset="0"/>
              </a:rPr>
              <a:t>* We have no IT systems that meets the </a:t>
            </a:r>
            <a:r>
              <a:rPr lang="en-US" altLang="zh-CN">
                <a:latin typeface="TimesNewRoman"/>
              </a:rPr>
              <a:t>DoD 5015.2-STD certified Records Management Application (RMA) requirements or equivalent but we are still doing RM by using manual processes.</a:t>
            </a:r>
          </a:p>
          <a:p>
            <a:r>
              <a:rPr lang="en-US" altLang="zh-CN">
                <a:latin typeface="TimesNewRoman"/>
              </a:rPr>
              <a:t>* We want to turn this 0 to a 1 a hybrid solution with that addresses all requirements using latest technologies available.</a:t>
            </a:r>
          </a:p>
          <a:p>
            <a:endParaRPr lang="en-US" altLang="zh-CN">
              <a:latin typeface="TimesNewRoman"/>
            </a:endParaRPr>
          </a:p>
          <a:p>
            <a:r>
              <a:rPr lang="en-US" altLang="zh-CN">
                <a:latin typeface="TimesNewRoman"/>
              </a:rPr>
              <a:t>** </a:t>
            </a:r>
            <a:r>
              <a:rPr lang="en-US" altLang="zh-CN">
                <a:latin typeface="Arial" panose="020B0604020202020204" pitchFamily="34" charset="0"/>
              </a:rPr>
              <a:t>NARA approved: NARA has endorsed DOD 5015.2-STD to set the requirements for an </a:t>
            </a:r>
            <a:r>
              <a:rPr lang="en-US" altLang="zh-CN">
                <a:solidFill>
                  <a:srgbClr val="262673"/>
                </a:solidFill>
                <a:latin typeface="Century Gothic" panose="020B0502020202020204" pitchFamily="34" charset="0"/>
              </a:rPr>
              <a:t>Electronic Record Keeping System </a:t>
            </a:r>
          </a:p>
          <a:p>
            <a:r>
              <a:rPr lang="en-US" altLang="zh-CN">
                <a:solidFill>
                  <a:srgbClr val="262673"/>
                </a:solidFill>
                <a:latin typeface="Century Gothic" panose="020B0502020202020204" pitchFamily="34" charset="0"/>
              </a:rPr>
              <a:t>*** Working with HR (see assessment) initially for SES next step for all employees</a:t>
            </a:r>
            <a:endParaRPr lang="en-US" altLang="zh-CN">
              <a:latin typeface="TimesNew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3172D43-9F1C-3CBD-EB90-8C93A976481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B8DF014-6D9A-47C1-BE83-BF17A9C0226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282" name="Rectangle 2">
            <a:extLst>
              <a:ext uri="{FF2B5EF4-FFF2-40B4-BE49-F238E27FC236}">
                <a16:creationId xmlns:a16="http://schemas.microsoft.com/office/drawing/2014/main" id="{AE6987DE-75E2-7B44-3E96-E81EBB69EC1F}"/>
              </a:ext>
            </a:extLst>
          </p:cNvPr>
          <p:cNvSpPr>
            <a:spLocks noRot="1" noChangeArrowheads="1" noTextEdit="1"/>
          </p:cNvSpPr>
          <p:nvPr>
            <p:ph type="sldImg"/>
          </p:nvPr>
        </p:nvSpPr>
        <p:spPr>
          <a:ln/>
        </p:spPr>
      </p:sp>
      <p:sp>
        <p:nvSpPr>
          <p:cNvPr id="225283" name="Rectangle 3">
            <a:extLst>
              <a:ext uri="{FF2B5EF4-FFF2-40B4-BE49-F238E27FC236}">
                <a16:creationId xmlns:a16="http://schemas.microsoft.com/office/drawing/2014/main" id="{C13C131A-8172-6C7E-28D4-EE2D1D83632F}"/>
              </a:ext>
            </a:extLst>
          </p:cNvPr>
          <p:cNvSpPr>
            <a:spLocks noGrp="1" noChangeArrowheads="1"/>
          </p:cNvSpPr>
          <p:nvPr>
            <p:ph type="body" idx="1"/>
          </p:nvPr>
        </p:nvSpPr>
        <p:spPr/>
        <p:txBody>
          <a:bodyPr/>
          <a:lstStyle/>
          <a:p>
            <a:endParaRPr lang="es-GT"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6 Marcador de número de diapositiva">
            <a:extLst>
              <a:ext uri="{FF2B5EF4-FFF2-40B4-BE49-F238E27FC236}">
                <a16:creationId xmlns:a16="http://schemas.microsoft.com/office/drawing/2014/main" id="{14E8BB5D-989B-F10D-6985-36BEAAB62C3E}"/>
              </a:ext>
            </a:extLst>
          </p:cNvPr>
          <p:cNvSpPr>
            <a:spLocks noGrp="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C49C1389-0391-4F4F-9CDA-A600DF5ABF57}"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0" name="6 Marcador de número de diapositiva">
            <a:extLst>
              <a:ext uri="{FF2B5EF4-FFF2-40B4-BE49-F238E27FC236}">
                <a16:creationId xmlns:a16="http://schemas.microsoft.com/office/drawing/2014/main" id="{31A30139-BF64-F858-C380-2CE0A3BFDD7F}"/>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0275">
              <a:defRPr sz="1600" i="1">
                <a:solidFill>
                  <a:schemeClr val="tx1"/>
                </a:solidFill>
                <a:latin typeface="Calibri" panose="020F0502020204030204" pitchFamily="34" charset="0"/>
                <a:cs typeface="Times New Roman" panose="02020603050405020304" pitchFamily="18" charset="0"/>
              </a:defRPr>
            </a:lvl1pPr>
            <a:lvl2pPr marL="715963" indent="-274638" algn="l" defTabSz="930275">
              <a:defRPr sz="1600" i="1">
                <a:solidFill>
                  <a:schemeClr val="tx1"/>
                </a:solidFill>
                <a:latin typeface="Calibri" panose="020F0502020204030204" pitchFamily="34" charset="0"/>
                <a:cs typeface="Times New Roman" panose="02020603050405020304" pitchFamily="18" charset="0"/>
              </a:defRPr>
            </a:lvl2pPr>
            <a:lvl3pPr marL="1101725" indent="-220663" algn="l" defTabSz="930275">
              <a:defRPr sz="1600" i="1">
                <a:solidFill>
                  <a:schemeClr val="tx1"/>
                </a:solidFill>
                <a:latin typeface="Calibri" panose="020F0502020204030204" pitchFamily="34" charset="0"/>
                <a:cs typeface="Times New Roman" panose="02020603050405020304" pitchFamily="18" charset="0"/>
              </a:defRPr>
            </a:lvl3pPr>
            <a:lvl4pPr marL="1543050" indent="-220663" algn="l" defTabSz="930275">
              <a:defRPr sz="1600" i="1">
                <a:solidFill>
                  <a:schemeClr val="tx1"/>
                </a:solidFill>
                <a:latin typeface="Calibri" panose="020F0502020204030204" pitchFamily="34" charset="0"/>
                <a:cs typeface="Times New Roman" panose="02020603050405020304" pitchFamily="18" charset="0"/>
              </a:defRPr>
            </a:lvl4pPr>
            <a:lvl5pPr marL="1982788" indent="-220663" algn="l" defTabSz="930275">
              <a:defRPr sz="1600" i="1">
                <a:solidFill>
                  <a:schemeClr val="tx1"/>
                </a:solidFill>
                <a:latin typeface="Calibri" panose="020F0502020204030204" pitchFamily="34" charset="0"/>
                <a:cs typeface="Times New Roman" panose="02020603050405020304" pitchFamily="18" charset="0"/>
              </a:defRPr>
            </a:lvl5pPr>
            <a:lvl6pPr marL="24399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CF110216-1BCE-46F7-911F-A2EB4EE95021}"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1" name="6 Marcador de número de diapositiva">
            <a:extLst>
              <a:ext uri="{FF2B5EF4-FFF2-40B4-BE49-F238E27FC236}">
                <a16:creationId xmlns:a16="http://schemas.microsoft.com/office/drawing/2014/main" id="{F312131A-3E24-317C-B677-E3E8A4E42B12}"/>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0275">
              <a:defRPr sz="1600" i="1">
                <a:solidFill>
                  <a:schemeClr val="tx1"/>
                </a:solidFill>
                <a:latin typeface="Calibri" panose="020F0502020204030204" pitchFamily="34" charset="0"/>
                <a:cs typeface="Times New Roman" panose="02020603050405020304" pitchFamily="18" charset="0"/>
              </a:defRPr>
            </a:lvl1pPr>
            <a:lvl2pPr marL="715963" indent="-274638" algn="l" defTabSz="930275">
              <a:defRPr sz="1600" i="1">
                <a:solidFill>
                  <a:schemeClr val="tx1"/>
                </a:solidFill>
                <a:latin typeface="Calibri" panose="020F0502020204030204" pitchFamily="34" charset="0"/>
                <a:cs typeface="Times New Roman" panose="02020603050405020304" pitchFamily="18" charset="0"/>
              </a:defRPr>
            </a:lvl2pPr>
            <a:lvl3pPr marL="1101725" indent="-220663" algn="l" defTabSz="930275">
              <a:defRPr sz="1600" i="1">
                <a:solidFill>
                  <a:schemeClr val="tx1"/>
                </a:solidFill>
                <a:latin typeface="Calibri" panose="020F0502020204030204" pitchFamily="34" charset="0"/>
                <a:cs typeface="Times New Roman" panose="02020603050405020304" pitchFamily="18" charset="0"/>
              </a:defRPr>
            </a:lvl3pPr>
            <a:lvl4pPr marL="1543050" indent="-220663" algn="l" defTabSz="930275">
              <a:defRPr sz="1600" i="1">
                <a:solidFill>
                  <a:schemeClr val="tx1"/>
                </a:solidFill>
                <a:latin typeface="Calibri" panose="020F0502020204030204" pitchFamily="34" charset="0"/>
                <a:cs typeface="Times New Roman" panose="02020603050405020304" pitchFamily="18" charset="0"/>
              </a:defRPr>
            </a:lvl4pPr>
            <a:lvl5pPr marL="1982788" indent="-220663" algn="l" defTabSz="930275">
              <a:defRPr sz="1600" i="1">
                <a:solidFill>
                  <a:schemeClr val="tx1"/>
                </a:solidFill>
                <a:latin typeface="Calibri" panose="020F0502020204030204" pitchFamily="34" charset="0"/>
                <a:cs typeface="Times New Roman" panose="02020603050405020304" pitchFamily="18" charset="0"/>
              </a:defRPr>
            </a:lvl5pPr>
            <a:lvl6pPr marL="24399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0275"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6627651C-7777-4B55-8004-A054D756C7CA}"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126</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67652" name="1 Marcador de imagen de diapositiva">
            <a:extLst>
              <a:ext uri="{FF2B5EF4-FFF2-40B4-BE49-F238E27FC236}">
                <a16:creationId xmlns:a16="http://schemas.microsoft.com/office/drawing/2014/main" id="{D691A15C-5B15-B694-1A2B-50C254DD93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7653" name="2 Marcador de notas">
            <a:extLst>
              <a:ext uri="{FF2B5EF4-FFF2-40B4-BE49-F238E27FC236}">
                <a16:creationId xmlns:a16="http://schemas.microsoft.com/office/drawing/2014/main" id="{BE61D8E3-DC42-EE4C-F265-10E2C3ED2422}"/>
              </a:ext>
            </a:extLst>
          </p:cNvPr>
          <p:cNvSpPr>
            <a:spLocks noGrp="1"/>
          </p:cNvSpPr>
          <p:nvPr>
            <p:ph type="body" idx="1"/>
          </p:nvPr>
        </p:nvSpPr>
        <p:spPr>
          <a:noFill/>
        </p:spPr>
        <p:txBody>
          <a:bodyPr/>
          <a:lstStyle/>
          <a:p>
            <a:pPr eaLnBrk="1" hangingPunct="1"/>
            <a:r>
              <a:rPr lang="en-US" altLang="zh-CN" sz="1600">
                <a:cs typeface="Arial" panose="020B0604020202020204" pitchFamily="34" charset="0"/>
              </a:rPr>
              <a:t>And just so that you remember how you use (or that we don’t use Appendix I in NARs). </a:t>
            </a:r>
          </a:p>
          <a:p>
            <a:pPr eaLnBrk="1" hangingPunct="1"/>
            <a:r>
              <a:rPr lang="en-US" altLang="zh-CN" sz="1600">
                <a:cs typeface="Arial" panose="020B0604020202020204" pitchFamily="34" charset="0"/>
              </a:rPr>
              <a:t>Let’s start off with a quick quiz.  Based on the information in this snippet of a bibliographic record create a Name/Title NAR for this bibliographic record and create an NAR for the translator.  </a:t>
            </a:r>
          </a:p>
          <a:p>
            <a:pPr eaLnBrk="1" hangingPunct="1"/>
            <a:r>
              <a:rPr lang="en-US" altLang="zh-CN" sz="1600">
                <a:cs typeface="Arial" panose="020B0604020202020204" pitchFamily="34" charset="0"/>
              </a:rPr>
              <a:t>[Instructor - Students should supply MARC tags for the NAR – the point of the exercise is to point out that</a:t>
            </a:r>
          </a:p>
          <a:p>
            <a:pPr eaLnBrk="1" hangingPunct="1"/>
            <a:r>
              <a:rPr lang="en-US" altLang="zh-CN" sz="1600">
                <a:cs typeface="Arial" panose="020B0604020202020204" pitchFamily="34" charset="0"/>
              </a:rPr>
              <a:t>we did not carry over the relationship designator from the bibliographic record to either one of the NARs.  The answers show up by clicking thru each one]</a:t>
            </a:r>
          </a:p>
        </p:txBody>
      </p:sp>
      <p:sp>
        <p:nvSpPr>
          <p:cNvPr id="667654" name="3 Marcador de número de diapositiva">
            <a:extLst>
              <a:ext uri="{FF2B5EF4-FFF2-40B4-BE49-F238E27FC236}">
                <a16:creationId xmlns:a16="http://schemas.microsoft.com/office/drawing/2014/main" id="{5EB63279-1DD7-76F7-3EAA-704D550CE675}"/>
              </a:ext>
            </a:extLst>
          </p:cNvPr>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0" rIns="93160" bIns="46580" anchor="b"/>
          <a:lstStyle>
            <a:lvl1pPr algn="l" defTabSz="939800">
              <a:defRPr sz="1600" i="1">
                <a:solidFill>
                  <a:schemeClr val="tx1"/>
                </a:solidFill>
                <a:latin typeface="Calibri" panose="020F0502020204030204" pitchFamily="34" charset="0"/>
                <a:cs typeface="Times New Roman" panose="02020603050405020304" pitchFamily="18" charset="0"/>
              </a:defRPr>
            </a:lvl1pPr>
            <a:lvl2pPr marL="715963" indent="-274638" algn="l" defTabSz="939800">
              <a:defRPr sz="1600" i="1">
                <a:solidFill>
                  <a:schemeClr val="tx1"/>
                </a:solidFill>
                <a:latin typeface="Calibri" panose="020F0502020204030204" pitchFamily="34" charset="0"/>
                <a:cs typeface="Times New Roman" panose="02020603050405020304" pitchFamily="18" charset="0"/>
              </a:defRPr>
            </a:lvl2pPr>
            <a:lvl3pPr marL="1101725" indent="-220663" algn="l" defTabSz="939800">
              <a:defRPr sz="1600" i="1">
                <a:solidFill>
                  <a:schemeClr val="tx1"/>
                </a:solidFill>
                <a:latin typeface="Calibri" panose="020F0502020204030204" pitchFamily="34" charset="0"/>
                <a:cs typeface="Times New Roman" panose="02020603050405020304" pitchFamily="18" charset="0"/>
              </a:defRPr>
            </a:lvl3pPr>
            <a:lvl4pPr marL="1543050" indent="-220663" algn="l" defTabSz="939800">
              <a:defRPr sz="1600" i="1">
                <a:solidFill>
                  <a:schemeClr val="tx1"/>
                </a:solidFill>
                <a:latin typeface="Calibri" panose="020F0502020204030204" pitchFamily="34" charset="0"/>
                <a:cs typeface="Times New Roman" panose="02020603050405020304" pitchFamily="18" charset="0"/>
              </a:defRPr>
            </a:lvl4pPr>
            <a:lvl5pPr marL="1982788" indent="-220663" algn="l" defTabSz="939800">
              <a:defRPr sz="1600" i="1">
                <a:solidFill>
                  <a:schemeClr val="tx1"/>
                </a:solidFill>
                <a:latin typeface="Calibri" panose="020F0502020204030204" pitchFamily="34" charset="0"/>
                <a:cs typeface="Times New Roman" panose="02020603050405020304" pitchFamily="18" charset="0"/>
              </a:defRPr>
            </a:lvl5pPr>
            <a:lvl6pPr marL="24399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6pPr>
            <a:lvl7pPr marL="28971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7pPr>
            <a:lvl8pPr marL="33543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8pPr>
            <a:lvl9pPr marL="3811588" indent="-220663" defTabSz="939800" eaLnBrk="0" fontAlgn="base" hangingPunct="0">
              <a:spcBef>
                <a:spcPct val="0"/>
              </a:spcBef>
              <a:spcAft>
                <a:spcPct val="0"/>
              </a:spcAft>
              <a:defRPr sz="1600" i="1">
                <a:solidFill>
                  <a:schemeClr val="tx1"/>
                </a:solidFill>
                <a:latin typeface="Calibri" panose="020F0502020204030204" pitchFamily="34" charset="0"/>
                <a:cs typeface="Times New Roman" panose="02020603050405020304" pitchFamily="18" charset="0"/>
              </a:defRPr>
            </a:lvl9pPr>
          </a:lstStyle>
          <a:p>
            <a:pPr marL="0" marR="0" lvl="0" indent="0" algn="r" defTabSz="939800" rtl="0" eaLnBrk="1" fontAlgn="base" latinLnBrk="0" hangingPunct="1">
              <a:lnSpc>
                <a:spcPct val="100000"/>
              </a:lnSpc>
              <a:spcBef>
                <a:spcPct val="0"/>
              </a:spcBef>
              <a:spcAft>
                <a:spcPct val="0"/>
              </a:spcAft>
              <a:buClrTx/>
              <a:buSzTx/>
              <a:buFontTx/>
              <a:buNone/>
              <a:tabLst/>
              <a:defRPr/>
            </a:pPr>
            <a:fld id="{35DD43E2-6439-4422-BF5F-F8880D8A243F}"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98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6 Marcador de número de diapositiva">
            <a:extLst>
              <a:ext uri="{FF2B5EF4-FFF2-40B4-BE49-F238E27FC236}">
                <a16:creationId xmlns:a16="http://schemas.microsoft.com/office/drawing/2014/main" id="{B74FF81A-7E18-592D-E791-32D4C43C08AA}"/>
              </a:ext>
            </a:extLst>
          </p:cNvPr>
          <p:cNvSpPr>
            <a:spLocks noGrp="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A3CB9419-32A7-4ACB-B799-7E5571381283}"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127</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71746" name="Rectangle 2">
            <a:extLst>
              <a:ext uri="{FF2B5EF4-FFF2-40B4-BE49-F238E27FC236}">
                <a16:creationId xmlns:a16="http://schemas.microsoft.com/office/drawing/2014/main" id="{E6102FF5-60AE-0421-5019-B294E2013E36}"/>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1747" name="Rectangle 3">
            <a:extLst>
              <a:ext uri="{FF2B5EF4-FFF2-40B4-BE49-F238E27FC236}">
                <a16:creationId xmlns:a16="http://schemas.microsoft.com/office/drawing/2014/main" id="{18A7EA1E-3AEA-672A-7FA1-E24D6629D225}"/>
              </a:ext>
            </a:extLst>
          </p:cNvPr>
          <p:cNvSpPr>
            <a:spLocks noGrp="1"/>
          </p:cNvSpPr>
          <p:nvPr>
            <p:ph type="body" idx="1"/>
          </p:nvPr>
        </p:nvSpPr>
        <p:spPr/>
        <p:txBody>
          <a:bodyPr/>
          <a:lstStyle/>
          <a:p>
            <a:r>
              <a:rPr lang="en-US" altLang="zh-CN" sz="1600">
                <a:cs typeface="Arial" panose="020B0604020202020204" pitchFamily="34" charset="0"/>
              </a:rPr>
              <a:t> [INSTRUCTOR: read slide and reinforce that these relationships are what used to be called “see- also references” especially when talking about the use on authority records. The point of this slide is to reinforce that Appendix I is only used for bibliographic records (and that this session will not talk about those designators). We will touch on J as that appendix is used for both and we will look more at K as that is ONLY used for authority records]</a:t>
            </a:r>
            <a:endParaRPr lang="en-US" altLang="zh-CN">
              <a:cs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810A4EC-AD26-F9A5-32B1-8212D1E8D7C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51999AA-0200-4DE6-9C44-66C8B5F704E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0898" name="Rectangle 2">
            <a:extLst>
              <a:ext uri="{FF2B5EF4-FFF2-40B4-BE49-F238E27FC236}">
                <a16:creationId xmlns:a16="http://schemas.microsoft.com/office/drawing/2014/main" id="{51F2AA0E-6EF8-7A32-1D87-E10ED9F502BA}"/>
              </a:ext>
            </a:extLst>
          </p:cNvPr>
          <p:cNvSpPr>
            <a:spLocks noChangeArrowheads="1" noTextEdit="1"/>
          </p:cNvSpPr>
          <p:nvPr>
            <p:ph type="sldImg"/>
          </p:nvPr>
        </p:nvSpPr>
        <p:spPr>
          <a:ln/>
        </p:spPr>
      </p:sp>
      <p:sp>
        <p:nvSpPr>
          <p:cNvPr id="80899" name="Rectangle 3">
            <a:extLst>
              <a:ext uri="{FF2B5EF4-FFF2-40B4-BE49-F238E27FC236}">
                <a16:creationId xmlns:a16="http://schemas.microsoft.com/office/drawing/2014/main" id="{800BD5C0-D2B6-327E-CD0C-96C51257C52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81DADAA-A31A-4391-CDD9-35C264CF67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531AEE9-C640-25E1-100D-F4BB78528398}"/>
              </a:ext>
            </a:extLst>
          </p:cNvPr>
          <p:cNvSpPr>
            <a:spLocks noGrp="1"/>
          </p:cNvSpPr>
          <p:nvPr>
            <p:ph type="body" idx="1"/>
          </p:nvPr>
        </p:nvSpPr>
        <p:spPr/>
        <p:txBody>
          <a:bodyPr/>
          <a:lstStyle/>
          <a:p>
            <a:pPr eaLnBrk="1" fontAlgn="auto" hangingPunct="1">
              <a:spcBef>
                <a:spcPts val="0"/>
              </a:spcBef>
              <a:spcAft>
                <a:spcPts val="0"/>
              </a:spcAft>
              <a:defRPr/>
            </a:pPr>
            <a:r>
              <a:rPr lang="en-US" dirty="0"/>
              <a:t>This slide lists the most commonly known federal student aid programs. Information about the others is available at the URL shown on the slide.</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The maximum awards listed on this slide are just that: maximum awards. There is no guarantee that any single student will receive the maximum award from any program. </a:t>
            </a:r>
          </a:p>
          <a:p>
            <a:pPr marL="171450" indent="-171450" eaLnBrk="1" fontAlgn="auto" hangingPunct="1">
              <a:spcBef>
                <a:spcPts val="0"/>
              </a:spcBef>
              <a:spcAft>
                <a:spcPts val="0"/>
              </a:spcAft>
              <a:buFont typeface="Arial" pitchFamily="34" charset="0"/>
              <a:buChar char="•"/>
              <a:defRPr/>
            </a:pPr>
            <a:r>
              <a:rPr lang="en-US" dirty="0"/>
              <a:t>Not all schools participate in all of these programs.</a:t>
            </a:r>
          </a:p>
          <a:p>
            <a:pPr marL="171450" indent="-171450" eaLnBrk="1" fontAlgn="auto" hangingPunct="1">
              <a:spcBef>
                <a:spcPts val="0"/>
              </a:spcBef>
              <a:spcAft>
                <a:spcPts val="0"/>
              </a:spcAft>
              <a:buFont typeface="Arial" pitchFamily="34" charset="0"/>
              <a:buChar char="•"/>
              <a:defRPr/>
            </a:pPr>
            <a:r>
              <a:rPr lang="en-US" dirty="0"/>
              <a:t>The student must have a significant level of financial need in order to receive maximum grant awards.</a:t>
            </a:r>
          </a:p>
          <a:p>
            <a:pPr marL="171450" indent="-171450" eaLnBrk="1" fontAlgn="auto" hangingPunct="1">
              <a:spcBef>
                <a:spcPts val="0"/>
              </a:spcBef>
              <a:spcAft>
                <a:spcPts val="0"/>
              </a:spcAft>
              <a:buFont typeface="Arial" pitchFamily="34" charset="0"/>
              <a:buChar char="•"/>
              <a:defRPr/>
            </a:pPr>
            <a:r>
              <a:rPr lang="en-US" dirty="0"/>
              <a:t>Students should be aware that Federal Work-Study funds may run out, so it is important to apply as early as possible.</a:t>
            </a:r>
          </a:p>
          <a:p>
            <a:pPr marL="171450" indent="-171450" eaLnBrk="1" fontAlgn="auto" hangingPunct="1">
              <a:spcBef>
                <a:spcPts val="0"/>
              </a:spcBef>
              <a:spcAft>
                <a:spcPts val="0"/>
              </a:spcAft>
              <a:buFont typeface="Arial" pitchFamily="34" charset="0"/>
              <a:buChar char="•"/>
              <a:defRPr/>
            </a:pPr>
            <a:r>
              <a:rPr lang="en-US" dirty="0"/>
              <a:t>(Note that the Direct PLUS Loan is also available to graduate and professional students, but this example is for an incoming freshman, so we’ve only mentioned that the parent can get a PLUS.)</a:t>
            </a:r>
          </a:p>
          <a:p>
            <a:pPr marL="171450" indent="-171450" eaLnBrk="1" fontAlgn="auto" hangingPunct="1">
              <a:spcBef>
                <a:spcPts val="0"/>
              </a:spcBef>
              <a:spcAft>
                <a:spcPts val="0"/>
              </a:spcAft>
              <a:buFont typeface="Arial" pitchFamily="34" charset="0"/>
              <a:buChar char="•"/>
              <a:defRPr/>
            </a:pPr>
            <a:endParaRPr lang="en-US" dirty="0"/>
          </a:p>
          <a:p>
            <a:pPr eaLnBrk="1" fontAlgn="auto" hangingPunct="1">
              <a:spcBef>
                <a:spcPts val="0"/>
              </a:spcBef>
              <a:spcAft>
                <a:spcPts val="0"/>
              </a:spcAft>
              <a:buFont typeface="Arial" pitchFamily="34" charset="0"/>
              <a:buNone/>
              <a:defRPr/>
            </a:pPr>
            <a:r>
              <a:rPr lang="en-US" dirty="0"/>
              <a:t>You may wish to hand out the document “Federal Student Aid at a Glance” (available at the URL on the slide) to your attendees to provide them a high-level understanding of federal student aid.</a:t>
            </a:r>
          </a:p>
          <a:p>
            <a:pPr eaLnBrk="1" fontAlgn="auto" hangingPunct="1">
              <a:spcBef>
                <a:spcPts val="0"/>
              </a:spcBef>
              <a:spcAft>
                <a:spcPts val="0"/>
              </a:spcAft>
              <a:defRPr/>
            </a:pPr>
            <a:endParaRPr lang="en-US" dirty="0"/>
          </a:p>
        </p:txBody>
      </p:sp>
      <p:sp>
        <p:nvSpPr>
          <p:cNvPr id="40964" name="Slide Number Placeholder 3">
            <a:extLst>
              <a:ext uri="{FF2B5EF4-FFF2-40B4-BE49-F238E27FC236}">
                <a16:creationId xmlns:a16="http://schemas.microsoft.com/office/drawing/2014/main" id="{35B1EAFE-7E3C-1C80-53A6-5A6E2CAE71F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86A3FC28-5D45-4B09-8D39-6C17CB84378E}"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AB3DF50-CAA9-6DC8-4ACA-B78E71C2F7F7}"/>
              </a:ext>
            </a:extLst>
          </p:cNvPr>
          <p:cNvSpPr>
            <a:spLocks noGrp="1" noChangeArrowheads="1"/>
          </p:cNvSpPr>
          <p:nvPr>
            <p:ph type="sldNum" sz="quarter" idx="5"/>
          </p:nvPr>
        </p:nvSpPr>
        <p:spPr>
          <a:ln/>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F465B08-669F-4CCD-9B71-378F03252C56}"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1863" rtl="0" eaLnBrk="1" fontAlgn="base" latinLnBrk="0" hangingPunct="1">
                <a:lnSpc>
                  <a:spcPct val="100000"/>
                </a:lnSpc>
                <a:spcBef>
                  <a:spcPct val="0"/>
                </a:spcBef>
                <a:spcAft>
                  <a:spcPct val="0"/>
                </a:spcAft>
                <a:buClrTx/>
                <a:buSzTx/>
                <a:buFontTx/>
                <a:buNone/>
                <a:tabLst/>
                <a:defRPr/>
              </a:pPr>
              <a:t>132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146" name="Rectangle 2">
            <a:extLst>
              <a:ext uri="{FF2B5EF4-FFF2-40B4-BE49-F238E27FC236}">
                <a16:creationId xmlns:a16="http://schemas.microsoft.com/office/drawing/2014/main" id="{C2980AAB-4C1F-17F2-4D4F-FB9EB94E1D8D}"/>
              </a:ext>
            </a:extLst>
          </p:cNvPr>
          <p:cNvSpPr>
            <a:spLocks noRot="1" noChangeArrowheads="1" noTextEdit="1"/>
          </p:cNvSpPr>
          <p:nvPr>
            <p:ph type="sldImg"/>
          </p:nvPr>
        </p:nvSpPr>
        <p:spPr>
          <a:ln/>
        </p:spPr>
      </p:sp>
      <p:sp>
        <p:nvSpPr>
          <p:cNvPr id="6147" name="Rectangle 3">
            <a:extLst>
              <a:ext uri="{FF2B5EF4-FFF2-40B4-BE49-F238E27FC236}">
                <a16:creationId xmlns:a16="http://schemas.microsoft.com/office/drawing/2014/main" id="{A8F9BE06-9387-48A8-5B0A-FFEB8DD7789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FCCD8B52-978E-AAFE-E216-F75DB21D9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2A2303-EC33-4659-BC87-41A48178C9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23" name="Rectangle 2">
            <a:extLst>
              <a:ext uri="{FF2B5EF4-FFF2-40B4-BE49-F238E27FC236}">
                <a16:creationId xmlns:a16="http://schemas.microsoft.com/office/drawing/2014/main" id="{FEE99F21-3DD4-52AC-0C83-0FFE5378F32A}"/>
              </a:ext>
            </a:extLst>
          </p:cNvPr>
          <p:cNvSpPr>
            <a:spLocks noRot="1" noChangeArrowheads="1" noTextEdit="1"/>
          </p:cNvSpPr>
          <p:nvPr>
            <p:ph type="sldImg"/>
          </p:nvPr>
        </p:nvSpPr>
        <p:spPr>
          <a:ln/>
        </p:spPr>
      </p:sp>
      <p:sp>
        <p:nvSpPr>
          <p:cNvPr id="56324" name="Rectangle 3">
            <a:extLst>
              <a:ext uri="{FF2B5EF4-FFF2-40B4-BE49-F238E27FC236}">
                <a16:creationId xmlns:a16="http://schemas.microsoft.com/office/drawing/2014/main" id="{5B807832-DAC0-E1B6-2EA2-2BC79F0F1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complete the SF-2809, you must use the 3-digit enrollment code from the plan brochure to indicate your selection, and if applicable, the names, social security numbers, and birth dates of eligible family members.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If you choose to not enroll in a health plan, you are still required to complete a SF-2809 waiving your opportunity to enroll.</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You must submit your form to the Human Resource Office in Minneapolis within 60 days of your appointment.</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4E5345B-6178-FEAD-D434-4818ABDE873F}"/>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862ED8-79AB-4439-A59A-A4117465E0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8" name="Rectangle 2">
            <a:extLst>
              <a:ext uri="{FF2B5EF4-FFF2-40B4-BE49-F238E27FC236}">
                <a16:creationId xmlns:a16="http://schemas.microsoft.com/office/drawing/2014/main" id="{3BCE0FAA-8FA1-2185-14F0-15BC8E98845E}"/>
              </a:ext>
            </a:extLst>
          </p:cNvPr>
          <p:cNvSpPr>
            <a:spLocks noRot="1" noChangeArrowheads="1" noTextEdit="1"/>
          </p:cNvSpPr>
          <p:nvPr>
            <p:ph type="sldImg"/>
          </p:nvPr>
        </p:nvSpPr>
        <p:spPr>
          <a:ln/>
        </p:spPr>
      </p:sp>
      <p:sp>
        <p:nvSpPr>
          <p:cNvPr id="14339" name="Rectangle 3">
            <a:extLst>
              <a:ext uri="{FF2B5EF4-FFF2-40B4-BE49-F238E27FC236}">
                <a16:creationId xmlns:a16="http://schemas.microsoft.com/office/drawing/2014/main" id="{56D49EB9-91E3-A839-9E7E-9653283CFE5B}"/>
              </a:ext>
            </a:extLst>
          </p:cNvPr>
          <p:cNvSpPr>
            <a:spLocks noGrp="1" noChangeArrowheads="1"/>
          </p:cNvSpPr>
          <p:nvPr>
            <p:ph type="body" idx="1"/>
          </p:nvPr>
        </p:nvSpPr>
        <p:spPr/>
        <p:txBody>
          <a:bodyPr/>
          <a:lstStyle/>
          <a:p>
            <a:pPr>
              <a:buFontTx/>
              <a:buChar char="•"/>
            </a:pPr>
            <a:r>
              <a:rPr lang="en-US" altLang="zh-CN">
                <a:ea typeface="宋体" panose="02010600030101010101" pitchFamily="2" charset="-122"/>
              </a:rPr>
              <a:t>Read product labels: Labels convey information about the degree of hazard associated with a particular product. For example, </a:t>
            </a:r>
          </a:p>
          <a:p>
            <a:pPr>
              <a:buFontTx/>
              <a:buChar char="•"/>
            </a:pPr>
            <a:r>
              <a:rPr lang="en-US" altLang="zh-CN">
                <a:ea typeface="宋体" panose="02010600030101010101" pitchFamily="2" charset="-122"/>
              </a:rPr>
              <a:t>DANGER equates to extremely flammable, corrosive or toxic; </a:t>
            </a:r>
          </a:p>
          <a:p>
            <a:pPr>
              <a:buFontTx/>
              <a:buChar char="•"/>
            </a:pPr>
            <a:r>
              <a:rPr lang="en-US" altLang="zh-CN">
                <a:ea typeface="宋体" panose="02010600030101010101" pitchFamily="2" charset="-122"/>
              </a:rPr>
              <a:t>WARNING indicates that the material is moderately hazardous; and </a:t>
            </a:r>
          </a:p>
          <a:p>
            <a:pPr>
              <a:buFontTx/>
              <a:buChar char="•"/>
            </a:pPr>
            <a:r>
              <a:rPr lang="en-US" altLang="zh-CN">
                <a:ea typeface="宋体" panose="02010600030101010101" pitchFamily="2" charset="-122"/>
              </a:rPr>
              <a:t>CAUTION signals a less hazardous product. Select products that contain no warnings or which merely CAUTION consumers. </a:t>
            </a:r>
          </a:p>
          <a:p>
            <a:pPr>
              <a:buFontTx/>
              <a:buChar char="•"/>
            </a:pPr>
            <a:r>
              <a:rPr lang="en-US" altLang="zh-CN">
                <a:ea typeface="宋体" panose="02010600030101010101" pitchFamily="2" charset="-122"/>
              </a:rPr>
              <a:t>Be wary of unqualified general claims of environmental benefit, </a:t>
            </a:r>
            <a:r>
              <a:rPr lang="en-US" altLang="zh-CN" i="1">
                <a:ea typeface="宋体" panose="02010600030101010101" pitchFamily="2" charset="-122"/>
              </a:rPr>
              <a:t>e.g., “</a:t>
            </a:r>
            <a:r>
              <a:rPr lang="en-US" altLang="zh-CN">
                <a:ea typeface="宋体" panose="02010600030101010101" pitchFamily="2" charset="-122"/>
              </a:rPr>
              <a:t>environmentally friendly” or “biodegradeable.” Instead, look for independent certification that the product is less harmful such as Green Seal or EPA’s Design for the Environment.</a:t>
            </a:r>
          </a:p>
          <a:p>
            <a:pPr>
              <a:buFontTx/>
              <a:buChar char="•"/>
            </a:pPr>
            <a:r>
              <a:rPr lang="en-US" altLang="zh-CN">
                <a:ea typeface="宋体" panose="02010600030101010101" pitchFamily="2" charset="-122"/>
              </a:rPr>
              <a:t>For additional information about environmentally responsible products, contact Green Seal. Green Seal is an independent, nonprofit organization that sets environmental standards for consumer goods.  Products that meet their criteria are awarded a “Green Seal of Approval.”  You may search Green Seal’s database of Green Seal-certified, environmentally responsible products at </a:t>
            </a:r>
            <a:r>
              <a:rPr lang="en-US" altLang="zh-CN" b="1">
                <a:ea typeface="宋体" panose="02010600030101010101" pitchFamily="2" charset="-122"/>
              </a:rPr>
              <a:t>www.greenseal.org </a:t>
            </a:r>
            <a:r>
              <a:rPr lang="en-US" altLang="zh-CN">
                <a:ea typeface="宋体" panose="02010600030101010101" pitchFamily="2" charset="-122"/>
              </a:rPr>
              <a:t>or call (202) 588-8400.</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EF0D86C-0DE2-3FEF-4C54-11B71D7DD0C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44930-0B7B-404A-B825-BE8D2DD23C1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06" name="Rectangle 2">
            <a:extLst>
              <a:ext uri="{FF2B5EF4-FFF2-40B4-BE49-F238E27FC236}">
                <a16:creationId xmlns:a16="http://schemas.microsoft.com/office/drawing/2014/main" id="{25A1E8E2-28C3-7E31-D247-D74F03079453}"/>
              </a:ext>
            </a:extLst>
          </p:cNvPr>
          <p:cNvSpPr>
            <a:spLocks noRot="1" noChangeArrowheads="1" noTextEdit="1"/>
          </p:cNvSpPr>
          <p:nvPr>
            <p:ph type="sldImg"/>
          </p:nvPr>
        </p:nvSpPr>
        <p:spPr>
          <a:ln/>
        </p:spPr>
      </p:sp>
      <p:sp>
        <p:nvSpPr>
          <p:cNvPr id="72707" name="Rectangle 3">
            <a:extLst>
              <a:ext uri="{FF2B5EF4-FFF2-40B4-BE49-F238E27FC236}">
                <a16:creationId xmlns:a16="http://schemas.microsoft.com/office/drawing/2014/main" id="{80B17321-5290-BC58-69EB-B454BB88A14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B2B41921-8D5F-6D0D-2D71-CF8E935FA1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C93DC7D-5D03-95AB-F7C5-BAB62F220D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
        <p:nvSpPr>
          <p:cNvPr id="9220" name="Slide Number Placeholder 3">
            <a:extLst>
              <a:ext uri="{FF2B5EF4-FFF2-40B4-BE49-F238E27FC236}">
                <a16:creationId xmlns:a16="http://schemas.microsoft.com/office/drawing/2014/main" id="{83770FA4-3931-EED4-87A8-20F9FC61D02F}"/>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D2D430A-3CB9-463C-A2B4-20382183B14D}"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139</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D4ED0AB-0D6C-EBE5-9C21-BEC8ABF053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Arial" panose="020B0604020202020204" pitchFamily="34" charset="0"/>
              </a:defRPr>
            </a:lvl1pPr>
            <a:lvl2pPr marL="738188" indent="-284163" defTabSz="915988">
              <a:defRPr sz="2400">
                <a:solidFill>
                  <a:schemeClr val="tx1"/>
                </a:solidFill>
                <a:latin typeface="Arial" panose="020B0604020202020204" pitchFamily="34" charset="0"/>
              </a:defRPr>
            </a:lvl2pPr>
            <a:lvl3pPr marL="1136650" indent="-227013" defTabSz="915988">
              <a:defRPr sz="2400">
                <a:solidFill>
                  <a:schemeClr val="tx1"/>
                </a:solidFill>
                <a:latin typeface="Arial" panose="020B0604020202020204" pitchFamily="34" charset="0"/>
              </a:defRPr>
            </a:lvl3pPr>
            <a:lvl4pPr marL="1590675" indent="-227013" defTabSz="915988">
              <a:defRPr sz="2400">
                <a:solidFill>
                  <a:schemeClr val="tx1"/>
                </a:solidFill>
                <a:latin typeface="Arial" panose="020B0604020202020204" pitchFamily="34" charset="0"/>
              </a:defRPr>
            </a:lvl4pPr>
            <a:lvl5pPr marL="2046288" indent="-227013" defTabSz="915988">
              <a:defRPr sz="2400">
                <a:solidFill>
                  <a:schemeClr val="tx1"/>
                </a:solidFill>
                <a:latin typeface="Arial" panose="020B0604020202020204" pitchFamily="34" charset="0"/>
              </a:defRPr>
            </a:lvl5pPr>
            <a:lvl6pPr marL="2503488" indent="-227013" algn="ctr" defTabSz="915988" eaLnBrk="0" fontAlgn="base" hangingPunct="0">
              <a:spcBef>
                <a:spcPct val="0"/>
              </a:spcBef>
              <a:spcAft>
                <a:spcPct val="0"/>
              </a:spcAft>
              <a:defRPr sz="2400">
                <a:solidFill>
                  <a:schemeClr val="tx1"/>
                </a:solidFill>
                <a:latin typeface="Arial" panose="020B0604020202020204" pitchFamily="34" charset="0"/>
              </a:defRPr>
            </a:lvl6pPr>
            <a:lvl7pPr marL="2960688" indent="-227013" algn="ctr" defTabSz="915988" eaLnBrk="0" fontAlgn="base" hangingPunct="0">
              <a:spcBef>
                <a:spcPct val="0"/>
              </a:spcBef>
              <a:spcAft>
                <a:spcPct val="0"/>
              </a:spcAft>
              <a:defRPr sz="2400">
                <a:solidFill>
                  <a:schemeClr val="tx1"/>
                </a:solidFill>
                <a:latin typeface="Arial" panose="020B0604020202020204" pitchFamily="34" charset="0"/>
              </a:defRPr>
            </a:lvl7pPr>
            <a:lvl8pPr marL="3417888" indent="-227013" algn="ctr" defTabSz="915988" eaLnBrk="0" fontAlgn="base" hangingPunct="0">
              <a:spcBef>
                <a:spcPct val="0"/>
              </a:spcBef>
              <a:spcAft>
                <a:spcPct val="0"/>
              </a:spcAft>
              <a:defRPr sz="2400">
                <a:solidFill>
                  <a:schemeClr val="tx1"/>
                </a:solidFill>
                <a:latin typeface="Arial" panose="020B0604020202020204" pitchFamily="34" charset="0"/>
              </a:defRPr>
            </a:lvl8pPr>
            <a:lvl9pPr marL="3875088" indent="-227013" algn="ctr" defTabSz="9159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9BAF61DD-C286-45FD-A0EE-93C487DB59EA}" type="slidenum">
              <a:rPr kumimoji="0" lang="en-US"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142</a:t>
            </a:fld>
            <a:endPar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39" name="Rectangle 2">
            <a:extLst>
              <a:ext uri="{FF2B5EF4-FFF2-40B4-BE49-F238E27FC236}">
                <a16:creationId xmlns:a16="http://schemas.microsoft.com/office/drawing/2014/main" id="{170D6095-C19F-F7CC-D15C-38A285C5B0C2}"/>
              </a:ext>
            </a:extLst>
          </p:cNvPr>
          <p:cNvSpPr>
            <a:spLocks noChangeArrowheads="1" noTextEdit="1"/>
          </p:cNvSpPr>
          <p:nvPr>
            <p:ph type="sldImg"/>
          </p:nvPr>
        </p:nvSpPr>
        <p:spPr>
          <a:ln/>
        </p:spPr>
      </p:sp>
      <p:sp>
        <p:nvSpPr>
          <p:cNvPr id="39940" name="Rectangle 3">
            <a:extLst>
              <a:ext uri="{FF2B5EF4-FFF2-40B4-BE49-F238E27FC236}">
                <a16:creationId xmlns:a16="http://schemas.microsoft.com/office/drawing/2014/main" id="{B2578539-E444-5AD7-716D-E0AFD1967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21" tIns="46659" rIns="93321" bIns="46659"/>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4C7667C-E68F-25F2-61D2-6CFC1C560111}"/>
              </a:ext>
            </a:extLst>
          </p:cNvPr>
          <p:cNvSpPr>
            <a:spLocks noGrp="1" noChangeArrowheads="1"/>
          </p:cNvSpPr>
          <p:nvPr>
            <p:ph type="sldNum" sz="quarter" idx="5"/>
          </p:nvPr>
        </p:nvSpPr>
        <p:spPr>
          <a:ln/>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65333C88-7AF5-46B0-87A6-F99C558825D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58" name="Rectangle 2">
            <a:extLst>
              <a:ext uri="{FF2B5EF4-FFF2-40B4-BE49-F238E27FC236}">
                <a16:creationId xmlns:a16="http://schemas.microsoft.com/office/drawing/2014/main" id="{0AFBA12B-2622-4371-B8CD-5D3FE1A39C6B}"/>
              </a:ext>
            </a:extLst>
          </p:cNvPr>
          <p:cNvSpPr>
            <a:spLocks noRot="1" noChangeArrowheads="1" noTextEdit="1"/>
          </p:cNvSpPr>
          <p:nvPr>
            <p:ph type="sldImg"/>
          </p:nvPr>
        </p:nvSpPr>
        <p:spPr>
          <a:ln/>
        </p:spPr>
      </p:sp>
      <p:sp>
        <p:nvSpPr>
          <p:cNvPr id="147460" name="Rectangle 4">
            <a:extLst>
              <a:ext uri="{FF2B5EF4-FFF2-40B4-BE49-F238E27FC236}">
                <a16:creationId xmlns:a16="http://schemas.microsoft.com/office/drawing/2014/main" id="{06D95077-A05E-B21E-C4FE-D9FBDFCF14F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5700ED96-5E5C-5DFB-A15C-E1ACC9B9A6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Arial" panose="020B0604020202020204" pitchFamily="34" charset="0"/>
              </a:defRPr>
            </a:lvl1pPr>
            <a:lvl2pPr marL="738188" indent="-284163" defTabSz="915988">
              <a:defRPr sz="2400">
                <a:solidFill>
                  <a:schemeClr val="tx1"/>
                </a:solidFill>
                <a:latin typeface="Arial" panose="020B0604020202020204" pitchFamily="34" charset="0"/>
              </a:defRPr>
            </a:lvl2pPr>
            <a:lvl3pPr marL="1136650" indent="-227013" defTabSz="915988">
              <a:defRPr sz="2400">
                <a:solidFill>
                  <a:schemeClr val="tx1"/>
                </a:solidFill>
                <a:latin typeface="Arial" panose="020B0604020202020204" pitchFamily="34" charset="0"/>
              </a:defRPr>
            </a:lvl3pPr>
            <a:lvl4pPr marL="1590675" indent="-227013" defTabSz="915988">
              <a:defRPr sz="2400">
                <a:solidFill>
                  <a:schemeClr val="tx1"/>
                </a:solidFill>
                <a:latin typeface="Arial" panose="020B0604020202020204" pitchFamily="34" charset="0"/>
              </a:defRPr>
            </a:lvl4pPr>
            <a:lvl5pPr marL="2046288" indent="-227013" defTabSz="915988">
              <a:defRPr sz="2400">
                <a:solidFill>
                  <a:schemeClr val="tx1"/>
                </a:solidFill>
                <a:latin typeface="Arial" panose="020B0604020202020204" pitchFamily="34" charset="0"/>
              </a:defRPr>
            </a:lvl5pPr>
            <a:lvl6pPr marL="2503488" indent="-227013" algn="ctr" defTabSz="915988" eaLnBrk="0" fontAlgn="base" hangingPunct="0">
              <a:spcBef>
                <a:spcPct val="0"/>
              </a:spcBef>
              <a:spcAft>
                <a:spcPct val="0"/>
              </a:spcAft>
              <a:defRPr sz="2400">
                <a:solidFill>
                  <a:schemeClr val="tx1"/>
                </a:solidFill>
                <a:latin typeface="Arial" panose="020B0604020202020204" pitchFamily="34" charset="0"/>
              </a:defRPr>
            </a:lvl6pPr>
            <a:lvl7pPr marL="2960688" indent="-227013" algn="ctr" defTabSz="915988" eaLnBrk="0" fontAlgn="base" hangingPunct="0">
              <a:spcBef>
                <a:spcPct val="0"/>
              </a:spcBef>
              <a:spcAft>
                <a:spcPct val="0"/>
              </a:spcAft>
              <a:defRPr sz="2400">
                <a:solidFill>
                  <a:schemeClr val="tx1"/>
                </a:solidFill>
                <a:latin typeface="Arial" panose="020B0604020202020204" pitchFamily="34" charset="0"/>
              </a:defRPr>
            </a:lvl7pPr>
            <a:lvl8pPr marL="3417888" indent="-227013" algn="ctr" defTabSz="915988" eaLnBrk="0" fontAlgn="base" hangingPunct="0">
              <a:spcBef>
                <a:spcPct val="0"/>
              </a:spcBef>
              <a:spcAft>
                <a:spcPct val="0"/>
              </a:spcAft>
              <a:defRPr sz="2400">
                <a:solidFill>
                  <a:schemeClr val="tx1"/>
                </a:solidFill>
                <a:latin typeface="Arial" panose="020B0604020202020204" pitchFamily="34" charset="0"/>
              </a:defRPr>
            </a:lvl8pPr>
            <a:lvl9pPr marL="3875088" indent="-227013" algn="ctr" defTabSz="9159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5B0AAFFE-5082-45AF-99F0-E6C5045C3D3A}" type="slidenum">
              <a:rPr kumimoji="0" lang="en-US"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143</a:t>
            </a:fld>
            <a:endPar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1987" name="Rectangle 2">
            <a:extLst>
              <a:ext uri="{FF2B5EF4-FFF2-40B4-BE49-F238E27FC236}">
                <a16:creationId xmlns:a16="http://schemas.microsoft.com/office/drawing/2014/main" id="{5B7F1291-5C13-B8B3-AFDC-E0E1FAACD289}"/>
              </a:ext>
            </a:extLst>
          </p:cNvPr>
          <p:cNvSpPr>
            <a:spLocks noChangeArrowheads="1" noTextEdit="1"/>
          </p:cNvSpPr>
          <p:nvPr>
            <p:ph type="sldImg"/>
          </p:nvPr>
        </p:nvSpPr>
        <p:spPr>
          <a:ln/>
        </p:spPr>
      </p:sp>
      <p:sp>
        <p:nvSpPr>
          <p:cNvPr id="41988" name="Rectangle 3">
            <a:extLst>
              <a:ext uri="{FF2B5EF4-FFF2-40B4-BE49-F238E27FC236}">
                <a16:creationId xmlns:a16="http://schemas.microsoft.com/office/drawing/2014/main" id="{45DDDCAB-EAC0-7453-7865-EC99FE8200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26EE519-10A0-F230-5A33-B4A4AEAB267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57BAE2D-254F-4F06-9350-2B9CBB13FA7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0" name="Rectangle 2">
            <a:extLst>
              <a:ext uri="{FF2B5EF4-FFF2-40B4-BE49-F238E27FC236}">
                <a16:creationId xmlns:a16="http://schemas.microsoft.com/office/drawing/2014/main" id="{4132B252-7867-33F1-8F36-9F043BA1690D}"/>
              </a:ext>
            </a:extLst>
          </p:cNvPr>
          <p:cNvSpPr>
            <a:spLocks noRot="1" noChangeArrowheads="1" noTextEdit="1"/>
          </p:cNvSpPr>
          <p:nvPr>
            <p:ph type="sldImg"/>
          </p:nvPr>
        </p:nvSpPr>
        <p:spPr>
          <a:ln/>
        </p:spPr>
      </p:sp>
      <p:sp>
        <p:nvSpPr>
          <p:cNvPr id="68611" name="Rectangle 3">
            <a:extLst>
              <a:ext uri="{FF2B5EF4-FFF2-40B4-BE49-F238E27FC236}">
                <a16:creationId xmlns:a16="http://schemas.microsoft.com/office/drawing/2014/main" id="{AA5A3323-89C9-50FB-5A27-1834AEC464A9}"/>
              </a:ext>
            </a:extLst>
          </p:cNvPr>
          <p:cNvSpPr>
            <a:spLocks noGrp="1" noChangeArrowheads="1"/>
          </p:cNvSpPr>
          <p:nvPr>
            <p:ph type="body" idx="1"/>
          </p:nvPr>
        </p:nvSpPr>
        <p:spPr>
          <a:xfrm>
            <a:off x="914400" y="4343400"/>
            <a:ext cx="5029200" cy="4114800"/>
          </a:xfrm>
        </p:spPr>
        <p:txBody>
          <a:bodyPr/>
          <a:lstStyle/>
          <a:p>
            <a:r>
              <a:rPr lang="en-US" altLang="zh-CN" sz="900" b="1">
                <a:ea typeface="宋体" panose="02010600030101010101" pitchFamily="2" charset="-122"/>
              </a:rPr>
              <a:t>Skills: How to:</a:t>
            </a:r>
          </a:p>
          <a:p>
            <a:endParaRPr lang="en-US" altLang="zh-CN" sz="900" b="1">
              <a:ea typeface="宋体" panose="02010600030101010101" pitchFamily="2" charset="-122"/>
            </a:endParaRPr>
          </a:p>
          <a:p>
            <a:r>
              <a:rPr lang="en-US" altLang="zh-CN" sz="900">
                <a:ea typeface="宋体" panose="02010600030101010101" pitchFamily="2" charset="-122"/>
              </a:rPr>
              <a:t>Another form of technical assistance is in the realm of teaching new skills and providing skills that the participants in the change process do not have.  The big idea is that the specific type of technical assistance needs to be connected to the needs assessment.  Make sure that you give your audience time to read through this list and ask clarifying questions about this list.</a:t>
            </a:r>
          </a:p>
          <a:p>
            <a:endParaRPr lang="en-US" altLang="zh-CN" sz="900">
              <a:ea typeface="宋体" panose="02010600030101010101" pitchFamily="2" charset="-122"/>
            </a:endParaRPr>
          </a:p>
          <a:p>
            <a:r>
              <a:rPr lang="en-US" altLang="zh-CN">
                <a:ea typeface="宋体" panose="02010600030101010101" pitchFamily="2" charset="-122"/>
              </a:rPr>
              <a:t>Skill Building Workshop, i.e., Positive Behavior Support, Early Intervention, Literacy, UDL, and Culturally Responsive Practices</a:t>
            </a:r>
          </a:p>
          <a:p>
            <a:r>
              <a:rPr lang="en-US" altLang="zh-CN">
                <a:ea typeface="宋体" panose="02010600030101010101" pitchFamily="2" charset="-122"/>
              </a:rPr>
              <a:t>Topical Forum, i.e., Analyzing Data at the LEAs</a:t>
            </a:r>
          </a:p>
          <a:p>
            <a:r>
              <a:rPr lang="en-US" altLang="zh-CN">
                <a:ea typeface="宋体" panose="02010600030101010101" pitchFamily="2" charset="-122"/>
              </a:rPr>
              <a:t>Development of Research Projects</a:t>
            </a:r>
          </a:p>
          <a:p>
            <a:r>
              <a:rPr lang="en-US" altLang="zh-CN">
                <a:ea typeface="宋体" panose="02010600030101010101" pitchFamily="2" charset="-122"/>
              </a:rPr>
              <a:t>Management of Research Efforts</a:t>
            </a:r>
          </a:p>
          <a:p>
            <a:r>
              <a:rPr lang="en-US" altLang="zh-CN">
                <a:ea typeface="宋体" panose="02010600030101010101" pitchFamily="2" charset="-122"/>
              </a:rPr>
              <a:t>Technical Assistance Documents</a:t>
            </a:r>
          </a:p>
          <a:p>
            <a:r>
              <a:rPr lang="en-US" altLang="zh-CN">
                <a:ea typeface="宋体" panose="02010600030101010101" pitchFamily="2" charset="-122"/>
              </a:rPr>
              <a:t>Policy Analysis</a:t>
            </a:r>
          </a:p>
          <a:p>
            <a:r>
              <a:rPr lang="en-US" altLang="zh-CN">
                <a:ea typeface="宋体" panose="02010600030101010101" pitchFamily="2" charset="-122"/>
              </a:rPr>
              <a:t>Documentation for Processes, New Practices</a:t>
            </a:r>
          </a:p>
          <a:p>
            <a:r>
              <a:rPr lang="en-US" altLang="zh-CN">
                <a:ea typeface="宋体" panose="02010600030101010101" pitchFamily="2" charset="-122"/>
              </a:rPr>
              <a:t>Include universities in opportunities to develop new skills in emerging areas</a:t>
            </a:r>
          </a:p>
          <a:p>
            <a:r>
              <a:rPr lang="en-US" altLang="zh-CN">
                <a:ea typeface="宋体" panose="02010600030101010101" pitchFamily="2" charset="-122"/>
              </a:rPr>
              <a:t>Student Outcomes measures</a:t>
            </a:r>
          </a:p>
          <a:p>
            <a:r>
              <a:rPr lang="en-US" altLang="zh-CN">
                <a:ea typeface="宋体" panose="02010600030101010101" pitchFamily="2" charset="-122"/>
              </a:rPr>
              <a:t>Evaluation Studies</a:t>
            </a:r>
          </a:p>
          <a:p>
            <a:r>
              <a:rPr lang="en-US" altLang="zh-CN">
                <a:ea typeface="宋体" panose="02010600030101010101" pitchFamily="2" charset="-122"/>
              </a:rPr>
              <a:t>Technology Updates </a:t>
            </a:r>
          </a:p>
          <a:p>
            <a:endParaRPr lang="en-US" altLang="zh-CN" sz="90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927B45-AE0B-CCBD-DED7-0AC94813B81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BBC 2: Anatomy &amp; Physiology</a:t>
            </a:r>
          </a:p>
        </p:txBody>
      </p:sp>
      <p:sp>
        <p:nvSpPr>
          <p:cNvPr id="44035" name="Rectangle 6">
            <a:extLst>
              <a:ext uri="{FF2B5EF4-FFF2-40B4-BE49-F238E27FC236}">
                <a16:creationId xmlns:a16="http://schemas.microsoft.com/office/drawing/2014/main" id="{77921E92-7C44-B81B-669F-E60BFEF343E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Rev. April 2009</a:t>
            </a:r>
          </a:p>
        </p:txBody>
      </p:sp>
      <p:sp>
        <p:nvSpPr>
          <p:cNvPr id="44036" name="Rectangle 7">
            <a:extLst>
              <a:ext uri="{FF2B5EF4-FFF2-40B4-BE49-F238E27FC236}">
                <a16:creationId xmlns:a16="http://schemas.microsoft.com/office/drawing/2014/main" id="{7719DB11-136C-6F97-B4E9-DA812775F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3DF76C5F-C852-4D54-9CFB-0D7B51A5CA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037" name="Rectangle 7">
            <a:extLst>
              <a:ext uri="{FF2B5EF4-FFF2-40B4-BE49-F238E27FC236}">
                <a16:creationId xmlns:a16="http://schemas.microsoft.com/office/drawing/2014/main" id="{372C758D-A4FF-DE0C-3F13-5A6D1D4395CC}"/>
              </a:ext>
            </a:extLst>
          </p:cNvPr>
          <p:cNvSpPr txBox="1">
            <a:spLocks noGrp="1" noChangeArrowheads="1"/>
          </p:cNvSpPr>
          <p:nvPr/>
        </p:nvSpPr>
        <p:spPr bwMode="auto">
          <a:xfrm>
            <a:off x="3884613" y="8831263"/>
            <a:ext cx="2971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nchor="b"/>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A1CF221F-3F52-4808-8218-EF730E707F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038" name="Rectangle 2">
            <a:extLst>
              <a:ext uri="{FF2B5EF4-FFF2-40B4-BE49-F238E27FC236}">
                <a16:creationId xmlns:a16="http://schemas.microsoft.com/office/drawing/2014/main" id="{8CFC339A-E408-0902-CB9B-92E0CF65C341}"/>
              </a:ext>
            </a:extLst>
          </p:cNvPr>
          <p:cNvSpPr>
            <a:spLocks noRot="1" noChangeArrowheads="1" noTextEdit="1"/>
          </p:cNvSpPr>
          <p:nvPr>
            <p:ph type="sldImg"/>
          </p:nvPr>
        </p:nvSpPr>
        <p:spPr>
          <a:ln/>
        </p:spPr>
      </p:sp>
      <p:sp>
        <p:nvSpPr>
          <p:cNvPr id="44039" name="Rectangle 3">
            <a:extLst>
              <a:ext uri="{FF2B5EF4-FFF2-40B4-BE49-F238E27FC236}">
                <a16:creationId xmlns:a16="http://schemas.microsoft.com/office/drawing/2014/main" id="{89D35FF4-21A6-9B28-0E56-7DAF048546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04800" indent="-304800" eaLnBrk="1" hangingPunct="1"/>
            <a:r>
              <a:rPr lang="en-US" altLang="zh-CN" sz="1000">
                <a:latin typeface="Arial" panose="020B0604020202020204" pitchFamily="34" charset="0"/>
              </a:rPr>
              <a:t>The difference between the natural hormone (oxytocin) and the synthetic (pitocin)</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Oxytocin</a:t>
            </a:r>
          </a:p>
          <a:p>
            <a:pPr marL="304800" indent="-304800" eaLnBrk="1" hangingPunct="1">
              <a:buFontTx/>
              <a:buChar char="•"/>
            </a:pPr>
            <a:r>
              <a:rPr lang="en-US" altLang="zh-CN" sz="1000">
                <a:latin typeface="Arial" panose="020B0604020202020204" pitchFamily="34" charset="0"/>
              </a:rPr>
              <a:t>Released by touch and warmth, food ingestion, olfaction</a:t>
            </a:r>
          </a:p>
          <a:p>
            <a:pPr marL="304800" indent="-304800" eaLnBrk="1" hangingPunct="1">
              <a:buFontTx/>
              <a:buChar char="•"/>
            </a:pPr>
            <a:r>
              <a:rPr lang="en-US" altLang="zh-CN" sz="1000">
                <a:latin typeface="Arial" panose="020B0604020202020204" pitchFamily="34" charset="0"/>
              </a:rPr>
              <a:t>Stimulates labor and milk ejection </a:t>
            </a:r>
          </a:p>
          <a:p>
            <a:pPr marL="304800" indent="-304800" eaLnBrk="1" hangingPunct="1">
              <a:buFontTx/>
              <a:buChar char="•"/>
            </a:pPr>
            <a:r>
              <a:rPr lang="en-US" altLang="zh-CN" sz="1000">
                <a:latin typeface="Arial" panose="020B0604020202020204" pitchFamily="34" charset="0"/>
              </a:rPr>
              <a:t>More efficient digestion – better utilization of her food</a:t>
            </a:r>
          </a:p>
          <a:p>
            <a:pPr marL="304800" indent="-304800" eaLnBrk="1" hangingPunct="1">
              <a:buFontTx/>
              <a:buChar char="•"/>
            </a:pPr>
            <a:r>
              <a:rPr lang="en-US" altLang="zh-CN" sz="1000">
                <a:latin typeface="Arial" panose="020B0604020202020204" pitchFamily="34" charset="0"/>
              </a:rPr>
              <a:t>Reduces cortisol levels, creating a calming effect</a:t>
            </a:r>
          </a:p>
          <a:p>
            <a:pPr marL="304800" indent="-304800" eaLnBrk="1" hangingPunct="1"/>
            <a:r>
              <a:rPr lang="en-US" altLang="zh-CN" sz="1000">
                <a:latin typeface="Arial" panose="020B0604020202020204" pitchFamily="34" charset="0"/>
              </a:rPr>
              <a:t>	-   she will be more relaxed</a:t>
            </a:r>
          </a:p>
          <a:p>
            <a:pPr marL="304800" indent="-304800" eaLnBrk="1" hangingPunct="1"/>
            <a:r>
              <a:rPr lang="en-US" altLang="zh-CN" sz="1000">
                <a:latin typeface="Arial" panose="020B0604020202020204" pitchFamily="34" charset="0"/>
              </a:rPr>
              <a:t>	-   you will even notice her drift off or doze when her MER occurs </a:t>
            </a:r>
          </a:p>
          <a:p>
            <a:pPr marL="304800" indent="-304800" eaLnBrk="1" hangingPunct="1"/>
            <a:r>
              <a:rPr lang="en-US" altLang="zh-CN" sz="1000">
                <a:latin typeface="Arial" panose="020B0604020202020204" pitchFamily="34" charset="0"/>
              </a:rPr>
              <a:t>	-   it is a pleasant sensation to have the oxytocin flow</a:t>
            </a:r>
          </a:p>
          <a:p>
            <a:pPr marL="304800" indent="-304800" eaLnBrk="1" hangingPunct="1">
              <a:buFontTx/>
              <a:buChar char="•"/>
            </a:pPr>
            <a:r>
              <a:rPr lang="en-US" altLang="zh-CN" sz="1000">
                <a:latin typeface="Arial" panose="020B0604020202020204" pitchFamily="34" charset="0"/>
              </a:rPr>
              <a:t>Increases pain thresholds</a:t>
            </a:r>
          </a:p>
          <a:p>
            <a:pPr marL="304800" indent="-304800" eaLnBrk="1" hangingPunct="1"/>
            <a:r>
              <a:rPr lang="en-US" altLang="zh-CN" sz="1000">
                <a:latin typeface="Arial" panose="020B0604020202020204" pitchFamily="34" charset="0"/>
              </a:rPr>
              <a:t>	-   better pain tolerance which is really great because her perineum and pelvis are </a:t>
            </a:r>
          </a:p>
          <a:p>
            <a:pPr marL="304800" indent="-304800" eaLnBrk="1" hangingPunct="1"/>
            <a:r>
              <a:rPr lang="en-US" altLang="zh-CN" sz="1000">
                <a:latin typeface="Arial" panose="020B0604020202020204" pitchFamily="34" charset="0"/>
              </a:rPr>
              <a:t>             usually sore after giving birth</a:t>
            </a:r>
          </a:p>
          <a:p>
            <a:pPr marL="304800" indent="-304800" eaLnBrk="1" hangingPunct="1">
              <a:buFontTx/>
              <a:buChar char="•"/>
            </a:pPr>
            <a:r>
              <a:rPr lang="en-US" altLang="zh-CN" sz="1000">
                <a:latin typeface="Arial" panose="020B0604020202020204" pitchFamily="34" charset="0"/>
              </a:rPr>
              <a:t>Reduces blood pressure</a:t>
            </a:r>
          </a:p>
          <a:p>
            <a:pPr marL="304800" indent="-304800" eaLnBrk="1" hangingPunct="1"/>
            <a:r>
              <a:rPr lang="en-US" altLang="zh-CN" sz="1000">
                <a:latin typeface="Arial" panose="020B0604020202020204" pitchFamily="34" charset="0"/>
              </a:rPr>
              <a:t>         -   maternal blood pressure is decreased physiologically through the oxytocin</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Pitocin</a:t>
            </a:r>
          </a:p>
          <a:p>
            <a:pPr marL="304800" indent="-304800" eaLnBrk="1" hangingPunct="1">
              <a:buFontTx/>
              <a:buChar char="•"/>
            </a:pPr>
            <a:r>
              <a:rPr lang="en-US" altLang="zh-CN" sz="1000">
                <a:latin typeface="Arial" panose="020B0604020202020204" pitchFamily="34" charset="0"/>
              </a:rPr>
              <a:t>Contracts the uterus</a:t>
            </a:r>
          </a:p>
          <a:p>
            <a:pPr marL="304800" indent="-304800" eaLnBrk="1" hangingPunct="1"/>
            <a:r>
              <a:rPr lang="en-US" altLang="zh-CN" sz="1000">
                <a:latin typeface="Arial" panose="020B0604020202020204" pitchFamily="34" charset="0"/>
              </a:rPr>
              <a:t>        -   often a painful experience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D5F0B7A-0A1C-31E8-0A1D-7E8D52D2189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BBC 2: Anatomy &amp; Physiology</a:t>
            </a:r>
          </a:p>
        </p:txBody>
      </p:sp>
      <p:sp>
        <p:nvSpPr>
          <p:cNvPr id="51203" name="Rectangle 6">
            <a:extLst>
              <a:ext uri="{FF2B5EF4-FFF2-40B4-BE49-F238E27FC236}">
                <a16:creationId xmlns:a16="http://schemas.microsoft.com/office/drawing/2014/main" id="{C74D5C53-16B7-D44B-D9D2-BA15F29D997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23925"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Rev. April 2009</a:t>
            </a:r>
          </a:p>
        </p:txBody>
      </p:sp>
      <p:sp>
        <p:nvSpPr>
          <p:cNvPr id="51204" name="Rectangle 7">
            <a:extLst>
              <a:ext uri="{FF2B5EF4-FFF2-40B4-BE49-F238E27FC236}">
                <a16:creationId xmlns:a16="http://schemas.microsoft.com/office/drawing/2014/main" id="{64609901-B800-A254-434C-28451F294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B7F9AE5E-10DD-43DD-961F-A9BF9FE1A9B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205" name="Rectangle 7">
            <a:extLst>
              <a:ext uri="{FF2B5EF4-FFF2-40B4-BE49-F238E27FC236}">
                <a16:creationId xmlns:a16="http://schemas.microsoft.com/office/drawing/2014/main" id="{7F8EBEF9-A366-6479-45AE-2657EFD65FBC}"/>
              </a:ext>
            </a:extLst>
          </p:cNvPr>
          <p:cNvSpPr txBox="1">
            <a:spLocks noGrp="1" noChangeArrowheads="1"/>
          </p:cNvSpPr>
          <p:nvPr/>
        </p:nvSpPr>
        <p:spPr bwMode="auto">
          <a:xfrm>
            <a:off x="3884613" y="8831263"/>
            <a:ext cx="2971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nchor="b"/>
          <a:lstStyle>
            <a:lvl1pPr defTabSz="923925"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defTabSz="923925"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defTabSz="923925"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defTabSz="923925"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defTabSz="923925"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23925" rtl="0" eaLnBrk="1" fontAlgn="base" latinLnBrk="0" hangingPunct="1">
              <a:lnSpc>
                <a:spcPct val="100000"/>
              </a:lnSpc>
              <a:spcBef>
                <a:spcPct val="0"/>
              </a:spcBef>
              <a:spcAft>
                <a:spcPct val="0"/>
              </a:spcAft>
              <a:buClrTx/>
              <a:buSzTx/>
              <a:buFontTx/>
              <a:buNone/>
              <a:tabLst/>
              <a:defRPr/>
            </a:pPr>
            <a:fld id="{CDDECE4C-5B15-41A5-897A-CF94DED776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3925"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206" name="Rectangle 2">
            <a:extLst>
              <a:ext uri="{FF2B5EF4-FFF2-40B4-BE49-F238E27FC236}">
                <a16:creationId xmlns:a16="http://schemas.microsoft.com/office/drawing/2014/main" id="{37760A89-C0CC-14BE-ACAA-3F5C3523C009}"/>
              </a:ext>
            </a:extLst>
          </p:cNvPr>
          <p:cNvSpPr>
            <a:spLocks noRot="1" noChangeArrowheads="1" noTextEdit="1"/>
          </p:cNvSpPr>
          <p:nvPr>
            <p:ph type="sldImg"/>
          </p:nvPr>
        </p:nvSpPr>
        <p:spPr>
          <a:ln/>
        </p:spPr>
      </p:sp>
      <p:sp>
        <p:nvSpPr>
          <p:cNvPr id="51207" name="Rectangle 3">
            <a:extLst>
              <a:ext uri="{FF2B5EF4-FFF2-40B4-BE49-F238E27FC236}">
                <a16:creationId xmlns:a16="http://schemas.microsoft.com/office/drawing/2014/main" id="{1242E430-0AEA-D695-467A-39ED6B036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04800" indent="-304800" eaLnBrk="1" hangingPunct="1"/>
            <a:r>
              <a:rPr lang="en-US" altLang="zh-CN" sz="1000">
                <a:latin typeface="Arial" panose="020B0604020202020204" pitchFamily="34" charset="0"/>
              </a:rPr>
              <a:t>Formula feeding in the early days interferes with establishing a great milk supply</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Most common reason for supplementation</a:t>
            </a:r>
          </a:p>
          <a:p>
            <a:pPr marL="304800" indent="-304800" eaLnBrk="1" hangingPunct="1">
              <a:buFontTx/>
              <a:buChar char="•"/>
            </a:pPr>
            <a:r>
              <a:rPr lang="en-US" altLang="zh-CN" sz="1000">
                <a:latin typeface="Arial" panose="020B0604020202020204" pitchFamily="34" charset="0"/>
              </a:rPr>
              <a:t>Perceived delay in milk production by mothers</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Mothers need to know:</a:t>
            </a:r>
          </a:p>
          <a:p>
            <a:pPr marL="304800" indent="-304800" eaLnBrk="1" hangingPunct="1">
              <a:buFontTx/>
              <a:buChar char="•"/>
            </a:pPr>
            <a:r>
              <a:rPr lang="en-US" altLang="zh-CN" sz="1000">
                <a:latin typeface="Arial" panose="020B0604020202020204" pitchFamily="34" charset="0"/>
              </a:rPr>
              <a:t>Timing and frequency of breastfeeding on day 2 postpartum is positively correlated with milk volume on day 5</a:t>
            </a:r>
          </a:p>
          <a:p>
            <a:pPr marL="304800" indent="-304800" eaLnBrk="1" hangingPunct="1"/>
            <a:r>
              <a:rPr lang="en-US" altLang="zh-CN" sz="1000">
                <a:latin typeface="Arial" panose="020B0604020202020204" pitchFamily="34" charset="0"/>
              </a:rPr>
              <a:t>	-   milk removal at early times after birth increases efficiency of milk secretion</a:t>
            </a:r>
          </a:p>
          <a:p>
            <a:pPr marL="304800" indent="-304800" eaLnBrk="1" hangingPunct="1"/>
            <a:r>
              <a:rPr lang="en-US" altLang="zh-CN" sz="1000">
                <a:latin typeface="Arial" panose="020B0604020202020204" pitchFamily="34" charset="0"/>
              </a:rPr>
              <a:t>             (Neville, </a:t>
            </a:r>
            <a:r>
              <a:rPr lang="en-US" altLang="zh-CN" sz="1000" i="1">
                <a:latin typeface="Arial" panose="020B0604020202020204" pitchFamily="34" charset="0"/>
              </a:rPr>
              <a:t>J Nutr</a:t>
            </a:r>
            <a:r>
              <a:rPr lang="en-US" altLang="zh-CN" sz="1000">
                <a:latin typeface="Arial" panose="020B0604020202020204" pitchFamily="34" charset="0"/>
              </a:rPr>
              <a:t>, 2001)</a:t>
            </a:r>
          </a:p>
          <a:p>
            <a:pPr marL="304800" indent="-304800" eaLnBrk="1" hangingPunct="1"/>
            <a:endParaRPr lang="en-US" altLang="zh-CN" sz="1000">
              <a:latin typeface="Arial" panose="020B0604020202020204" pitchFamily="34" charset="0"/>
            </a:endParaRPr>
          </a:p>
          <a:p>
            <a:pPr marL="304800" indent="-304800" eaLnBrk="1" hangingPunct="1"/>
            <a:r>
              <a:rPr lang="en-US" altLang="zh-CN" sz="1000">
                <a:latin typeface="Arial" panose="020B0604020202020204" pitchFamily="34" charset="0"/>
              </a:rPr>
              <a:t>Analogy for patient:</a:t>
            </a:r>
          </a:p>
          <a:p>
            <a:pPr marL="304800" indent="-304800" eaLnBrk="1" hangingPunct="1">
              <a:buFontTx/>
              <a:buChar char="•"/>
            </a:pPr>
            <a:r>
              <a:rPr lang="en-US" altLang="zh-CN" sz="1000">
                <a:latin typeface="Arial" panose="020B0604020202020204" pitchFamily="34" charset="0"/>
              </a:rPr>
              <a:t>the toilet is a common household item that works based on this same principle  </a:t>
            </a:r>
          </a:p>
          <a:p>
            <a:pPr marL="304800" indent="-304800" eaLnBrk="1" hangingPunct="1"/>
            <a:r>
              <a:rPr lang="en-US" altLang="zh-CN" sz="1000">
                <a:latin typeface="Arial" panose="020B0604020202020204" pitchFamily="34" charset="0"/>
              </a:rPr>
              <a:t>         -     when you “just jiggle the handle” only a little water goes out, and it comes into the </a:t>
            </a:r>
          </a:p>
          <a:p>
            <a:pPr marL="304800" indent="-304800" eaLnBrk="1" hangingPunct="1"/>
            <a:r>
              <a:rPr lang="en-US" altLang="zh-CN" sz="1000">
                <a:latin typeface="Arial" panose="020B0604020202020204" pitchFamily="34" charset="0"/>
              </a:rPr>
              <a:t>                tank very slowly </a:t>
            </a:r>
          </a:p>
          <a:p>
            <a:pPr marL="304800" indent="-304800" eaLnBrk="1" hangingPunct="1"/>
            <a:r>
              <a:rPr lang="en-US" altLang="zh-CN" sz="1000">
                <a:latin typeface="Arial" panose="020B0604020202020204" pitchFamily="34" charset="0"/>
              </a:rPr>
              <a:t>         -   but if you FLUSH it, the water POURS in and fills up quickly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A8FB5-037B-4B5C-8B54-86B87143529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78503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8C231C9-3CC0-F48B-0B55-09AC11C6CC15}"/>
              </a:ext>
            </a:extLst>
          </p:cNvPr>
          <p:cNvSpPr>
            <a:spLocks noChangeArrowheads="1" noTextEdit="1"/>
          </p:cNvSpPr>
          <p:nvPr>
            <p:ph type="sldImg"/>
          </p:nvPr>
        </p:nvSpPr>
        <p:spPr>
          <a:ln/>
        </p:spPr>
      </p:sp>
      <p:sp>
        <p:nvSpPr>
          <p:cNvPr id="81923" name="Rectangle 3">
            <a:extLst>
              <a:ext uri="{FF2B5EF4-FFF2-40B4-BE49-F238E27FC236}">
                <a16:creationId xmlns:a16="http://schemas.microsoft.com/office/drawing/2014/main" id="{EF019F91-43CF-A684-8320-519C378895E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97E2BCB-EC7B-A5AA-44B7-76001C1A0792}"/>
              </a:ext>
            </a:extLst>
          </p:cNvPr>
          <p:cNvSpPr>
            <a:spLocks noChangeArrowheads="1" noTextEdit="1"/>
          </p:cNvSpPr>
          <p:nvPr>
            <p:ph type="sldImg"/>
          </p:nvPr>
        </p:nvSpPr>
        <p:spPr>
          <a:ln/>
        </p:spPr>
      </p:sp>
      <p:sp>
        <p:nvSpPr>
          <p:cNvPr id="32771" name="Rectangle 3">
            <a:extLst>
              <a:ext uri="{FF2B5EF4-FFF2-40B4-BE49-F238E27FC236}">
                <a16:creationId xmlns:a16="http://schemas.microsoft.com/office/drawing/2014/main" id="{1CB71841-6433-6508-F4F3-6BD37180026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A136884-A3AB-147E-5471-423674D6372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0ACAF24-9DA8-4D62-AE52-0A01FF6F20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6" name="Rectangle 2">
            <a:extLst>
              <a:ext uri="{FF2B5EF4-FFF2-40B4-BE49-F238E27FC236}">
                <a16:creationId xmlns:a16="http://schemas.microsoft.com/office/drawing/2014/main" id="{2BF038EA-C9E3-DC67-AE1F-407A60841257}"/>
              </a:ext>
            </a:extLst>
          </p:cNvPr>
          <p:cNvSpPr>
            <a:spLocks noRot="1" noChangeArrowheads="1" noTextEdit="1"/>
          </p:cNvSpPr>
          <p:nvPr>
            <p:ph type="sldImg"/>
          </p:nvPr>
        </p:nvSpPr>
        <p:spPr>
          <a:ln/>
        </p:spPr>
      </p:sp>
      <p:sp>
        <p:nvSpPr>
          <p:cNvPr id="26627" name="Rectangle 3">
            <a:extLst>
              <a:ext uri="{FF2B5EF4-FFF2-40B4-BE49-F238E27FC236}">
                <a16:creationId xmlns:a16="http://schemas.microsoft.com/office/drawing/2014/main" id="{A27527DC-3D6D-9A4C-9F60-1637DC4C3DCE}"/>
              </a:ext>
            </a:extLst>
          </p:cNvPr>
          <p:cNvSpPr>
            <a:spLocks noGrp="1" noChangeArrowheads="1"/>
          </p:cNvSpPr>
          <p:nvPr>
            <p:ph type="body" idx="1"/>
          </p:nvPr>
        </p:nvSpPr>
        <p:spPr/>
        <p:txBody>
          <a:bodyPr/>
          <a:lstStyle/>
          <a:p>
            <a:r>
              <a:rPr lang="en-US" altLang="zh-CN">
                <a:ea typeface="宋体" panose="02010600030101010101" pitchFamily="2" charset="-122"/>
              </a:rPr>
              <a:t>1.7 WBDO per year reported.</a:t>
            </a:r>
          </a:p>
          <a:p>
            <a:r>
              <a:rPr lang="en-US" altLang="zh-CN">
                <a:ea typeface="宋体" panose="02010600030101010101" pitchFamily="2" charset="-122"/>
              </a:rPr>
              <a:t>Over 80,000 pools in CA</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CB94755-0834-D76E-CBF7-47DFED5BC2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3600">
                <a:solidFill>
                  <a:schemeClr val="bg1"/>
                </a:solidFill>
                <a:latin typeface="Arial" panose="020B0604020202020204" pitchFamily="34" charset="0"/>
              </a:defRPr>
            </a:lvl1pPr>
            <a:lvl2pPr marL="742950" indent="-285750" defTabSz="938213">
              <a:defRPr sz="3600">
                <a:solidFill>
                  <a:schemeClr val="bg1"/>
                </a:solidFill>
                <a:latin typeface="Arial" panose="020B0604020202020204" pitchFamily="34" charset="0"/>
              </a:defRPr>
            </a:lvl2pPr>
            <a:lvl3pPr marL="1143000" indent="-228600" defTabSz="938213">
              <a:defRPr sz="3600">
                <a:solidFill>
                  <a:schemeClr val="bg1"/>
                </a:solidFill>
                <a:latin typeface="Arial" panose="020B0604020202020204" pitchFamily="34" charset="0"/>
              </a:defRPr>
            </a:lvl3pPr>
            <a:lvl4pPr marL="1600200" indent="-228600" defTabSz="938213">
              <a:defRPr sz="3600">
                <a:solidFill>
                  <a:schemeClr val="bg1"/>
                </a:solidFill>
                <a:latin typeface="Arial" panose="020B0604020202020204" pitchFamily="34" charset="0"/>
              </a:defRPr>
            </a:lvl4pPr>
            <a:lvl5pPr marL="2057400" indent="-228600" defTabSz="938213">
              <a:defRPr sz="3600">
                <a:solidFill>
                  <a:schemeClr val="bg1"/>
                </a:solidFill>
                <a:latin typeface="Arial" panose="020B0604020202020204" pitchFamily="34" charset="0"/>
              </a:defRPr>
            </a:lvl5pPr>
            <a:lvl6pPr marL="2514600" indent="-228600" algn="r" defTabSz="938213" eaLnBrk="0" fontAlgn="base" hangingPunct="0">
              <a:spcBef>
                <a:spcPct val="50000"/>
              </a:spcBef>
              <a:spcAft>
                <a:spcPct val="0"/>
              </a:spcAft>
              <a:defRPr sz="3600">
                <a:solidFill>
                  <a:schemeClr val="bg1"/>
                </a:solidFill>
                <a:latin typeface="Arial" panose="020B0604020202020204" pitchFamily="34" charset="0"/>
              </a:defRPr>
            </a:lvl6pPr>
            <a:lvl7pPr marL="2971800" indent="-228600" algn="r" defTabSz="938213" eaLnBrk="0" fontAlgn="base" hangingPunct="0">
              <a:spcBef>
                <a:spcPct val="50000"/>
              </a:spcBef>
              <a:spcAft>
                <a:spcPct val="0"/>
              </a:spcAft>
              <a:defRPr sz="3600">
                <a:solidFill>
                  <a:schemeClr val="bg1"/>
                </a:solidFill>
                <a:latin typeface="Arial" panose="020B0604020202020204" pitchFamily="34" charset="0"/>
              </a:defRPr>
            </a:lvl7pPr>
            <a:lvl8pPr marL="3429000" indent="-228600" algn="r" defTabSz="938213" eaLnBrk="0" fontAlgn="base" hangingPunct="0">
              <a:spcBef>
                <a:spcPct val="50000"/>
              </a:spcBef>
              <a:spcAft>
                <a:spcPct val="0"/>
              </a:spcAft>
              <a:defRPr sz="3600">
                <a:solidFill>
                  <a:schemeClr val="bg1"/>
                </a:solidFill>
                <a:latin typeface="Arial" panose="020B0604020202020204" pitchFamily="34" charset="0"/>
              </a:defRPr>
            </a:lvl8pPr>
            <a:lvl9pPr marL="3886200" indent="-228600" algn="r" defTabSz="938213" eaLnBrk="0" fontAlgn="base" hangingPunct="0">
              <a:spcBef>
                <a:spcPct val="50000"/>
              </a:spcBef>
              <a:spcAft>
                <a:spcPct val="0"/>
              </a:spcAft>
              <a:defRPr sz="3600">
                <a:solidFill>
                  <a:schemeClr val="bg1"/>
                </a:solidFill>
                <a:latin typeface="Arial" panose="020B0604020202020204" pitchFamily="34" charset="0"/>
              </a:defRPr>
            </a:lvl9pPr>
          </a:lstStyle>
          <a:p>
            <a:pPr marL="0" marR="0" lvl="0" indent="0" algn="r" defTabSz="938213" rtl="0" eaLnBrk="1" fontAlgn="base" latinLnBrk="0" hangingPunct="1">
              <a:lnSpc>
                <a:spcPct val="100000"/>
              </a:lnSpc>
              <a:spcBef>
                <a:spcPct val="0"/>
              </a:spcBef>
              <a:spcAft>
                <a:spcPct val="0"/>
              </a:spcAft>
              <a:buClrTx/>
              <a:buSzTx/>
              <a:buFontTx/>
              <a:buNone/>
              <a:tabLst/>
              <a:defRPr/>
            </a:pPr>
            <a:fld id="{5CF7855E-C813-4D09-8E11-A9B1D87DC4B3}" type="slidenum">
              <a:rPr kumimoji="0" lang="en-US" altLang="zh-CN" sz="1200" b="0" i="0" u="none" strike="noStrike" kern="1200" cap="none" spc="0" normalizeH="0" baseline="0" noProof="0" smtClean="0">
                <a:ln>
                  <a:noFill/>
                </a:ln>
                <a:solidFill>
                  <a:srgbClr val="000000"/>
                </a:solidFill>
                <a:effectLst/>
                <a:uLnTx/>
                <a:uFillTx/>
                <a:latin typeface="Trebuchet MS" panose="020B0603020202020204" pitchFamily="34" charset="0"/>
                <a:ea typeface="宋体" panose="02010600030101010101" pitchFamily="2" charset="-122"/>
                <a:cs typeface="+mn-cs"/>
              </a:rPr>
              <a:pPr marL="0" marR="0" lvl="0" indent="0" algn="r" defTabSz="938213"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000000"/>
              </a:solidFill>
              <a:effectLst/>
              <a:uLnTx/>
              <a:uFillTx/>
              <a:latin typeface="Trebuchet MS" panose="020B0603020202020204" pitchFamily="34" charset="0"/>
              <a:ea typeface="宋体" panose="02010600030101010101" pitchFamily="2" charset="-122"/>
              <a:cs typeface="+mn-cs"/>
            </a:endParaRPr>
          </a:p>
        </p:txBody>
      </p:sp>
      <p:sp>
        <p:nvSpPr>
          <p:cNvPr id="20483" name="Rectangle 2">
            <a:extLst>
              <a:ext uri="{FF2B5EF4-FFF2-40B4-BE49-F238E27FC236}">
                <a16:creationId xmlns:a16="http://schemas.microsoft.com/office/drawing/2014/main" id="{3FDDF747-27AD-4464-1A35-A6907CF42158}"/>
              </a:ext>
            </a:extLst>
          </p:cNvPr>
          <p:cNvSpPr>
            <a:spLocks noRot="1" noChangeArrowheads="1" noTextEdit="1"/>
          </p:cNvSpPr>
          <p:nvPr>
            <p:ph type="sldImg"/>
          </p:nvPr>
        </p:nvSpPr>
        <p:spPr>
          <a:ln/>
        </p:spPr>
      </p:sp>
      <p:sp>
        <p:nvSpPr>
          <p:cNvPr id="20484" name="Rectangle 3">
            <a:extLst>
              <a:ext uri="{FF2B5EF4-FFF2-40B4-BE49-F238E27FC236}">
                <a16:creationId xmlns:a16="http://schemas.microsoft.com/office/drawing/2014/main" id="{4966C559-8994-6338-751D-594806A472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4122B6B-4EB4-61FC-71E0-407B6E96934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64E1E0-0CA6-4353-B7C0-2B2E9CC4FF9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70" name="Rectangle 2">
            <a:extLst>
              <a:ext uri="{FF2B5EF4-FFF2-40B4-BE49-F238E27FC236}">
                <a16:creationId xmlns:a16="http://schemas.microsoft.com/office/drawing/2014/main" id="{95FA633D-DD1C-2799-2DFA-053B2B573997}"/>
              </a:ext>
            </a:extLst>
          </p:cNvPr>
          <p:cNvSpPr>
            <a:spLocks noRot="1" noChangeArrowheads="1" noTextEdit="1"/>
          </p:cNvSpPr>
          <p:nvPr>
            <p:ph type="sldImg"/>
          </p:nvPr>
        </p:nvSpPr>
        <p:spPr>
          <a:ln/>
        </p:spPr>
      </p:sp>
      <p:sp>
        <p:nvSpPr>
          <p:cNvPr id="58371" name="Rectangle 3">
            <a:extLst>
              <a:ext uri="{FF2B5EF4-FFF2-40B4-BE49-F238E27FC236}">
                <a16:creationId xmlns:a16="http://schemas.microsoft.com/office/drawing/2014/main" id="{C7CC17EA-EED0-AC29-E476-CF4B31DDEBBC}"/>
              </a:ext>
            </a:extLst>
          </p:cNvPr>
          <p:cNvSpPr>
            <a:spLocks noGrp="1" noChangeArrowheads="1"/>
          </p:cNvSpPr>
          <p:nvPr>
            <p:ph type="body" idx="1"/>
          </p:nvPr>
        </p:nvSpPr>
        <p:spPr/>
        <p:txBody>
          <a:bodyPr/>
          <a:lstStyle/>
          <a:p>
            <a:r>
              <a:rPr lang="en-US" altLang="zh-CN">
                <a:ea typeface="宋体" panose="02010600030101010101" pitchFamily="2" charset="-122"/>
              </a:rPr>
              <a:t>Special promotions is the topic many of you may have thought we’d be spending the most time on today.  We could, in fact, talk about special promotions for days.  </a:t>
            </a:r>
          </a:p>
          <a:p>
            <a:r>
              <a:rPr lang="en-US" altLang="zh-CN">
                <a:ea typeface="宋体" panose="02010600030101010101" pitchFamily="2" charset="-122"/>
              </a:rPr>
              <a:t>I encourage you to enlist the help of everyone you can to do special promotions – students, teachers, community, administration, and especially those on your staff who are creative and like to have FUN!!!!</a:t>
            </a:r>
          </a:p>
          <a:p>
            <a:r>
              <a:rPr lang="en-US" altLang="zh-CN">
                <a:ea typeface="宋体" panose="02010600030101010101" pitchFamily="2" charset="-122"/>
              </a:rPr>
              <a:t>Some school districts have a special promotion once a month – it may be as simple as celebrating the birthdays of all students in that month.  (Remember to celebrate summer birthdays sometime during the school year, too)</a:t>
            </a:r>
          </a:p>
          <a:p>
            <a:r>
              <a:rPr lang="en-US" altLang="zh-CN">
                <a:ea typeface="宋体" panose="02010600030101010101" pitchFamily="2" charset="-122"/>
              </a:rPr>
              <a:t>Perhaps it is offering a theme or specialty bar once or twice a month.  (Some may even do this on a weekly basis)</a:t>
            </a:r>
          </a:p>
          <a:p>
            <a:r>
              <a:rPr lang="en-US" altLang="zh-CN">
                <a:ea typeface="宋体" panose="02010600030101010101" pitchFamily="2" charset="-122"/>
              </a:rPr>
              <a:t>Encourage you to promote school nutrition by going into classrooms for nutrition education – perhaps could be simply to help students plan one menu for the month.  Advertise it as such.</a:t>
            </a:r>
          </a:p>
          <a:p>
            <a:r>
              <a:rPr lang="en-US" altLang="zh-CN">
                <a:ea typeface="宋体" panose="02010600030101010101" pitchFamily="2" charset="-122"/>
              </a:rPr>
              <a:t>Word of caution – start small and expand.  Don’t do too much too quickly – results in burn-out or hopefully not – a “flop”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2CAEE13D-4581-EC8B-4147-6C1957DA5A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29E3291D-3752-4DDB-B5CF-76AAF748816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79" name="Rectangle 7">
            <a:extLst>
              <a:ext uri="{FF2B5EF4-FFF2-40B4-BE49-F238E27FC236}">
                <a16:creationId xmlns:a16="http://schemas.microsoft.com/office/drawing/2014/main" id="{FA54F3E2-3E0A-1DF5-F177-F2C82EE1CC03}"/>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7" tIns="46585" rIns="93167" bIns="46585" anchor="b"/>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29468B49-C2C3-49E8-8D78-8183497DED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80" name="Rectangle 2">
            <a:extLst>
              <a:ext uri="{FF2B5EF4-FFF2-40B4-BE49-F238E27FC236}">
                <a16:creationId xmlns:a16="http://schemas.microsoft.com/office/drawing/2014/main" id="{A5D9A923-CB75-BE5F-E279-26191B792465}"/>
              </a:ext>
            </a:extLst>
          </p:cNvPr>
          <p:cNvSpPr>
            <a:spLocks noRot="1" noChangeArrowheads="1" noTextEdit="1"/>
          </p:cNvSpPr>
          <p:nvPr>
            <p:ph type="sldImg"/>
          </p:nvPr>
        </p:nvSpPr>
        <p:spPr>
          <a:ln/>
        </p:spPr>
      </p:sp>
      <p:sp>
        <p:nvSpPr>
          <p:cNvPr id="24581" name="Rectangle 3">
            <a:extLst>
              <a:ext uri="{FF2B5EF4-FFF2-40B4-BE49-F238E27FC236}">
                <a16:creationId xmlns:a16="http://schemas.microsoft.com/office/drawing/2014/main" id="{3F42D429-7877-9572-DFAD-377B433866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7" tIns="46585" rIns="93167" bIns="46585"/>
          <a:lstStyle/>
          <a:p>
            <a:pPr eaLnBrk="1" hangingPunct="1"/>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0414AC-AD0A-7444-1D1B-83941C0F808F}"/>
              </a:ext>
            </a:extLst>
          </p:cNvPr>
          <p:cNvSpPr>
            <a:spLocks noGrp="1" noChangeArrowheads="1"/>
          </p:cNvSpPr>
          <p:nvPr>
            <p:ph type="sldNum" sz="quarter" idx="5"/>
          </p:nvPr>
        </p:nvSpPr>
        <p:spPr>
          <a:ln/>
        </p:spPr>
        <p:txBody>
          <a:bodyPr/>
          <a:lstStyle/>
          <a:p>
            <a:pPr marL="0" marR="0" lvl="0" indent="0" algn="r" defTabSz="928688" rtl="0" eaLnBrk="0" fontAlgn="base" latinLnBrk="0" hangingPunct="0">
              <a:lnSpc>
                <a:spcPct val="100000"/>
              </a:lnSpc>
              <a:spcBef>
                <a:spcPct val="0"/>
              </a:spcBef>
              <a:spcAft>
                <a:spcPct val="0"/>
              </a:spcAft>
              <a:buClrTx/>
              <a:buSzTx/>
              <a:buFontTx/>
              <a:buNone/>
              <a:tabLst/>
              <a:defRPr/>
            </a:pPr>
            <a:fld id="{CD9ED4DD-5BFB-4ACA-81B6-5F8803255EA7}"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28688" rtl="0" eaLnBrk="0" fontAlgn="base" latinLnBrk="0" hangingPunct="0">
                <a:lnSpc>
                  <a:spcPct val="100000"/>
                </a:lnSpc>
                <a:spcBef>
                  <a:spcPct val="0"/>
                </a:spcBef>
                <a:spcAft>
                  <a:spcPct val="0"/>
                </a:spcAft>
                <a:buClrTx/>
                <a:buSzTx/>
                <a:buFontTx/>
                <a:buNone/>
                <a:tabLst/>
                <a:defRPr/>
              </a:pPr>
              <a:t>175</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61154" name="Rectangle 2">
            <a:extLst>
              <a:ext uri="{FF2B5EF4-FFF2-40B4-BE49-F238E27FC236}">
                <a16:creationId xmlns:a16="http://schemas.microsoft.com/office/drawing/2014/main" id="{2FA38C37-D3A5-1435-DBAE-E003FE336FEC}"/>
              </a:ext>
            </a:extLst>
          </p:cNvPr>
          <p:cNvSpPr>
            <a:spLocks noChangeArrowheads="1" noTextEdit="1"/>
          </p:cNvSpPr>
          <p:nvPr>
            <p:ph type="sldImg"/>
          </p:nvPr>
        </p:nvSpPr>
        <p:spPr>
          <a:xfrm>
            <a:off x="1177925" y="696913"/>
            <a:ext cx="4630738" cy="3473450"/>
          </a:xfrm>
          <a:ln/>
        </p:spPr>
      </p:sp>
      <p:sp>
        <p:nvSpPr>
          <p:cNvPr id="561155" name="Rectangle 3">
            <a:extLst>
              <a:ext uri="{FF2B5EF4-FFF2-40B4-BE49-F238E27FC236}">
                <a16:creationId xmlns:a16="http://schemas.microsoft.com/office/drawing/2014/main" id="{501E7D96-7E80-5E0A-91BC-157FD2FB633D}"/>
              </a:ext>
            </a:extLst>
          </p:cNvPr>
          <p:cNvSpPr>
            <a:spLocks noGrp="1" noChangeArrowheads="1"/>
          </p:cNvSpPr>
          <p:nvPr>
            <p:ph type="body" idx="1"/>
          </p:nvPr>
        </p:nvSpPr>
        <p:spPr>
          <a:xfrm>
            <a:off x="931863" y="4398963"/>
            <a:ext cx="5121275" cy="4175125"/>
          </a:xfrm>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2B6AEA2D-964A-5D7F-BC10-6B1ADC67C831}"/>
              </a:ext>
            </a:extLst>
          </p:cNvPr>
          <p:cNvSpPr>
            <a:spLocks noGrp="1" noRot="1" noChangeAspect="1" noChangeArrowheads="1" noTextEdit="1"/>
          </p:cNvSpPr>
          <p:nvPr>
            <p:ph type="sldImg"/>
          </p:nvPr>
        </p:nvSpPr>
        <p:spPr>
          <a:xfrm>
            <a:off x="544513" y="152400"/>
            <a:ext cx="5867400" cy="4400550"/>
          </a:xfrm>
          <a:ln/>
        </p:spPr>
      </p:sp>
      <p:sp>
        <p:nvSpPr>
          <p:cNvPr id="304131" name="Rectangle 5">
            <a:extLst>
              <a:ext uri="{FF2B5EF4-FFF2-40B4-BE49-F238E27FC236}">
                <a16:creationId xmlns:a16="http://schemas.microsoft.com/office/drawing/2014/main" id="{BC68A777-F5AA-5214-F477-001B1F41910B}"/>
              </a:ext>
            </a:extLst>
          </p:cNvPr>
          <p:cNvSpPr>
            <a:spLocks noGrp="1" noChangeArrowheads="1"/>
          </p:cNvSpPr>
          <p:nvPr>
            <p:ph type="body" idx="1"/>
          </p:nvPr>
        </p:nvSpPr>
        <p:spPr>
          <a:xfrm>
            <a:off x="666750" y="4722813"/>
            <a:ext cx="5834063" cy="3430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2" rIns="91422" bIns="45712"/>
          <a:lstStyle/>
          <a:p>
            <a:pPr marL="347663" indent="-347663" eaLnBrk="1" hangingPunct="1">
              <a:buFont typeface="Wingdings" panose="05000000000000000000" pitchFamily="2" charset="2"/>
              <a:buChar char="§"/>
            </a:pPr>
            <a:r>
              <a:rPr lang="en-US" altLang="zh-CN">
                <a:latin typeface="Arial" panose="020B0604020202020204" pitchFamily="34" charset="0"/>
              </a:rPr>
              <a:t>For classes, we are no longer providing copies of job aids.  Job Aids can be accessed and printed  from the OLQR if you chose to print them when you get back to your desk.</a:t>
            </a:r>
          </a:p>
          <a:p>
            <a:pPr marL="347663" indent="-347663" eaLnBrk="1" hangingPunct="1">
              <a:buFont typeface="Wingdings" panose="05000000000000000000" pitchFamily="2" charset="2"/>
              <a:buChar char="§"/>
            </a:pPr>
            <a:r>
              <a:rPr lang="en-US" altLang="zh-CN">
                <a:latin typeface="Arial" panose="020B0604020202020204" pitchFamily="34" charset="0"/>
              </a:rPr>
              <a:t>While you are in class, you can review the job aids found in the binder on your desk.  These binders are to remain in the classroom.</a:t>
            </a:r>
          </a:p>
          <a:p>
            <a:pPr marL="347663" indent="-347663" eaLnBrk="1" hangingPunct="1">
              <a:buFont typeface="Wingdings" panose="05000000000000000000" pitchFamily="2" charset="2"/>
              <a:buChar char="§"/>
            </a:pPr>
            <a:r>
              <a:rPr lang="en-US" altLang="zh-CN" b="1">
                <a:latin typeface="Arial" panose="020B0604020202020204" pitchFamily="34" charset="0"/>
              </a:rPr>
              <a:t>Job Aids</a:t>
            </a:r>
            <a:r>
              <a:rPr lang="en-US" altLang="zh-CN">
                <a:latin typeface="Arial" panose="020B0604020202020204" pitchFamily="34" charset="0"/>
              </a:rPr>
              <a:t> – Designed to provide you with reference materials so you can quickly access relevant HRMS information.</a:t>
            </a:r>
          </a:p>
          <a:p>
            <a:pPr marL="347663" indent="-347663" eaLnBrk="1" hangingPunct="1"/>
            <a:endParaRPr lang="en-US" altLang="zh-CN">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9E66ABCF-B027-3A17-17F4-36634FE11CD5}"/>
              </a:ext>
            </a:extLst>
          </p:cNvPr>
          <p:cNvSpPr>
            <a:spLocks noGrp="1" noRot="1" noChangeAspect="1" noChangeArrowheads="1" noTextEdit="1"/>
          </p:cNvSpPr>
          <p:nvPr>
            <p:ph type="sldImg"/>
          </p:nvPr>
        </p:nvSpPr>
        <p:spPr>
          <a:ln/>
        </p:spPr>
      </p:sp>
      <p:graphicFrame>
        <p:nvGraphicFramePr>
          <p:cNvPr id="3" name="Table 2">
            <a:extLst>
              <a:ext uri="{FF2B5EF4-FFF2-40B4-BE49-F238E27FC236}">
                <a16:creationId xmlns:a16="http://schemas.microsoft.com/office/drawing/2014/main" id="{1A66F281-EECC-2E20-826B-BDA7A1E9AC4F}"/>
              </a:ext>
            </a:extLst>
          </p:cNvPr>
          <p:cNvGraphicFramePr>
            <a:graphicFrameLocks noGrp="1"/>
          </p:cNvGraphicFramePr>
          <p:nvPr/>
        </p:nvGraphicFramePr>
        <p:xfrm>
          <a:off x="598488" y="5105400"/>
          <a:ext cx="5759450" cy="2913063"/>
        </p:xfrm>
        <a:graphic>
          <a:graphicData uri="http://schemas.openxmlformats.org/drawingml/2006/table">
            <a:tbl>
              <a:tblPr firstRow="1" bandRow="1">
                <a:tableStyleId>{616DA210-FB5B-4158-B5E0-FEB733F419BA}</a:tableStyleId>
              </a:tblPr>
              <a:tblGrid>
                <a:gridCol w="1271567">
                  <a:extLst>
                    <a:ext uri="{9D8B030D-6E8A-4147-A177-3AD203B41FA5}">
                      <a16:colId xmlns:a16="http://schemas.microsoft.com/office/drawing/2014/main" val="20000"/>
                    </a:ext>
                  </a:extLst>
                </a:gridCol>
                <a:gridCol w="4487883">
                  <a:extLst>
                    <a:ext uri="{9D8B030D-6E8A-4147-A177-3AD203B41FA5}">
                      <a16:colId xmlns:a16="http://schemas.microsoft.com/office/drawing/2014/main" val="20001"/>
                    </a:ext>
                  </a:extLst>
                </a:gridCol>
              </a:tblGrid>
              <a:tr h="660499">
                <a:tc>
                  <a:txBody>
                    <a:bodyPr/>
                    <a:lstStyle/>
                    <a:p>
                      <a:r>
                        <a:rPr lang="en-US" sz="2200" dirty="0"/>
                        <a:t>Term</a:t>
                      </a:r>
                    </a:p>
                  </a:txBody>
                  <a:tcPr marL="89758" marR="89758" marT="56314" marB="56314"/>
                </a:tc>
                <a:tc>
                  <a:txBody>
                    <a:bodyPr/>
                    <a:lstStyle/>
                    <a:p>
                      <a:r>
                        <a:rPr lang="en-US" sz="2200" dirty="0"/>
                        <a:t>Notes:</a:t>
                      </a:r>
                    </a:p>
                  </a:txBody>
                  <a:tcPr marL="89758" marR="89758" marT="56314" marB="56314"/>
                </a:tc>
                <a:extLst>
                  <a:ext uri="{0D108BD9-81ED-4DB2-BD59-A6C34878D82A}">
                    <a16:rowId xmlns:a16="http://schemas.microsoft.com/office/drawing/2014/main" val="10000"/>
                  </a:ext>
                </a:extLst>
              </a:tr>
              <a:tr h="1126282">
                <a:tc>
                  <a:txBody>
                    <a:bodyPr/>
                    <a:lstStyle/>
                    <a:p>
                      <a:r>
                        <a:rPr lang="en-US" sz="2200" dirty="0"/>
                        <a:t>Action</a:t>
                      </a:r>
                      <a:endParaRPr lang="en-US" sz="2200" b="1" dirty="0"/>
                    </a:p>
                  </a:txBody>
                  <a:tcPr marL="89758" marR="89758" marT="56314" marB="56314"/>
                </a:tc>
                <a:tc>
                  <a:txBody>
                    <a:bodyPr/>
                    <a:lstStyle/>
                    <a:p>
                      <a:endParaRPr lang="en-US" sz="2200" dirty="0"/>
                    </a:p>
                    <a:p>
                      <a:endParaRPr lang="en-US" sz="2200" dirty="0"/>
                    </a:p>
                    <a:p>
                      <a:endParaRPr lang="en-US" sz="2200" dirty="0"/>
                    </a:p>
                  </a:txBody>
                  <a:tcPr marL="89758" marR="89758" marT="56314" marB="56314"/>
                </a:tc>
                <a:extLst>
                  <a:ext uri="{0D108BD9-81ED-4DB2-BD59-A6C34878D82A}">
                    <a16:rowId xmlns:a16="http://schemas.microsoft.com/office/drawing/2014/main" val="10001"/>
                  </a:ext>
                </a:extLst>
              </a:tr>
              <a:tr h="1126282">
                <a:tc>
                  <a:txBody>
                    <a:bodyPr/>
                    <a:lstStyle/>
                    <a:p>
                      <a:r>
                        <a:rPr lang="en-US" sz="2200" dirty="0"/>
                        <a:t>Transaction</a:t>
                      </a:r>
                      <a:endParaRPr lang="en-US" sz="2200" b="1" dirty="0"/>
                    </a:p>
                  </a:txBody>
                  <a:tcPr marL="89758" marR="89758" marT="56314" marB="56314"/>
                </a:tc>
                <a:tc>
                  <a:txBody>
                    <a:bodyPr/>
                    <a:lstStyle/>
                    <a:p>
                      <a:endParaRPr lang="en-US" sz="2200" dirty="0"/>
                    </a:p>
                    <a:p>
                      <a:endParaRPr lang="en-US" sz="2200" dirty="0"/>
                    </a:p>
                    <a:p>
                      <a:endParaRPr lang="en-US" sz="2200" dirty="0"/>
                    </a:p>
                  </a:txBody>
                  <a:tcPr marL="89758" marR="89758" marT="56314" marB="56314"/>
                </a:tc>
                <a:extLst>
                  <a:ext uri="{0D108BD9-81ED-4DB2-BD59-A6C34878D82A}">
                    <a16:rowId xmlns:a16="http://schemas.microsoft.com/office/drawing/2014/main" val="10002"/>
                  </a:ext>
                </a:extLst>
              </a:tr>
            </a:tbl>
          </a:graphicData>
        </a:graphic>
      </p:graphicFrame>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C93A3F0D-C5C0-D847-804B-0639D96192E3}"/>
              </a:ext>
            </a:extLst>
          </p:cNvPr>
          <p:cNvSpPr>
            <a:spLocks noGrp="1" noRot="1" noChangeAspect="1" noChangeArrowheads="1" noTextEdit="1"/>
          </p:cNvSpPr>
          <p:nvPr>
            <p:ph type="sldImg"/>
          </p:nvPr>
        </p:nvSpPr>
        <p:spPr>
          <a:ln/>
        </p:spPr>
      </p:sp>
      <p:sp>
        <p:nvSpPr>
          <p:cNvPr id="314371" name="Rectangle 3">
            <a:extLst>
              <a:ext uri="{FF2B5EF4-FFF2-40B4-BE49-F238E27FC236}">
                <a16:creationId xmlns:a16="http://schemas.microsoft.com/office/drawing/2014/main" id="{F3C48D88-B05F-E205-0519-6E122ADCB13B}"/>
              </a:ext>
            </a:extLst>
          </p:cNvPr>
          <p:cNvSpPr>
            <a:spLocks noGrp="1" noChangeArrowheads="1"/>
          </p:cNvSpPr>
          <p:nvPr>
            <p:ph type="body" idx="1"/>
          </p:nvPr>
        </p:nvSpPr>
        <p:spPr>
          <a:xfrm>
            <a:off x="581025" y="4800600"/>
            <a:ext cx="5627688"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 typeface="Wingdings" panose="05000000000000000000" pitchFamily="2" charset="2"/>
              <a:buChar char="§"/>
            </a:pPr>
            <a:r>
              <a:rPr lang="en-US" altLang="zh-CN">
                <a:latin typeface="Arial" panose="020B0604020202020204" pitchFamily="34" charset="0"/>
              </a:rPr>
              <a:t>Your agency has mapped HR/payroll staff to appropriate roles which determine the training required and the type of information you can access.</a:t>
            </a:r>
          </a:p>
          <a:p>
            <a:pPr marL="228600" indent="-228600" eaLnBrk="1" hangingPunct="1">
              <a:buFont typeface="Wingdings" panose="05000000000000000000" pitchFamily="2" charset="2"/>
              <a:buChar char="§"/>
            </a:pPr>
            <a:r>
              <a:rPr lang="en-US" altLang="zh-CN">
                <a:latin typeface="Arial" panose="020B0604020202020204" pitchFamily="34" charset="0"/>
              </a:rPr>
              <a:t>The employee’s position determines what role is assigned and the level of HRMS access available.</a:t>
            </a:r>
          </a:p>
          <a:p>
            <a:pPr marL="520700" lvl="1" eaLnBrk="1" hangingPunct="1"/>
            <a:r>
              <a:rPr lang="en-US" altLang="zh-CN">
                <a:latin typeface="Arial" panose="020B0604020202020204" pitchFamily="34" charset="0"/>
              </a:rPr>
              <a:t>This means that while some people within the organization have access to certain HRMS information (such as hiring an employee), others only have the ability to view the information that is entered while hiring an employee.</a:t>
            </a:r>
          </a:p>
          <a:p>
            <a:pPr marL="228600" indent="-228600" eaLnBrk="1" hangingPunct="1">
              <a:buFont typeface="Wingdings" panose="05000000000000000000" pitchFamily="2" charset="2"/>
              <a:buChar char="§"/>
            </a:pPr>
            <a:r>
              <a:rPr lang="en-US" altLang="zh-CN">
                <a:latin typeface="Arial" panose="020B0604020202020204" pitchFamily="34" charset="0"/>
              </a:rPr>
              <a:t>Roles enable the appropriate people have access to viewing and changing information based on security profiles.</a:t>
            </a:r>
          </a:p>
          <a:p>
            <a:pPr marL="228600" indent="-228600" eaLnBrk="1" hangingPunct="1">
              <a:buFont typeface="Wingdings" panose="05000000000000000000" pitchFamily="2" charset="2"/>
              <a:buChar char="§"/>
            </a:pPr>
            <a:r>
              <a:rPr lang="en-US" altLang="zh-CN">
                <a:latin typeface="Arial" panose="020B0604020202020204" pitchFamily="34" charset="0"/>
              </a:rPr>
              <a:t>Depending on the organization structure, roles may be filled by the same person.  While other agencies, these roles might be assigned to two different individuals.</a:t>
            </a:r>
          </a:p>
          <a:p>
            <a:pPr marL="228600" indent="-228600" eaLnBrk="1" hangingPunct="1">
              <a:buFont typeface="Wingdings" panose="05000000000000000000" pitchFamily="2" charset="2"/>
              <a:buChar char="§"/>
            </a:pPr>
            <a:r>
              <a:rPr lang="en-US" altLang="zh-CN">
                <a:latin typeface="Arial" panose="020B0604020202020204" pitchFamily="34" charset="0"/>
              </a:rPr>
              <a:t>The PA Inquirer and Supervisor can view employee information, but are unable to create or change records in the system.</a:t>
            </a:r>
          </a:p>
          <a:p>
            <a:pPr marL="228600" indent="-228600" eaLnBrk="1" hangingPunct="1">
              <a:buFont typeface="Wingdings" panose="05000000000000000000" pitchFamily="2" charset="2"/>
              <a:buChar char="§"/>
            </a:pPr>
            <a:endParaRPr lang="en-US" altLang="zh-CN">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00258CE5-4933-2308-1088-8FF3EE007DDC}"/>
              </a:ext>
            </a:extLst>
          </p:cNvPr>
          <p:cNvSpPr>
            <a:spLocks noGrp="1" noRot="1" noChangeAspect="1" noChangeArrowheads="1" noTextEdit="1"/>
          </p:cNvSpPr>
          <p:nvPr>
            <p:ph type="sldImg"/>
          </p:nvPr>
        </p:nvSpPr>
        <p:spPr>
          <a:ln/>
        </p:spPr>
      </p:sp>
      <p:sp>
        <p:nvSpPr>
          <p:cNvPr id="315395" name="Rectangle 3">
            <a:extLst>
              <a:ext uri="{FF2B5EF4-FFF2-40B4-BE49-F238E27FC236}">
                <a16:creationId xmlns:a16="http://schemas.microsoft.com/office/drawing/2014/main" id="{C73A6FC3-3077-B390-59F2-74E1CEEB9E28}"/>
              </a:ext>
            </a:extLst>
          </p:cNvPr>
          <p:cNvSpPr>
            <a:spLocks noGrp="1" noChangeArrowheads="1"/>
          </p:cNvSpPr>
          <p:nvPr>
            <p:ph type="body" idx="1"/>
          </p:nvPr>
        </p:nvSpPr>
        <p:spPr>
          <a:xfrm>
            <a:off x="782638" y="4800600"/>
            <a:ext cx="5316537"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68313" lvl="1" eaLnBrk="1" hangingPunct="1">
              <a:buFont typeface="Wingdings" panose="05000000000000000000" pitchFamily="2" charset="2"/>
              <a:buNone/>
            </a:pPr>
            <a:endParaRPr lang="en-US" altLang="zh-CN">
              <a:latin typeface="Arial" panose="020B0604020202020204" pitchFamily="34" charset="0"/>
            </a:endParaRPr>
          </a:p>
          <a:p>
            <a:pPr marL="176213" indent="-176213" eaLnBrk="1" hangingPunct="1"/>
            <a:r>
              <a:rPr lang="en-US" altLang="zh-CN" b="1" i="1">
                <a:latin typeface="Arial" panose="020B0604020202020204" pitchFamily="34" charset="0"/>
              </a:rPr>
              <a:t> Instructor – </a:t>
            </a:r>
            <a:r>
              <a:rPr lang="en-US" altLang="zh-CN" i="1">
                <a:latin typeface="Arial" panose="020B0604020202020204" pitchFamily="34" charset="0"/>
              </a:rPr>
              <a:t>By entering data into the system before the payroll processing cycle, it reduces the interruption of the employee being paid. (Read Example)</a:t>
            </a:r>
          </a:p>
          <a:p>
            <a:pPr marL="176213" indent="-176213" eaLnBrk="1" hangingPunct="1"/>
            <a:r>
              <a:rPr lang="en-US" altLang="zh-CN" i="1">
                <a:latin typeface="Arial" panose="020B0604020202020204" pitchFamily="34" charset="0"/>
              </a:rPr>
              <a:t>	Introduce HRMS Support – HRMS Payroll and Financial Errors page.  This would be an ideal time to talk about Payroll errors as well.</a:t>
            </a:r>
            <a:endParaRPr lang="en-US" altLang="zh-CN">
              <a:latin typeface="Arial" panose="020B0604020202020204" pitchFamily="34" charset="0"/>
            </a:endParaRPr>
          </a:p>
        </p:txBody>
      </p:sp>
      <p:pic>
        <p:nvPicPr>
          <p:cNvPr id="315396" name="Picture 4" descr="MCEN00630_0000[1]">
            <a:extLst>
              <a:ext uri="{FF2B5EF4-FFF2-40B4-BE49-F238E27FC236}">
                <a16:creationId xmlns:a16="http://schemas.microsoft.com/office/drawing/2014/main" id="{B53818FD-2C7D-9915-8EC3-80799752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5029200"/>
            <a:ext cx="3794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81C111AF-2F30-AA4D-7148-7E705EC5D3FD}"/>
              </a:ext>
            </a:extLst>
          </p:cNvPr>
          <p:cNvSpPr>
            <a:spLocks noGrp="1" noRot="1" noChangeAspect="1" noChangeArrowheads="1" noTextEdit="1"/>
          </p:cNvSpPr>
          <p:nvPr>
            <p:ph type="sldImg"/>
          </p:nvPr>
        </p:nvSpPr>
        <p:spPr>
          <a:ln/>
        </p:spPr>
      </p:sp>
      <p:sp>
        <p:nvSpPr>
          <p:cNvPr id="318467" name="Rectangle 3">
            <a:extLst>
              <a:ext uri="{FF2B5EF4-FFF2-40B4-BE49-F238E27FC236}">
                <a16:creationId xmlns:a16="http://schemas.microsoft.com/office/drawing/2014/main" id="{D12B7C64-0B08-1FAA-D9B0-671E6A81A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6213" indent="-176213" eaLnBrk="1" hangingPunct="1">
              <a:buFont typeface="Wingdings" panose="05000000000000000000" pitchFamily="2" charset="2"/>
              <a:buNone/>
            </a:pPr>
            <a:r>
              <a:rPr lang="en-US" altLang="zh-CN">
                <a:latin typeface="Arial" panose="020B0604020202020204" pitchFamily="34" charset="0"/>
              </a:rPr>
              <a:t>	If you separate an employee in the future, they will remain active until the effective date of the separation. </a:t>
            </a:r>
          </a:p>
          <a:p>
            <a:pPr marL="176213" indent="-176213" eaLnBrk="1" hangingPunct="1">
              <a:buFont typeface="Wingdings" panose="05000000000000000000" pitchFamily="2" charset="2"/>
              <a:buChar char="§"/>
            </a:pPr>
            <a:r>
              <a:rPr lang="en-US" altLang="zh-CN">
                <a:latin typeface="Arial" panose="020B0604020202020204" pitchFamily="34" charset="0"/>
              </a:rPr>
              <a:t>12/31/9999 means that there is no end date.</a:t>
            </a:r>
          </a:p>
          <a:p>
            <a:pPr marL="468313" lvl="1" indent="-176213" eaLnBrk="1" hangingPunct="1">
              <a:buFont typeface="Wingdings" panose="05000000000000000000" pitchFamily="2" charset="2"/>
              <a:buNone/>
            </a:pPr>
            <a:r>
              <a:rPr lang="en-US" altLang="zh-CN" b="1" i="1">
                <a:latin typeface="Arial" panose="020B0604020202020204" pitchFamily="34" charset="0"/>
              </a:rPr>
              <a:t>	</a:t>
            </a:r>
          </a:p>
          <a:p>
            <a:pPr marL="468313" lvl="1" indent="-176213" eaLnBrk="1" hangingPunct="1">
              <a:buFont typeface="Wingdings" panose="05000000000000000000" pitchFamily="2" charset="2"/>
              <a:buNone/>
            </a:pPr>
            <a:r>
              <a:rPr lang="en-US" altLang="zh-CN" b="1" i="1">
                <a:latin typeface="Arial" panose="020B0604020202020204" pitchFamily="34" charset="0"/>
              </a:rPr>
              <a:t>	Instructor </a:t>
            </a:r>
            <a:r>
              <a:rPr lang="en-US" altLang="zh-CN" i="1">
                <a:latin typeface="Arial" panose="020B0604020202020204" pitchFamily="34" charset="0"/>
              </a:rPr>
              <a:t>– Relate the benefits of effective dating to agencies and end users.</a:t>
            </a:r>
            <a:endParaRPr lang="en-US" altLang="zh-CN">
              <a:latin typeface="Arial" panose="020B0604020202020204" pitchFamily="34" charset="0"/>
            </a:endParaRPr>
          </a:p>
        </p:txBody>
      </p:sp>
      <p:sp>
        <p:nvSpPr>
          <p:cNvPr id="318468" name="Rectangle 4">
            <a:extLst>
              <a:ext uri="{FF2B5EF4-FFF2-40B4-BE49-F238E27FC236}">
                <a16:creationId xmlns:a16="http://schemas.microsoft.com/office/drawing/2014/main" id="{F2FA42BA-9CCD-9ECE-13A6-4173DF56E07D}"/>
              </a:ext>
            </a:extLst>
          </p:cNvPr>
          <p:cNvSpPr>
            <a:spLocks noChangeArrowheads="1"/>
          </p:cNvSpPr>
          <p:nvPr/>
        </p:nvSpPr>
        <p:spPr bwMode="auto">
          <a:xfrm>
            <a:off x="896938" y="5486400"/>
            <a:ext cx="4475162"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391" tIns="46696" rIns="93391" bIns="46696"/>
          <a:lstStyle>
            <a:lvl1pPr marL="228600" indent="-228600"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30000"/>
              </a:spcBef>
              <a:spcAft>
                <a:spcPct val="0"/>
              </a:spcAft>
              <a:buClrTx/>
              <a:buSzTx/>
              <a:buFontTx/>
              <a:buNone/>
              <a:tabLst/>
              <a:defRPr/>
            </a:pPr>
            <a:r>
              <a:rPr kumimoji="0" lang="en-US" altLang="zh-CN" sz="12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12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18469" name="Picture 5" descr="MCEN00630_0000[1]">
            <a:extLst>
              <a:ext uri="{FF2B5EF4-FFF2-40B4-BE49-F238E27FC236}">
                <a16:creationId xmlns:a16="http://schemas.microsoft.com/office/drawing/2014/main" id="{0653C9D8-504F-260E-C6BA-F76B25508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5715000"/>
            <a:ext cx="449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10E5D057-6C03-2C4A-3474-C2F781492B8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4A1E62-290C-46DA-B5D3-AAF3BA4494A5}" type="slidenum">
              <a:rPr kumimoji="0" lang="en-AU" altLang="zh-CN" sz="1200" b="0" i="0" u="none" strike="noStrike" kern="1200" cap="none" spc="0" normalizeH="0" baseline="0" noProof="0" smtClean="0">
                <a:ln>
                  <a:noFill/>
                </a:ln>
                <a:solidFill>
                  <a:srgbClr val="000000"/>
                </a:solidFill>
                <a:effectLst/>
                <a:uLnTx/>
                <a:uFillTx/>
                <a:latin typeface="Arial" panose="020B0604020202020204" pitchFamily="34" charset="0"/>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AU" altLang="zh-CN" sz="12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mn-cs"/>
            </a:endParaRPr>
          </a:p>
        </p:txBody>
      </p:sp>
      <p:sp>
        <p:nvSpPr>
          <p:cNvPr id="479234" name="Rectangle 2">
            <a:extLst>
              <a:ext uri="{FF2B5EF4-FFF2-40B4-BE49-F238E27FC236}">
                <a16:creationId xmlns:a16="http://schemas.microsoft.com/office/drawing/2014/main" id="{7E47A811-B71A-F49A-32B1-9C219B6536D5}"/>
              </a:ext>
            </a:extLst>
          </p:cNvPr>
          <p:cNvSpPr>
            <a:spLocks noRot="1" noChangeArrowheads="1" noTextEdit="1"/>
          </p:cNvSpPr>
          <p:nvPr>
            <p:ph type="sldImg"/>
          </p:nvPr>
        </p:nvSpPr>
        <p:spPr>
          <a:ln/>
        </p:spPr>
      </p:sp>
      <p:sp>
        <p:nvSpPr>
          <p:cNvPr id="479235" name="Rectangle 3">
            <a:extLst>
              <a:ext uri="{FF2B5EF4-FFF2-40B4-BE49-F238E27FC236}">
                <a16:creationId xmlns:a16="http://schemas.microsoft.com/office/drawing/2014/main" id="{2B225C1E-B051-03CC-7107-ABDAA29C3216}"/>
              </a:ext>
            </a:extLst>
          </p:cNvPr>
          <p:cNvSpPr>
            <a:spLocks noGrp="1" noChangeArrowheads="1"/>
          </p:cNvSpPr>
          <p:nvPr>
            <p:ph type="body" idx="1"/>
          </p:nvPr>
        </p:nvSpPr>
        <p:spPr/>
        <p:txBody>
          <a:bodyPr/>
          <a:lstStyle/>
          <a:p>
            <a:endParaRPr lang="en-AU"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A82B70E-D9E6-F4AC-A3E1-3938A8A5BF1A}"/>
              </a:ext>
            </a:extLst>
          </p:cNvPr>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EDE04F27-9E87-4C40-93F9-7B79A41A48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66788" rtl="0" eaLnBrk="1" fontAlgn="base" latinLnBrk="0" hangingPunct="1">
                <a:lnSpc>
                  <a:spcPct val="100000"/>
                </a:lnSpc>
                <a:spcBef>
                  <a:spcPct val="0"/>
                </a:spcBef>
                <a:spcAft>
                  <a:spcPct val="0"/>
                </a:spcAft>
                <a:buClrTx/>
                <a:buSzTx/>
                <a:buFontTx/>
                <a:buNone/>
                <a:tabLst/>
                <a:defRPr/>
              </a:pPr>
              <a:t>186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5458" name="Rectangle 2">
            <a:extLst>
              <a:ext uri="{FF2B5EF4-FFF2-40B4-BE49-F238E27FC236}">
                <a16:creationId xmlns:a16="http://schemas.microsoft.com/office/drawing/2014/main" id="{05213DDB-5EDC-8579-9B6B-41B2D764248B}"/>
              </a:ext>
            </a:extLst>
          </p:cNvPr>
          <p:cNvSpPr>
            <a:spLocks noRot="1" noChangeArrowheads="1" noTextEdit="1"/>
          </p:cNvSpPr>
          <p:nvPr>
            <p:ph type="sldImg"/>
          </p:nvPr>
        </p:nvSpPr>
        <p:spPr>
          <a:xfrm>
            <a:off x="1258888" y="720725"/>
            <a:ext cx="4800600" cy="3600450"/>
          </a:xfrm>
          <a:ln/>
        </p:spPr>
      </p:sp>
      <p:sp>
        <p:nvSpPr>
          <p:cNvPr id="275459" name="Rectangle 3">
            <a:extLst>
              <a:ext uri="{FF2B5EF4-FFF2-40B4-BE49-F238E27FC236}">
                <a16:creationId xmlns:a16="http://schemas.microsoft.com/office/drawing/2014/main" id="{5FD40F49-89FA-D169-4158-A4BC870B7A94}"/>
              </a:ext>
            </a:extLst>
          </p:cNvPr>
          <p:cNvSpPr>
            <a:spLocks noGrp="1" noChangeArrowheads="1"/>
          </p:cNvSpPr>
          <p:nvPr>
            <p:ph type="body" idx="1"/>
          </p:nvPr>
        </p:nvSpPr>
        <p:spPr/>
        <p:txBody>
          <a:bodyPr/>
          <a:lstStyle/>
          <a:p>
            <a:pPr lvl="1"/>
            <a:r>
              <a:rPr lang="en-US" altLang="zh-CN" sz="1000">
                <a:solidFill>
                  <a:srgbClr val="003366"/>
                </a:solidFill>
                <a:ea typeface="宋体" panose="02010600030101010101" pitchFamily="2" charset="-122"/>
              </a:rPr>
              <a:t>Largest assessment ever undertaken of the health of ecosystems and the consequences of ecosystem change for human well-being</a:t>
            </a:r>
          </a:p>
          <a:p>
            <a:pPr lvl="2"/>
            <a:r>
              <a:rPr lang="en-US" altLang="zh-CN" sz="1000" i="1">
                <a:solidFill>
                  <a:srgbClr val="003366"/>
                </a:solidFill>
                <a:ea typeface="宋体" panose="02010600030101010101" pitchFamily="2" charset="-122"/>
              </a:rPr>
              <a:t>Prepared by 1360 experts from 95 countries; extensive peer review</a:t>
            </a:r>
          </a:p>
          <a:p>
            <a:pPr lvl="2"/>
            <a:r>
              <a:rPr lang="en-US" altLang="zh-CN" sz="1000" i="1">
                <a:solidFill>
                  <a:srgbClr val="003366"/>
                </a:solidFill>
                <a:ea typeface="宋体" panose="02010600030101010101" pitchFamily="2" charset="-122"/>
              </a:rPr>
              <a:t>Consensus of the world’s scientists</a:t>
            </a:r>
          </a:p>
          <a:p>
            <a:pPr lvl="1"/>
            <a:r>
              <a:rPr lang="en-US" altLang="zh-CN" sz="1000">
                <a:solidFill>
                  <a:srgbClr val="003366"/>
                </a:solidFill>
                <a:ea typeface="宋体" panose="02010600030101010101" pitchFamily="2" charset="-122"/>
              </a:rPr>
              <a:t>Designed to meet needs of decision-makers among government, business, civil society</a:t>
            </a:r>
          </a:p>
          <a:p>
            <a:pPr lvl="2"/>
            <a:r>
              <a:rPr lang="en-US" altLang="zh-CN" sz="1000" i="1">
                <a:solidFill>
                  <a:srgbClr val="003366"/>
                </a:solidFill>
                <a:ea typeface="宋体" panose="02010600030101010101" pitchFamily="2" charset="-122"/>
              </a:rPr>
              <a:t>Information requested through 4 international conventions</a:t>
            </a:r>
          </a:p>
          <a:p>
            <a:endParaRPr lang="en-US" altLang="zh-CN">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A82B70E-D9E6-F4AC-A3E1-3938A8A5BF1A}"/>
              </a:ext>
            </a:extLst>
          </p:cNvPr>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EDE04F27-9E87-4C40-93F9-7B79A41A48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66788" rtl="0" eaLnBrk="1" fontAlgn="base" latinLnBrk="0" hangingPunct="1">
                <a:lnSpc>
                  <a:spcPct val="100000"/>
                </a:lnSpc>
                <a:spcBef>
                  <a:spcPct val="0"/>
                </a:spcBef>
                <a:spcAft>
                  <a:spcPct val="0"/>
                </a:spcAft>
                <a:buClrTx/>
                <a:buSzTx/>
                <a:buFontTx/>
                <a:buNone/>
                <a:tabLst/>
                <a:defRPr/>
              </a:pPr>
              <a:t>187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5458" name="Rectangle 2">
            <a:extLst>
              <a:ext uri="{FF2B5EF4-FFF2-40B4-BE49-F238E27FC236}">
                <a16:creationId xmlns:a16="http://schemas.microsoft.com/office/drawing/2014/main" id="{05213DDB-5EDC-8579-9B6B-41B2D764248B}"/>
              </a:ext>
            </a:extLst>
          </p:cNvPr>
          <p:cNvSpPr>
            <a:spLocks noRot="1" noChangeArrowheads="1" noTextEdit="1"/>
          </p:cNvSpPr>
          <p:nvPr>
            <p:ph type="sldImg"/>
          </p:nvPr>
        </p:nvSpPr>
        <p:spPr>
          <a:xfrm>
            <a:off x="1258888" y="720725"/>
            <a:ext cx="4800600" cy="3600450"/>
          </a:xfrm>
          <a:ln/>
        </p:spPr>
      </p:sp>
      <p:sp>
        <p:nvSpPr>
          <p:cNvPr id="275459" name="Rectangle 3">
            <a:extLst>
              <a:ext uri="{FF2B5EF4-FFF2-40B4-BE49-F238E27FC236}">
                <a16:creationId xmlns:a16="http://schemas.microsoft.com/office/drawing/2014/main" id="{5FD40F49-89FA-D169-4158-A4BC870B7A94}"/>
              </a:ext>
            </a:extLst>
          </p:cNvPr>
          <p:cNvSpPr>
            <a:spLocks noGrp="1" noChangeArrowheads="1"/>
          </p:cNvSpPr>
          <p:nvPr>
            <p:ph type="body" idx="1"/>
          </p:nvPr>
        </p:nvSpPr>
        <p:spPr/>
        <p:txBody>
          <a:bodyPr/>
          <a:lstStyle/>
          <a:p>
            <a:pPr lvl="1"/>
            <a:r>
              <a:rPr lang="en-US" altLang="zh-CN" sz="1000">
                <a:solidFill>
                  <a:srgbClr val="003366"/>
                </a:solidFill>
                <a:ea typeface="宋体" panose="02010600030101010101" pitchFamily="2" charset="-122"/>
              </a:rPr>
              <a:t>Largest assessment ever undertaken of the health of ecosystems and the consequences of ecosystem change for human well-being</a:t>
            </a:r>
          </a:p>
          <a:p>
            <a:pPr lvl="2"/>
            <a:r>
              <a:rPr lang="en-US" altLang="zh-CN" sz="1000" i="1">
                <a:solidFill>
                  <a:srgbClr val="003366"/>
                </a:solidFill>
                <a:ea typeface="宋体" panose="02010600030101010101" pitchFamily="2" charset="-122"/>
              </a:rPr>
              <a:t>Prepared by 1360 experts from 95 countries; extensive peer review</a:t>
            </a:r>
          </a:p>
          <a:p>
            <a:pPr lvl="2"/>
            <a:r>
              <a:rPr lang="en-US" altLang="zh-CN" sz="1000" i="1">
                <a:solidFill>
                  <a:srgbClr val="003366"/>
                </a:solidFill>
                <a:ea typeface="宋体" panose="02010600030101010101" pitchFamily="2" charset="-122"/>
              </a:rPr>
              <a:t>Consensus of the world’s scientists</a:t>
            </a:r>
          </a:p>
          <a:p>
            <a:pPr lvl="1"/>
            <a:r>
              <a:rPr lang="en-US" altLang="zh-CN" sz="1000">
                <a:solidFill>
                  <a:srgbClr val="003366"/>
                </a:solidFill>
                <a:ea typeface="宋体" panose="02010600030101010101" pitchFamily="2" charset="-122"/>
              </a:rPr>
              <a:t>Designed to meet needs of decision-makers among government, business, civil society</a:t>
            </a:r>
          </a:p>
          <a:p>
            <a:pPr lvl="2"/>
            <a:r>
              <a:rPr lang="en-US" altLang="zh-CN" sz="1000" i="1">
                <a:solidFill>
                  <a:srgbClr val="003366"/>
                </a:solidFill>
                <a:ea typeface="宋体" panose="02010600030101010101" pitchFamily="2" charset="-122"/>
              </a:rPr>
              <a:t>Information requested through 4 international conventions</a:t>
            </a:r>
          </a:p>
          <a:p>
            <a:endParaRPr lang="en-US" altLang="zh-CN">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EB48BF3-3472-A30F-9E98-BB5B786C364D}"/>
              </a:ext>
            </a:extLst>
          </p:cNvPr>
          <p:cNvSpPr>
            <a:spLocks noGrp="1" noChangeArrowheads="1"/>
          </p:cNvSpPr>
          <p:nvPr>
            <p:ph type="sldNum" sz="quarter" idx="5"/>
          </p:nvPr>
        </p:nvSpPr>
        <p:spPr>
          <a:ln/>
        </p:spPr>
        <p:txBody>
          <a:bodyPr/>
          <a:lstStyle/>
          <a:p>
            <a:pPr marL="0" marR="0" lvl="0" indent="0" algn="r" defTabSz="892175" rtl="0" eaLnBrk="1" fontAlgn="base" latinLnBrk="0" hangingPunct="1">
              <a:lnSpc>
                <a:spcPct val="100000"/>
              </a:lnSpc>
              <a:spcBef>
                <a:spcPct val="0"/>
              </a:spcBef>
              <a:spcAft>
                <a:spcPct val="0"/>
              </a:spcAft>
              <a:buClrTx/>
              <a:buSzTx/>
              <a:buFontTx/>
              <a:buNone/>
              <a:tabLst/>
              <a:defRPr/>
            </a:pPr>
            <a:fld id="{8165D7FC-2B19-4211-A9B0-200523E9D9F5}"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92175" rtl="0" eaLnBrk="1" fontAlgn="base" latinLnBrk="0" hangingPunct="1">
                <a:lnSpc>
                  <a:spcPct val="100000"/>
                </a:lnSpc>
                <a:spcBef>
                  <a:spcPct val="0"/>
                </a:spcBef>
                <a:spcAft>
                  <a:spcPct val="0"/>
                </a:spcAft>
                <a:buClrTx/>
                <a:buSzTx/>
                <a:buFontTx/>
                <a:buNone/>
                <a:tabLst/>
                <a:defRPr/>
              </a:pPr>
              <a:t>199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81986" name="Rectangle 2">
            <a:extLst>
              <a:ext uri="{FF2B5EF4-FFF2-40B4-BE49-F238E27FC236}">
                <a16:creationId xmlns:a16="http://schemas.microsoft.com/office/drawing/2014/main" id="{8ED486B6-0B16-6F52-5B20-12933696FE7F}"/>
              </a:ext>
            </a:extLst>
          </p:cNvPr>
          <p:cNvSpPr>
            <a:spLocks noChangeArrowheads="1" noTextEdit="1"/>
          </p:cNvSpPr>
          <p:nvPr>
            <p:ph type="sldImg"/>
          </p:nvPr>
        </p:nvSpPr>
        <p:spPr>
          <a:ln/>
        </p:spPr>
      </p:sp>
      <p:sp>
        <p:nvSpPr>
          <p:cNvPr id="681987" name="Rectangle 3">
            <a:extLst>
              <a:ext uri="{FF2B5EF4-FFF2-40B4-BE49-F238E27FC236}">
                <a16:creationId xmlns:a16="http://schemas.microsoft.com/office/drawing/2014/main" id="{634B110B-8689-C518-234B-8A4E868F8971}"/>
              </a:ext>
            </a:extLst>
          </p:cNvPr>
          <p:cNvSpPr>
            <a:spLocks noGrp="1" noChangeArrowheads="1"/>
          </p:cNvSpPr>
          <p:nvPr>
            <p:ph type="body" idx="1"/>
          </p:nvPr>
        </p:nvSpPr>
        <p:spPr/>
        <p:txBody>
          <a:bodyPr/>
          <a:lstStyle/>
          <a:p>
            <a:r>
              <a:rPr lang="en-US" altLang="zh-CN" b="1">
                <a:ea typeface="宋体" panose="02010600030101010101" pitchFamily="2" charset="-122"/>
              </a:rPr>
              <a:t>What is the mission of the CPC?</a:t>
            </a:r>
          </a:p>
          <a:p>
            <a:endParaRPr lang="en-US" altLang="zh-CN">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1A9F26F-43EE-4F65-472A-F514B51B7B7E}"/>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E7C326F-A64A-429D-8CA2-E9205BE9DA5B}"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434" name="Rectangle 2">
            <a:extLst>
              <a:ext uri="{FF2B5EF4-FFF2-40B4-BE49-F238E27FC236}">
                <a16:creationId xmlns:a16="http://schemas.microsoft.com/office/drawing/2014/main" id="{2B978588-2428-CA0B-D136-7F7742D82C0A}"/>
              </a:ext>
            </a:extLst>
          </p:cNvPr>
          <p:cNvSpPr>
            <a:spLocks noChangeArrowheads="1" noTextEdit="1"/>
          </p:cNvSpPr>
          <p:nvPr>
            <p:ph type="sldImg"/>
          </p:nvPr>
        </p:nvSpPr>
        <p:spPr>
          <a:ln/>
        </p:spPr>
      </p:sp>
      <p:sp>
        <p:nvSpPr>
          <p:cNvPr id="18436" name="Rectangle 4">
            <a:extLst>
              <a:ext uri="{FF2B5EF4-FFF2-40B4-BE49-F238E27FC236}">
                <a16:creationId xmlns:a16="http://schemas.microsoft.com/office/drawing/2014/main" id="{D3FAE55D-0410-0A9D-2AEF-62DA0849E1D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A12ADCE-6AD8-4410-A025-0EF28E76BC95}"/>
              </a:ext>
            </a:extLst>
          </p:cNvPr>
          <p:cNvSpPr>
            <a:spLocks noGrp="1" noChangeArrowheads="1"/>
          </p:cNvSpPr>
          <p:nvPr>
            <p:ph type="sldNum" sz="quarter" idx="5"/>
          </p:nvPr>
        </p:nvSpPr>
        <p:spPr>
          <a:ln/>
        </p:spPr>
        <p:txBody>
          <a:bodyPr/>
          <a:lstStyle/>
          <a:p>
            <a:pPr marL="0" marR="0" lvl="0" indent="0" algn="r" defTabSz="892175" rtl="0" eaLnBrk="1" fontAlgn="base" latinLnBrk="0" hangingPunct="1">
              <a:lnSpc>
                <a:spcPct val="100000"/>
              </a:lnSpc>
              <a:spcBef>
                <a:spcPct val="0"/>
              </a:spcBef>
              <a:spcAft>
                <a:spcPct val="0"/>
              </a:spcAft>
              <a:buClrTx/>
              <a:buSzTx/>
              <a:buFontTx/>
              <a:buNone/>
              <a:tabLst/>
              <a:defRPr/>
            </a:pPr>
            <a:fld id="{476501E3-4BC4-436D-8148-25430A1189AD}"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892175" rtl="0" eaLnBrk="1" fontAlgn="base" latinLnBrk="0" hangingPunct="1">
                <a:lnSpc>
                  <a:spcPct val="100000"/>
                </a:lnSpc>
                <a:spcBef>
                  <a:spcPct val="0"/>
                </a:spcBef>
                <a:spcAft>
                  <a:spcPct val="0"/>
                </a:spcAft>
                <a:buClrTx/>
                <a:buSzTx/>
                <a:buFontTx/>
                <a:buNone/>
                <a:tabLst/>
                <a:defRPr/>
              </a:pPr>
              <a:t>200</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51266" name="Rectangle 2">
            <a:extLst>
              <a:ext uri="{FF2B5EF4-FFF2-40B4-BE49-F238E27FC236}">
                <a16:creationId xmlns:a16="http://schemas.microsoft.com/office/drawing/2014/main" id="{993FE107-8DA9-6341-8276-03AEE2A4321F}"/>
              </a:ext>
            </a:extLst>
          </p:cNvPr>
          <p:cNvSpPr>
            <a:spLocks noChangeArrowheads="1" noTextEdit="1"/>
          </p:cNvSpPr>
          <p:nvPr>
            <p:ph type="sldImg"/>
          </p:nvPr>
        </p:nvSpPr>
        <p:spPr>
          <a:xfrm>
            <a:off x="1158875" y="681038"/>
            <a:ext cx="4540250" cy="3405187"/>
          </a:xfrm>
          <a:ln/>
        </p:spPr>
      </p:sp>
      <p:sp>
        <p:nvSpPr>
          <p:cNvPr id="651267" name="Rectangle 3">
            <a:extLst>
              <a:ext uri="{FF2B5EF4-FFF2-40B4-BE49-F238E27FC236}">
                <a16:creationId xmlns:a16="http://schemas.microsoft.com/office/drawing/2014/main" id="{77B55145-92ED-E714-0E05-D4B4C477A683}"/>
              </a:ext>
            </a:extLst>
          </p:cNvPr>
          <p:cNvSpPr>
            <a:spLocks noGrp="1" noChangeArrowheads="1"/>
          </p:cNvSpPr>
          <p:nvPr>
            <p:ph type="body" idx="1"/>
          </p:nvPr>
        </p:nvSpPr>
        <p:spPr>
          <a:xfrm>
            <a:off x="914400" y="4311650"/>
            <a:ext cx="5029200" cy="4084638"/>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xml"/><Relationship Id="rId3" Type="http://schemas.openxmlformats.org/officeDocument/2006/relationships/image" Target="../media/image1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32.jpeg"/><Relationship Id="rId3" Type="http://schemas.openxmlformats.org/officeDocument/2006/relationships/image" Target="../media/image233.png"/><Relationship Id="rId4" Type="http://schemas.openxmlformats.org/officeDocument/2006/relationships/image" Target="../media/image234.jpeg"/><Relationship Id="rId5" Type="http://schemas.openxmlformats.org/officeDocument/2006/relationships/image" Target="../media/image2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4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5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74.xml"/><Relationship Id="rId2" Type="http://schemas.openxmlformats.org/officeDocument/2006/relationships/image" Target="../media/image236.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1.xml"/><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39.png"/><Relationship Id="rId6" Type="http://schemas.openxmlformats.org/officeDocument/2006/relationships/image" Target="../media/image240.png"/><Relationship Id="rId7" Type="http://schemas.openxmlformats.org/officeDocument/2006/relationships/image" Target="../media/image241.png"/><Relationship Id="rId8" Type="http://schemas.openxmlformats.org/officeDocument/2006/relationships/image" Target="../media/image2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2.xml"/><Relationship Id="rId3" Type="http://schemas.openxmlformats.org/officeDocument/2006/relationships/image" Target="../media/image243.jpeg"/><Relationship Id="rId4" Type="http://schemas.openxmlformats.org/officeDocument/2006/relationships/image" Target="../media/image244.wmf"/><Relationship Id="rId5" Type="http://schemas.openxmlformats.org/officeDocument/2006/relationships/image" Target="../media/image245.w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3.xml"/><Relationship Id="rId3" Type="http://schemas.openxmlformats.org/officeDocument/2006/relationships/image" Target="../media/image246.jpeg"/><Relationship Id="rId4" Type="http://schemas.openxmlformats.org/officeDocument/2006/relationships/image" Target="../media/image247.jpeg"/><Relationship Id="rId5" Type="http://schemas.openxmlformats.org/officeDocument/2006/relationships/image" Target="../media/image248.jpeg"/><Relationship Id="rId6" Type="http://schemas.openxmlformats.org/officeDocument/2006/relationships/image" Target="../media/image249.png"/><Relationship Id="rId7" Type="http://schemas.openxmlformats.org/officeDocument/2006/relationships/image" Target="../media/image250.jpeg"/><Relationship Id="rId8" Type="http://schemas.openxmlformats.org/officeDocument/2006/relationships/image" Target="../media/image251.jpeg"/><Relationship Id="rId9" Type="http://schemas.openxmlformats.org/officeDocument/2006/relationships/image" Target="../media/image252.jpeg"/><Relationship Id="rId10" Type="http://schemas.openxmlformats.org/officeDocument/2006/relationships/image" Target="../media/image253.jpeg"/><Relationship Id="rId11" Type="http://schemas.openxmlformats.org/officeDocument/2006/relationships/image" Target="../media/image25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85.xml"/><Relationship Id="rId3" Type="http://schemas.openxmlformats.org/officeDocument/2006/relationships/notesSlide" Target="../notesSlides/notesSlide5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7.xml"/><Relationship Id="rId2" Type="http://schemas.openxmlformats.org/officeDocument/2006/relationships/oleObject" Target="../embeddings/oleObject11.bin"/><Relationship Id="rId3" Type="http://schemas.openxmlformats.org/officeDocument/2006/relationships/image" Target="../media/image255.emf"/><Relationship Id="rId4" Type="http://schemas.openxmlformats.org/officeDocument/2006/relationships/oleObject" Target="../embeddings/oleObject12.bin"/><Relationship Id="rId5" Type="http://schemas.openxmlformats.org/officeDocument/2006/relationships/image" Target="../media/image256.emf"/><Relationship Id="rId6" Type="http://schemas.openxmlformats.org/officeDocument/2006/relationships/oleObject" Target="../embeddings/oleObject13.bin"/><Relationship Id="rId7" Type="http://schemas.openxmlformats.org/officeDocument/2006/relationships/image" Target="../media/image257.emf"/><Relationship Id="rId8" Type="http://schemas.openxmlformats.org/officeDocument/2006/relationships/oleObject" Target="../embeddings/oleObject14.bin"/><Relationship Id="rId9" Type="http://schemas.openxmlformats.org/officeDocument/2006/relationships/image" Target="../media/image258.emf"/><Relationship Id="rId10" Type="http://schemas.openxmlformats.org/officeDocument/2006/relationships/oleObject" Target="../embeddings/oleObject15.bin"/><Relationship Id="rId11" Type="http://schemas.openxmlformats.org/officeDocument/2006/relationships/image" Target="../media/image259.emf"/><Relationship Id="rId12" Type="http://schemas.openxmlformats.org/officeDocument/2006/relationships/oleObject" Target="../embeddings/oleObject16.bin"/><Relationship Id="rId13" Type="http://schemas.openxmlformats.org/officeDocument/2006/relationships/image" Target="../media/image260.emf"/><Relationship Id="rId14" Type="http://schemas.openxmlformats.org/officeDocument/2006/relationships/oleObject" Target="../embeddings/oleObject17.bin"/><Relationship Id="rId15" Type="http://schemas.openxmlformats.org/officeDocument/2006/relationships/image" Target="../media/image261.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97.xml"/><Relationship Id="rId2" Type="http://schemas.openxmlformats.org/officeDocument/2006/relationships/oleObject" Target="../embeddings/oleObject18.bin"/><Relationship Id="rId3" Type="http://schemas.openxmlformats.org/officeDocument/2006/relationships/image" Target="../media/image262.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0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04.xml"/><Relationship Id="rId2" Type="http://schemas.openxmlformats.org/officeDocument/2006/relationships/hyperlink" Target="mailto:cdf@nist.gov" TargetMode="External"/><Relationship Id="rId3" Type="http://schemas.openxmlformats.org/officeDocument/2006/relationships/hyperlink" Target="http://vote.nist.gov/"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06.xml"/><Relationship Id="rId2" Type="http://schemas.openxmlformats.org/officeDocument/2006/relationships/notesSlide" Target="../notesSlides/notesSlide5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18.xml"/><Relationship Id="rId2" Type="http://schemas.openxmlformats.org/officeDocument/2006/relationships/image" Target="../media/image263.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34.xml"/><Relationship Id="rId2" Type="http://schemas.openxmlformats.org/officeDocument/2006/relationships/notesSlide" Target="../notesSlides/notesSlide56.xml"/><Relationship Id="rId3" Type="http://schemas.openxmlformats.org/officeDocument/2006/relationships/image" Target="../media/image264.png"/><Relationship Id="rId4" Type="http://schemas.openxmlformats.org/officeDocument/2006/relationships/image" Target="../media/image2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29.xml"/><Relationship Id="rId2" Type="http://schemas.openxmlformats.org/officeDocument/2006/relationships/image" Target="../media/image73.png"/><Relationship Id="rId3" Type="http://schemas.openxmlformats.org/officeDocument/2006/relationships/image" Target="../media/image7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55.xml"/><Relationship Id="rId2" Type="http://schemas.openxmlformats.org/officeDocument/2006/relationships/notesSlide" Target="../notesSlides/notesSlide5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55.xml"/><Relationship Id="rId2" Type="http://schemas.openxmlformats.org/officeDocument/2006/relationships/notesSlide" Target="../notesSlides/notesSlide5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5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6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66.xml"/><Relationship Id="rId2" Type="http://schemas.openxmlformats.org/officeDocument/2006/relationships/notesSlide" Target="../notesSlides/notesSlide5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notesSlide" Target="../notesSlides/notesSlide6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notesSlide" Target="../notesSlides/notesSlide6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93.xml"/><Relationship Id="rId2" Type="http://schemas.openxmlformats.org/officeDocument/2006/relationships/image" Target="../media/image266.wmf"/><Relationship Id="rId3" Type="http://schemas.openxmlformats.org/officeDocument/2006/relationships/image" Target="../media/image267.w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93.xml"/><Relationship Id="rId2" Type="http://schemas.openxmlformats.org/officeDocument/2006/relationships/notesSlide" Target="../notesSlides/notesSlide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8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99.xml"/><Relationship Id="rId2" Type="http://schemas.openxmlformats.org/officeDocument/2006/relationships/notesSlide" Target="../notesSlides/notesSlide63.xml"/><Relationship Id="rId3" Type="http://schemas.openxmlformats.org/officeDocument/2006/relationships/hyperlink" Target="studentaid.gov/glance"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15.xml"/><Relationship Id="rId2" Type="http://schemas.openxmlformats.org/officeDocument/2006/relationships/notesSlide" Target="../notesSlides/notesSlide64.xml"/><Relationship Id="rId3" Type="http://schemas.openxmlformats.org/officeDocument/2006/relationships/image" Target="../media/image268.wmf"/><Relationship Id="rId4" Type="http://schemas.openxmlformats.org/officeDocument/2006/relationships/image" Target="../media/image269.jpeg"/><Relationship Id="rId5" Type="http://schemas.openxmlformats.org/officeDocument/2006/relationships/image" Target="../media/image270.jpeg"/><Relationship Id="rId6" Type="http://schemas.openxmlformats.org/officeDocument/2006/relationships/image" Target="../media/image271.jpeg"/><Relationship Id="rId7" Type="http://schemas.openxmlformats.org/officeDocument/2006/relationships/image" Target="../media/image272.jpeg"/><Relationship Id="rId8" Type="http://schemas.openxmlformats.org/officeDocument/2006/relationships/image" Target="../media/image273.jpeg"/><Relationship Id="rId9" Type="http://schemas.openxmlformats.org/officeDocument/2006/relationships/image" Target="../media/image274.jpeg"/><Relationship Id="rId10" Type="http://schemas.openxmlformats.org/officeDocument/2006/relationships/image" Target="../media/image275.png"/><Relationship Id="rId11" Type="http://schemas.openxmlformats.org/officeDocument/2006/relationships/hyperlink" Target="file:///I:\Presentations\Documents%20and%20Settings\LAVER\Desktop\acronym.ppt" TargetMode="External"/><Relationship Id="rId12" Type="http://schemas.openxmlformats.org/officeDocument/2006/relationships/image" Target="../media/image123.w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21.xml"/><Relationship Id="rId2" Type="http://schemas.openxmlformats.org/officeDocument/2006/relationships/notesSlide" Target="../notesSlides/notesSlide65.xml"/><Relationship Id="rId3" Type="http://schemas.openxmlformats.org/officeDocument/2006/relationships/hyperlink" Target="http://www.opm.gov/forms/pdf_fill/sf2809.pdf" TargetMode="External"/><Relationship Id="rId4" Type="http://schemas.openxmlformats.org/officeDocument/2006/relationships/image" Target="../media/image276.w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43.xml"/><Relationship Id="rId2" Type="http://schemas.openxmlformats.org/officeDocument/2006/relationships/notesSlide" Target="../notesSlides/notesSlide66.xml"/><Relationship Id="rId3" Type="http://schemas.openxmlformats.org/officeDocument/2006/relationships/image" Target="../media/image277.png"/><Relationship Id="rId4" Type="http://schemas.openxmlformats.org/officeDocument/2006/relationships/image" Target="../media/image278.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 Target="slide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45.xml"/><Relationship Id="rId2" Type="http://schemas.openxmlformats.org/officeDocument/2006/relationships/image" Target="../media/image279.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57.xml"/><Relationship Id="rId2" Type="http://schemas.openxmlformats.org/officeDocument/2006/relationships/notesSlide" Target="../notesSlides/notesSlide67.xml"/><Relationship Id="rId3" Type="http://schemas.openxmlformats.org/officeDocument/2006/relationships/image" Target="../media/image280.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6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71.xml"/><Relationship Id="rId2" Type="http://schemas.openxmlformats.org/officeDocument/2006/relationships/notesSlide" Target="../notesSlides/notesSlide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oleObject" Target="../embeddings/oleObject3.bin"/><Relationship Id="rId3" Type="http://schemas.openxmlformats.org/officeDocument/2006/relationships/image" Target="../media/image13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73.xml"/><Relationship Id="rId2" Type="http://schemas.openxmlformats.org/officeDocument/2006/relationships/image" Target="../media/image281.png"/><Relationship Id="rId3" Type="http://schemas.openxmlformats.org/officeDocument/2006/relationships/image" Target="../media/image282.jpeg"/><Relationship Id="rId4" Type="http://schemas.openxmlformats.org/officeDocument/2006/relationships/image" Target="../media/image283.png"/><Relationship Id="rId5" Type="http://schemas.openxmlformats.org/officeDocument/2006/relationships/hyperlink" Target="http://www.google.fr/imgres?imgurl=http://www.ed-mipege.u-psud.fr/images-MIPEGE/ipn2.jpg&amp;imgrefurl=http://www.ed-mipege.u-psud.fr/CadreEquipesMipege.html&amp;usg=__TDcJxe1DjISdJqziOkBNr__1ZK0=&amp;h=110&amp;w=170&amp;sz=26&amp;hl=fr&amp;start=8&amp;itbs=1&amp;tbnid=maIjFqQTNiIphM:&amp;tbnh=64&amp;tbnw=99&amp;prev=/images%3Fq%3Dipn%2Borsay%26hl%3Dfr%26gbv%3D2%26tbs%3Disch:1" TargetMode="External"/><Relationship Id="rId6" Type="http://schemas.openxmlformats.org/officeDocument/2006/relationships/image" Target="../media/image284.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73.xml"/><Relationship Id="rId2" Type="http://schemas.openxmlformats.org/officeDocument/2006/relationships/image" Target="../media/image285.jpe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90.xml"/><Relationship Id="rId2" Type="http://schemas.openxmlformats.org/officeDocument/2006/relationships/notesSlide" Target="../notesSlides/notesSlide69.xml"/><Relationship Id="rId3" Type="http://schemas.openxmlformats.org/officeDocument/2006/relationships/hyperlink" Target="http://water.usgs.gov/wicp/acwi/subgrp_ls.html"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90.xml"/><Relationship Id="rId2" Type="http://schemas.openxmlformats.org/officeDocument/2006/relationships/notesSlide" Target="../notesSlides/notesSlide70.xml"/><Relationship Id="rId3" Type="http://schemas.openxmlformats.org/officeDocument/2006/relationships/hyperlink" Target="http://acwi.gov/" TargetMode="External"/><Relationship Id="rId4" Type="http://schemas.openxmlformats.org/officeDocument/2006/relationships/image" Target="../media/image286.png"/><Relationship Id="rId5" Type="http://schemas.openxmlformats.org/officeDocument/2006/relationships/hyperlink" Target="http://fgdc.gov/"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97.xml"/><Relationship Id="rId2" Type="http://schemas.openxmlformats.org/officeDocument/2006/relationships/image" Target="../media/image287.wmf"/><Relationship Id="rId3" Type="http://schemas.openxmlformats.org/officeDocument/2006/relationships/image" Target="../media/image28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01.xml"/><Relationship Id="rId2" Type="http://schemas.openxmlformats.org/officeDocument/2006/relationships/image" Target="../media/image289.png"/><Relationship Id="rId3" Type="http://schemas.openxmlformats.org/officeDocument/2006/relationships/image" Target="../media/image290.png"/><Relationship Id="rId4" Type="http://schemas.openxmlformats.org/officeDocument/2006/relationships/image" Target="../media/image291.png"/><Relationship Id="rId5" Type="http://schemas.openxmlformats.org/officeDocument/2006/relationships/image" Target="../media/image29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09.xml"/><Relationship Id="rId2" Type="http://schemas.openxmlformats.org/officeDocument/2006/relationships/image" Target="../media/image29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09.xml"/><Relationship Id="rId2" Type="http://schemas.openxmlformats.org/officeDocument/2006/relationships/image" Target="../media/image294.png"/><Relationship Id="rId3" Type="http://schemas.openxmlformats.org/officeDocument/2006/relationships/image" Target="../media/image29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20.xml"/><Relationship Id="rId2" Type="http://schemas.openxmlformats.org/officeDocument/2006/relationships/image" Target="../media/image296.png"/><Relationship Id="rId3" Type="http://schemas.openxmlformats.org/officeDocument/2006/relationships/image" Target="../media/image297.jpeg"/><Relationship Id="rId4" Type="http://schemas.openxmlformats.org/officeDocument/2006/relationships/image" Target="../media/image298.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33.xml"/><Relationship Id="rId2" Type="http://schemas.openxmlformats.org/officeDocument/2006/relationships/notesSlide" Target="../notesSlides/notesSlide7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54.xml"/><Relationship Id="rId2" Type="http://schemas.openxmlformats.org/officeDocument/2006/relationships/audio" Target="../media/audio2.wav"/><Relationship Id="rId3" Type="http://schemas.openxmlformats.org/officeDocument/2006/relationships/image" Target="../media/image299.png"/><Relationship Id="rId4" Type="http://schemas.openxmlformats.org/officeDocument/2006/relationships/image" Target="../media/image300.wmf"/><Relationship Id="rId5" Type="http://schemas.openxmlformats.org/officeDocument/2006/relationships/image" Target="../media/image301.wmf"/><Relationship Id="rId6" Type="http://schemas.openxmlformats.org/officeDocument/2006/relationships/image" Target="../media/image302.wmf"/><Relationship Id="rId7" Type="http://schemas.openxmlformats.org/officeDocument/2006/relationships/image" Target="../media/image303.wmf"/><Relationship Id="rId8" Type="http://schemas.openxmlformats.org/officeDocument/2006/relationships/image" Target="../media/image304.wmf"/><Relationship Id="rId9" Type="http://schemas.openxmlformats.org/officeDocument/2006/relationships/image" Target="../media/image305.wmf"/><Relationship Id="rId10" Type="http://schemas.openxmlformats.org/officeDocument/2006/relationships/image" Target="../media/image306.wmf"/><Relationship Id="rId11" Type="http://schemas.openxmlformats.org/officeDocument/2006/relationships/image" Target="../media/image307.jpe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57.xml"/><Relationship Id="rId2" Type="http://schemas.openxmlformats.org/officeDocument/2006/relationships/image" Target="../media/image308.png"/><Relationship Id="rId3" Type="http://schemas.openxmlformats.org/officeDocument/2006/relationships/image" Target="../media/image30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57.xml"/><Relationship Id="rId2" Type="http://schemas.openxmlformats.org/officeDocument/2006/relationships/image" Target="../media/image310.png"/><Relationship Id="rId3" Type="http://schemas.openxmlformats.org/officeDocument/2006/relationships/image" Target="../media/image31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62.xml"/><Relationship Id="rId2" Type="http://schemas.openxmlformats.org/officeDocument/2006/relationships/notesSlide" Target="../notesSlides/notesSlide7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60.xml"/><Relationship Id="rId2" Type="http://schemas.openxmlformats.org/officeDocument/2006/relationships/notesSlide" Target="../notesSlides/notesSlide73.xml"/><Relationship Id="rId3" Type="http://schemas.openxmlformats.org/officeDocument/2006/relationships/image" Target="../media/image312.png"/><Relationship Id="rId4" Type="http://schemas.openxmlformats.org/officeDocument/2006/relationships/image" Target="../media/image31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72.xml"/><Relationship Id="rId2" Type="http://schemas.openxmlformats.org/officeDocument/2006/relationships/notesSlide" Target="../notesSlides/notesSlide74.xml"/><Relationship Id="rId3" Type="http://schemas.openxmlformats.org/officeDocument/2006/relationships/image" Target="../media/image314.png"/><Relationship Id="rId4" Type="http://schemas.openxmlformats.org/officeDocument/2006/relationships/image" Target="../media/image315.jpeg"/><Relationship Id="rId5" Type="http://schemas.openxmlformats.org/officeDocument/2006/relationships/image" Target="../media/image316.png"/><Relationship Id="rId6" Type="http://schemas.openxmlformats.org/officeDocument/2006/relationships/image" Target="../media/image317.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7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87.xml"/><Relationship Id="rId2" Type="http://schemas.openxmlformats.org/officeDocument/2006/relationships/notesSlide" Target="../notesSlides/notesSlide7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87.xml"/><Relationship Id="rId2" Type="http://schemas.openxmlformats.org/officeDocument/2006/relationships/notesSlide" Target="../notesSlides/notesSlide7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00.xml"/><Relationship Id="rId2" Type="http://schemas.openxmlformats.org/officeDocument/2006/relationships/image" Target="../media/image3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image" Target="../media/image13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00.xml"/><Relationship Id="rId2" Type="http://schemas.openxmlformats.org/officeDocument/2006/relationships/image" Target="../media/image319.jpeg"/><Relationship Id="rId3" Type="http://schemas.openxmlformats.org/officeDocument/2006/relationships/image" Target="../media/image320.jpe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1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27.xml"/><Relationship Id="rId2" Type="http://schemas.openxmlformats.org/officeDocument/2006/relationships/image" Target="../media/image321.png"/><Relationship Id="rId3" Type="http://schemas.openxmlformats.org/officeDocument/2006/relationships/oleObject" Target="../embeddings/oleObject19.bin"/><Relationship Id="rId4" Type="http://schemas.openxmlformats.org/officeDocument/2006/relationships/image" Target="../media/image322.wmf"/><Relationship Id="rId5" Type="http://schemas.openxmlformats.org/officeDocument/2006/relationships/image" Target="../media/image32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3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7.xml"/><Relationship Id="rId3" Type="http://schemas.openxmlformats.org/officeDocument/2006/relationships/image" Target="../media/image324.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34.xml"/><Relationship Id="rId2" Type="http://schemas.openxmlformats.org/officeDocument/2006/relationships/image" Target="../media/image325.jpe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50.xml"/><Relationship Id="rId2" Type="http://schemas.openxmlformats.org/officeDocument/2006/relationships/oleObject" Target="../embeddings/oleObject20.bin"/><Relationship Id="rId3" Type="http://schemas.openxmlformats.org/officeDocument/2006/relationships/image" Target="../media/image326.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67.xml"/><Relationship Id="rId2" Type="http://schemas.openxmlformats.org/officeDocument/2006/relationships/notesSlide" Target="../notesSlides/notesSlide7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6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7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image" Target="../media/image132.jpeg"/><Relationship Id="rId3" Type="http://schemas.openxmlformats.org/officeDocument/2006/relationships/image" Target="../media/image133.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image" Target="../media/image327.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91.xml"/><Relationship Id="rId2" Type="http://schemas.openxmlformats.org/officeDocument/2006/relationships/notesSlide" Target="../notesSlides/notesSlide7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image" Target="../media/image328.jpe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0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21.xml"/><Relationship Id="rId2" Type="http://schemas.openxmlformats.org/officeDocument/2006/relationships/notesSlide" Target="../notesSlides/notesSlide8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34.xml"/><Relationship Id="rId2" Type="http://schemas.openxmlformats.org/officeDocument/2006/relationships/notesSlide" Target="../notesSlides/notesSlide81.xml"/><Relationship Id="rId3" Type="http://schemas.openxmlformats.org/officeDocument/2006/relationships/hyperlink" Target="http://www.dop.wa.gov/payroll/HRMS/OnLineQuickReference" TargetMode="External"/><Relationship Id="rId4" Type="http://schemas.openxmlformats.org/officeDocument/2006/relationships/image" Target="../media/image329.png"/><Relationship Id="rId5" Type="http://schemas.openxmlformats.org/officeDocument/2006/relationships/image" Target="../media/image330.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33.xml"/><Relationship Id="rId2" Type="http://schemas.openxmlformats.org/officeDocument/2006/relationships/notesSlide" Target="../notesSlides/notesSlide82.xml"/><Relationship Id="rId3" Type="http://schemas.openxmlformats.org/officeDocument/2006/relationships/image" Target="../media/image331.jpe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33.xml"/><Relationship Id="rId2" Type="http://schemas.openxmlformats.org/officeDocument/2006/relationships/notesSlide" Target="../notesSlides/notesSlide8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image" Target="../media/image134.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8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29.xml"/><Relationship Id="rId2" Type="http://schemas.openxmlformats.org/officeDocument/2006/relationships/notesSlide" Target="../notesSlides/notesSlide85.xml"/><Relationship Id="rId3" Type="http://schemas.openxmlformats.org/officeDocument/2006/relationships/image" Target="../media/image333.jpe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50.xml"/><Relationship Id="rId2" Type="http://schemas.openxmlformats.org/officeDocument/2006/relationships/image" Target="../media/image334.jpeg"/><Relationship Id="rId3" Type="http://schemas.openxmlformats.org/officeDocument/2006/relationships/image" Target="../media/image335.jpeg"/><Relationship Id="rId4" Type="http://schemas.openxmlformats.org/officeDocument/2006/relationships/image" Target="../media/image336.jpeg"/><Relationship Id="rId5" Type="http://schemas.openxmlformats.org/officeDocument/2006/relationships/image" Target="../media/image337.jpeg"/><Relationship Id="rId6" Type="http://schemas.openxmlformats.org/officeDocument/2006/relationships/image" Target="../media/image338.wmf"/><Relationship Id="rId7" Type="http://schemas.openxmlformats.org/officeDocument/2006/relationships/image" Target="../media/image339.jpeg"/><Relationship Id="rId8" Type="http://schemas.openxmlformats.org/officeDocument/2006/relationships/image" Target="../media/image34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5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4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46.xml"/><Relationship Id="rId2" Type="http://schemas.openxmlformats.org/officeDocument/2006/relationships/notesSlide" Target="../notesSlides/notesSlide8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58.xml"/><Relationship Id="rId2" Type="http://schemas.openxmlformats.org/officeDocument/2006/relationships/notesSlide" Target="../notesSlides/notesSlide87.xml"/><Relationship Id="rId3" Type="http://schemas.openxmlformats.org/officeDocument/2006/relationships/image" Target="../media/image341.jpeg"/><Relationship Id="rId4" Type="http://schemas.openxmlformats.org/officeDocument/2006/relationships/image" Target="../media/image342.jpeg"/><Relationship Id="rId5" Type="http://schemas.openxmlformats.org/officeDocument/2006/relationships/image" Target="../media/image343.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58.xml"/><Relationship Id="rId2" Type="http://schemas.openxmlformats.org/officeDocument/2006/relationships/notesSlide" Target="../notesSlides/notesSlide88.xml"/><Relationship Id="rId3" Type="http://schemas.openxmlformats.org/officeDocument/2006/relationships/image" Target="../media/image341.jpeg"/><Relationship Id="rId4" Type="http://schemas.openxmlformats.org/officeDocument/2006/relationships/image" Target="../media/image342.jpeg"/><Relationship Id="rId5" Type="http://schemas.openxmlformats.org/officeDocument/2006/relationships/image" Target="../media/image343.jpe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oleObject" Target="../embeddings/oleObject21.bin"/><Relationship Id="rId3" Type="http://schemas.openxmlformats.org/officeDocument/2006/relationships/image" Target="../media/image344.wmf"/><Relationship Id="rId4" Type="http://schemas.openxmlformats.org/officeDocument/2006/relationships/oleObject" Target="../embeddings/oleObject22.bin"/><Relationship Id="rId5" Type="http://schemas.openxmlformats.org/officeDocument/2006/relationships/image" Target="../media/image345.wmf"/><Relationship Id="rId6" Type="http://schemas.openxmlformats.org/officeDocument/2006/relationships/oleObject" Target="../embeddings/oleObject23.bin"/><Relationship Id="rId7" Type="http://schemas.openxmlformats.org/officeDocument/2006/relationships/image" Target="../media/image346.wmf"/><Relationship Id="rId8" Type="http://schemas.openxmlformats.org/officeDocument/2006/relationships/oleObject" Target="../embeddings/oleObject24.bin"/><Relationship Id="rId9" Type="http://schemas.openxmlformats.org/officeDocument/2006/relationships/image" Target="../media/image347.wmf"/><Relationship Id="rId10" Type="http://schemas.openxmlformats.org/officeDocument/2006/relationships/image" Target="../media/image348.png"/><Relationship Id="rId11" Type="http://schemas.openxmlformats.org/officeDocument/2006/relationships/image" Target="../media/image34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image" Target="../media/image35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image" Target="../media/image13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image" Target="../media/image351.png"/><Relationship Id="rId3" Type="http://schemas.openxmlformats.org/officeDocument/2006/relationships/image" Target="../media/image352.png"/><Relationship Id="rId4" Type="http://schemas.openxmlformats.org/officeDocument/2006/relationships/image" Target="../media/image353.png"/><Relationship Id="rId5" Type="http://schemas.openxmlformats.org/officeDocument/2006/relationships/image" Target="../media/image354.png"/><Relationship Id="rId6" Type="http://schemas.openxmlformats.org/officeDocument/2006/relationships/image" Target="../media/image3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image" Target="../media/image356.jpeg"/><Relationship Id="rId3" Type="http://schemas.openxmlformats.org/officeDocument/2006/relationships/image" Target="../media/image357.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image" Target="../media/image358.png"/><Relationship Id="rId3" Type="http://schemas.openxmlformats.org/officeDocument/2006/relationships/image" Target="../media/image359.png"/><Relationship Id="rId4" Type="http://schemas.openxmlformats.org/officeDocument/2006/relationships/oleObject" Target="../embeddings/oleObject25.bin"/><Relationship Id="rId5" Type="http://schemas.openxmlformats.org/officeDocument/2006/relationships/image" Target="../media/image360.w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81.xml"/><Relationship Id="rId2" Type="http://schemas.openxmlformats.org/officeDocument/2006/relationships/image" Target="../media/image361.jpeg"/><Relationship Id="rId3" Type="http://schemas.openxmlformats.org/officeDocument/2006/relationships/image" Target="../media/image362.png"/><Relationship Id="rId4" Type="http://schemas.openxmlformats.org/officeDocument/2006/relationships/image" Target="../media/image363.png"/><Relationship Id="rId5" Type="http://schemas.openxmlformats.org/officeDocument/2006/relationships/image" Target="../media/image364.jpeg"/><Relationship Id="rId6" Type="http://schemas.openxmlformats.org/officeDocument/2006/relationships/image" Target="../media/image365.jpeg"/><Relationship Id="rId7" Type="http://schemas.openxmlformats.org/officeDocument/2006/relationships/image" Target="../media/image366.jpeg"/><Relationship Id="rId8" Type="http://schemas.openxmlformats.org/officeDocument/2006/relationships/image" Target="../media/image367.jpe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75.xml"/><Relationship Id="rId2" Type="http://schemas.openxmlformats.org/officeDocument/2006/relationships/image" Target="../media/image368.wmf"/><Relationship Id="rId3" Type="http://schemas.openxmlformats.org/officeDocument/2006/relationships/oleObject" Target="../embeddings/oleObject26.bin"/><Relationship Id="rId4" Type="http://schemas.openxmlformats.org/officeDocument/2006/relationships/image" Target="../media/image369.wmf"/><Relationship Id="rId5" Type="http://schemas.openxmlformats.org/officeDocument/2006/relationships/image" Target="../media/image370.wmf"/><Relationship Id="rId6" Type="http://schemas.openxmlformats.org/officeDocument/2006/relationships/oleObject" Target="../embeddings/oleObject27.bin"/><Relationship Id="rId7" Type="http://schemas.openxmlformats.org/officeDocument/2006/relationships/image" Target="../media/image371.wmf"/><Relationship Id="rId8" Type="http://schemas.openxmlformats.org/officeDocument/2006/relationships/oleObject" Target="../embeddings/oleObject28.bin"/><Relationship Id="rId9" Type="http://schemas.openxmlformats.org/officeDocument/2006/relationships/image" Target="../media/image372.wmf"/><Relationship Id="rId10" Type="http://schemas.openxmlformats.org/officeDocument/2006/relationships/image" Target="../media/image373.jpeg"/><Relationship Id="rId11" Type="http://schemas.openxmlformats.org/officeDocument/2006/relationships/oleObject" Target="../embeddings/oleObject29.bin"/><Relationship Id="rId12" Type="http://schemas.openxmlformats.org/officeDocument/2006/relationships/image" Target="../media/image374.wmf"/><Relationship Id="rId13" Type="http://schemas.openxmlformats.org/officeDocument/2006/relationships/image" Target="../media/image375.jpeg"/><Relationship Id="rId14" Type="http://schemas.openxmlformats.org/officeDocument/2006/relationships/image" Target="../media/image376.jpeg"/><Relationship Id="rId15" Type="http://schemas.openxmlformats.org/officeDocument/2006/relationships/oleObject" Target="../embeddings/oleObject30.bin"/><Relationship Id="rId16" Type="http://schemas.openxmlformats.org/officeDocument/2006/relationships/image" Target="../media/image377.wmf"/><Relationship Id="rId17" Type="http://schemas.openxmlformats.org/officeDocument/2006/relationships/image" Target="../media/image378.png"/><Relationship Id="rId18" Type="http://schemas.openxmlformats.org/officeDocument/2006/relationships/image" Target="../media/image379.jpe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image" Target="../media/image380.jpeg"/><Relationship Id="rId3" Type="http://schemas.openxmlformats.org/officeDocument/2006/relationships/image" Target="../media/image38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oleObject" Target="../embeddings/oleObject31.bin"/><Relationship Id="rId3" Type="http://schemas.openxmlformats.org/officeDocument/2006/relationships/image" Target="../media/image382.emf"/><Relationship Id="rId4" Type="http://schemas.openxmlformats.org/officeDocument/2006/relationships/image" Target="../media/image383.png"/><Relationship Id="rId5" Type="http://schemas.openxmlformats.org/officeDocument/2006/relationships/image" Target="../media/image384.png"/><Relationship Id="rId6" Type="http://schemas.openxmlformats.org/officeDocument/2006/relationships/image" Target="../media/image385.png"/><Relationship Id="rId7" Type="http://schemas.openxmlformats.org/officeDocument/2006/relationships/image" Target="../media/image386.png"/><Relationship Id="rId8" Type="http://schemas.openxmlformats.org/officeDocument/2006/relationships/image" Target="../media/image38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8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94.xml"/><Relationship Id="rId2" Type="http://schemas.openxmlformats.org/officeDocument/2006/relationships/notesSlide" Target="../notesSlides/notesSlide89.xml"/><Relationship Id="rId3" Type="http://schemas.openxmlformats.org/officeDocument/2006/relationships/image" Target="../media/image3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xml"/><Relationship Id="rId3" Type="http://schemas.openxmlformats.org/officeDocument/2006/relationships/image" Target="../media/image13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05.xml"/><Relationship Id="rId2" Type="http://schemas.openxmlformats.org/officeDocument/2006/relationships/notesSlide" Target="../notesSlides/notesSlide90.xml"/><Relationship Id="rId3" Type="http://schemas.openxmlformats.org/officeDocument/2006/relationships/image" Target="../media/image389.png"/><Relationship Id="rId4" Type="http://schemas.openxmlformats.org/officeDocument/2006/relationships/image" Target="../media/image390.png"/><Relationship Id="rId5" Type="http://schemas.openxmlformats.org/officeDocument/2006/relationships/image" Target="../media/image391.png"/><Relationship Id="rId6" Type="http://schemas.openxmlformats.org/officeDocument/2006/relationships/hyperlink" Target="http://www.noaanews.noaa.gov/stories2007/images/2007hurricaneupdateb.jpg" TargetMode="External"/><Relationship Id="rId7" Type="http://schemas.openxmlformats.org/officeDocument/2006/relationships/image" Target="../media/image392.jpeg"/><Relationship Id="rId8" Type="http://schemas.openxmlformats.org/officeDocument/2006/relationships/image" Target="../media/image393.png"/><Relationship Id="rId9" Type="http://schemas.openxmlformats.org/officeDocument/2006/relationships/image" Target="../media/image39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1.xml"/><Relationship Id="rId2" Type="http://schemas.openxmlformats.org/officeDocument/2006/relationships/notesSlide" Target="../notesSlides/notesSlide9.xml"/><Relationship Id="rId3" Type="http://schemas.openxmlformats.org/officeDocument/2006/relationships/image" Target="../media/image1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jpe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oleObject" Target="../embeddings/oleObject4.bin"/><Relationship Id="rId10" Type="http://schemas.openxmlformats.org/officeDocument/2006/relationships/image" Target="../media/image145.png"/><Relationship Id="rId11" Type="http://schemas.openxmlformats.org/officeDocument/2006/relationships/image" Target="../media/image146.jpeg"/><Relationship Id="rId12" Type="http://schemas.openxmlformats.org/officeDocument/2006/relationships/oleObject" Target="../embeddings/oleObject5.bin"/><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png"/><Relationship Id="rId17" Type="http://schemas.openxmlformats.org/officeDocument/2006/relationships/image" Target="../media/image151.jpeg"/><Relationship Id="rId18" Type="http://schemas.openxmlformats.org/officeDocument/2006/relationships/image" Target="../media/image152.png"/><Relationship Id="rId19" Type="http://schemas.openxmlformats.org/officeDocument/2006/relationships/image" Target="../media/image153.png"/><Relationship Id="rId20" Type="http://schemas.openxmlformats.org/officeDocument/2006/relationships/image" Target="../media/image154.png"/><Relationship Id="rId21" Type="http://schemas.openxmlformats.org/officeDocument/2006/relationships/image" Target="../media/image155.png"/><Relationship Id="rId22" Type="http://schemas.openxmlformats.org/officeDocument/2006/relationships/image" Target="../media/image156.png"/><Relationship Id="rId23" Type="http://schemas.openxmlformats.org/officeDocument/2006/relationships/image" Target="../media/image157.png"/><Relationship Id="rId24" Type="http://schemas.openxmlformats.org/officeDocument/2006/relationships/image" Target="../media/image158.png"/><Relationship Id="rId25" Type="http://schemas.openxmlformats.org/officeDocument/2006/relationships/oleObject" Target="../embeddings/oleObject6.bin"/><Relationship Id="rId26" Type="http://schemas.openxmlformats.org/officeDocument/2006/relationships/image" Target="../media/image159.wmf"/><Relationship Id="rId27" Type="http://schemas.openxmlformats.org/officeDocument/2006/relationships/image" Target="../media/image160.jpeg"/><Relationship Id="rId28" Type="http://schemas.openxmlformats.org/officeDocument/2006/relationships/image" Target="../media/image161.jpeg"/><Relationship Id="rId29" Type="http://schemas.openxmlformats.org/officeDocument/2006/relationships/image" Target="../media/image162.png"/><Relationship Id="rId30" Type="http://schemas.openxmlformats.org/officeDocument/2006/relationships/oleObject" Target="../embeddings/oleObject7.bin"/><Relationship Id="rId31" Type="http://schemas.openxmlformats.org/officeDocument/2006/relationships/image" Target="../media/image163.wmf"/><Relationship Id="rId32" Type="http://schemas.openxmlformats.org/officeDocument/2006/relationships/image" Target="../media/image164.jpeg"/><Relationship Id="rId33" Type="http://schemas.openxmlformats.org/officeDocument/2006/relationships/image" Target="../media/image165.jpeg"/><Relationship Id="rId34" Type="http://schemas.openxmlformats.org/officeDocument/2006/relationships/image" Target="../media/image166.png"/><Relationship Id="rId35" Type="http://schemas.openxmlformats.org/officeDocument/2006/relationships/image" Target="../media/image167.png"/><Relationship Id="rId36" Type="http://schemas.openxmlformats.org/officeDocument/2006/relationships/image" Target="../media/image168.png"/><Relationship Id="rId37" Type="http://schemas.openxmlformats.org/officeDocument/2006/relationships/image" Target="../media/image169.png"/><Relationship Id="rId38" Type="http://schemas.openxmlformats.org/officeDocument/2006/relationships/image" Target="../media/image170.png"/><Relationship Id="rId39" Type="http://schemas.openxmlformats.org/officeDocument/2006/relationships/image" Target="../media/image171.png"/><Relationship Id="rId40" Type="http://schemas.openxmlformats.org/officeDocument/2006/relationships/image" Target="../media/image172.jpeg"/><Relationship Id="rId41" Type="http://schemas.openxmlformats.org/officeDocument/2006/relationships/image" Target="../media/image173.png"/><Relationship Id="rId42" Type="http://schemas.openxmlformats.org/officeDocument/2006/relationships/image" Target="../media/image174.png"/><Relationship Id="rId43" Type="http://schemas.openxmlformats.org/officeDocument/2006/relationships/image" Target="../media/image175.png"/><Relationship Id="rId44" Type="http://schemas.openxmlformats.org/officeDocument/2006/relationships/image" Target="../media/image1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image" Target="../media/image177.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xml"/><Relationship Id="rId3" Type="http://schemas.openxmlformats.org/officeDocument/2006/relationships/image" Target="../media/image1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image" Target="../media/image1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image" Target="../media/image180.png"/><Relationship Id="rId3" Type="http://schemas.openxmlformats.org/officeDocument/2006/relationships/image" Target="../media/image1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0.xml"/><Relationship Id="rId2" Type="http://schemas.openxmlformats.org/officeDocument/2006/relationships/image" Target="../media/image18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notesSlide" Target="../notesSlides/notesSlide11.xml"/><Relationship Id="rId3" Type="http://schemas.openxmlformats.org/officeDocument/2006/relationships/image" Target="../media/image18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image" Target="../media/image184.jpeg"/><Relationship Id="rId3" Type="http://schemas.openxmlformats.org/officeDocument/2006/relationships/image" Target="../media/image185.jpeg"/><Relationship Id="rId4" Type="http://schemas.openxmlformats.org/officeDocument/2006/relationships/image" Target="../media/image186.jpeg"/><Relationship Id="rId5" Type="http://schemas.openxmlformats.org/officeDocument/2006/relationships/image" Target="../media/image187.jpeg"/><Relationship Id="rId6" Type="http://schemas.openxmlformats.org/officeDocument/2006/relationships/image" Target="../media/image188.jpeg"/><Relationship Id="rId7" Type="http://schemas.openxmlformats.org/officeDocument/2006/relationships/image" Target="../media/image189.jpeg"/><Relationship Id="rId8" Type="http://schemas.openxmlformats.org/officeDocument/2006/relationships/image" Target="../media/image190.jpeg"/><Relationship Id="rId9" Type="http://schemas.openxmlformats.org/officeDocument/2006/relationships/image" Target="../media/image191.jpeg"/><Relationship Id="rId10" Type="http://schemas.openxmlformats.org/officeDocument/2006/relationships/image" Target="../media/image192.jpeg"/><Relationship Id="rId11" Type="http://schemas.openxmlformats.org/officeDocument/2006/relationships/image" Target="../media/image19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13.xml"/><Relationship Id="rId3" Type="http://schemas.openxmlformats.org/officeDocument/2006/relationships/image" Target="../media/image19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notesSlide" Target="../notesSlides/notesSlide14.xml"/><Relationship Id="rId3" Type="http://schemas.openxmlformats.org/officeDocument/2006/relationships/image" Target="../media/image195.jpe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image" Target="../media/image1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image" Target="../media/image2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4.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6.xml"/><Relationship Id="rId3" Type="http://schemas.openxmlformats.org/officeDocument/2006/relationships/oleObject" Target="../embeddings/oleObject8.bin"/><Relationship Id="rId4" Type="http://schemas.openxmlformats.org/officeDocument/2006/relationships/image" Target="../media/image20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7.xml"/><Relationship Id="rId2" Type="http://schemas.openxmlformats.org/officeDocument/2006/relationships/oleObject" Target="../embeddings/oleObject9.bin"/><Relationship Id="rId3" Type="http://schemas.openxmlformats.org/officeDocument/2006/relationships/image" Target="../media/image202.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0.xml"/><Relationship Id="rId2" Type="http://schemas.openxmlformats.org/officeDocument/2006/relationships/image" Target="../media/image20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6.xml"/><Relationship Id="rId2" Type="http://schemas.openxmlformats.org/officeDocument/2006/relationships/notesSlide" Target="../notesSlides/notesSlide19.xml"/><Relationship Id="rId3" Type="http://schemas.openxmlformats.org/officeDocument/2006/relationships/hyperlink" Target="https://elandings.alaska.gov/confluence/display/esig/Participant+and+Resource+Contact+Info" TargetMode="External"/><Relationship Id="rId4" Type="http://schemas.openxmlformats.org/officeDocument/2006/relationships/image" Target="../media/image204.png"/><Relationship Id="rId5" Type="http://schemas.openxmlformats.org/officeDocument/2006/relationships/image" Target="../media/image20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1.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hyperlink" Target="http://owl.gsfc.nasa.gov/owl.jpg.jpeg" TargetMode="External"/><Relationship Id="rId3" Type="http://schemas.openxmlformats.org/officeDocument/2006/relationships/image" Target="../media/image206.jpeg"/><Relationship Id="rId4" Type="http://schemas.openxmlformats.org/officeDocument/2006/relationships/image" Target="../media/image207.png"/><Relationship Id="rId5" Type="http://schemas.openxmlformats.org/officeDocument/2006/relationships/image" Target="../media/image20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8.xml"/><Relationship Id="rId2" Type="http://schemas.openxmlformats.org/officeDocument/2006/relationships/image" Target="../media/image20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0.xml"/><Relationship Id="rId2" Type="http://schemas.openxmlformats.org/officeDocument/2006/relationships/notesSlide" Target="../notesSlides/notesSlide22.xml"/><Relationship Id="rId3" Type="http://schemas.openxmlformats.org/officeDocument/2006/relationships/hyperlink" Target="http://www.fws.gov/birddata/databases/db_selection.html" TargetMode="External"/><Relationship Id="rId4" Type="http://schemas.openxmlformats.org/officeDocument/2006/relationships/hyperlink" Target="http://www.fws.gov/data/fws_ims.htm" TargetMode="External"/><Relationship Id="rId5" Type="http://schemas.openxmlformats.org/officeDocument/2006/relationships/hyperlink" Target="http://www.fws.gov/data/NWRdata.ht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oleObject" Target="../embeddings/oleObject10.bin"/><Relationship Id="rId3" Type="http://schemas.openxmlformats.org/officeDocument/2006/relationships/image" Target="../media/image21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3.xml"/><Relationship Id="rId3" Type="http://schemas.openxmlformats.org/officeDocument/2006/relationships/image" Target="../media/image211.jpeg"/><Relationship Id="rId4" Type="http://schemas.openxmlformats.org/officeDocument/2006/relationships/image" Target="../media/image212.png"/><Relationship Id="rId5" Type="http://schemas.openxmlformats.org/officeDocument/2006/relationships/image" Target="../media/image213.jpeg"/><Relationship Id="rId6" Type="http://schemas.openxmlformats.org/officeDocument/2006/relationships/image" Target="../media/image214.png"/><Relationship Id="rId7" Type="http://schemas.openxmlformats.org/officeDocument/2006/relationships/image" Target="../media/image21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4.xml"/><Relationship Id="rId3" Type="http://schemas.openxmlformats.org/officeDocument/2006/relationships/image" Target="../media/image21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1.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6.xml"/><Relationship Id="rId2" Type="http://schemas.openxmlformats.org/officeDocument/2006/relationships/notesSlide" Target="../notesSlides/notesSlide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0.xml"/><Relationship Id="rId2" Type="http://schemas.openxmlformats.org/officeDocument/2006/relationships/notesSlide" Target="../notesSlides/notesSlide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2.xml"/><Relationship Id="rId2" Type="http://schemas.openxmlformats.org/officeDocument/2006/relationships/notesSlide" Target="../notesSlides/notesSlide29.xml"/><Relationship Id="rId3" Type="http://schemas.openxmlformats.org/officeDocument/2006/relationships/image" Target="../media/image217.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3.xml"/><Relationship Id="rId2" Type="http://schemas.openxmlformats.org/officeDocument/2006/relationships/image" Target="../media/image2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3.xml"/><Relationship Id="rId2" Type="http://schemas.openxmlformats.org/officeDocument/2006/relationships/image" Target="../media/image218.png"/><Relationship Id="rId3" Type="http://schemas.openxmlformats.org/officeDocument/2006/relationships/image" Target="../media/image2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9.xml"/><Relationship Id="rId2" Type="http://schemas.openxmlformats.org/officeDocument/2006/relationships/notesSlide" Target="../notesSlides/notesSlide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2.xml"/><Relationship Id="rId3" Type="http://schemas.openxmlformats.org/officeDocument/2006/relationships/image" Target="../media/image220.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4.xml"/><Relationship Id="rId2" Type="http://schemas.openxmlformats.org/officeDocument/2006/relationships/notesSlide" Target="../notesSlides/notesSlide33.xml"/><Relationship Id="rId3" Type="http://schemas.openxmlformats.org/officeDocument/2006/relationships/image" Target="../media/image221.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81.xml"/><Relationship Id="rId2" Type="http://schemas.openxmlformats.org/officeDocument/2006/relationships/notesSlide" Target="../notesSlides/notesSlide3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image" Target="../media/image222.wmf"/><Relationship Id="rId3" Type="http://schemas.openxmlformats.org/officeDocument/2006/relationships/image" Target="../media/image2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9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19.xml"/><Relationship Id="rId2" Type="http://schemas.openxmlformats.org/officeDocument/2006/relationships/image" Target="../media/image224.wmf"/><Relationship Id="rId3" Type="http://schemas.openxmlformats.org/officeDocument/2006/relationships/image" Target="../media/image225.wmf"/><Relationship Id="rId4" Type="http://schemas.openxmlformats.org/officeDocument/2006/relationships/image" Target="../media/image226.wmf"/><Relationship Id="rId5" Type="http://schemas.openxmlformats.org/officeDocument/2006/relationships/image" Target="../media/image22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0.xml"/><Relationship Id="rId2" Type="http://schemas.openxmlformats.org/officeDocument/2006/relationships/notesSlide" Target="../notesSlides/notesSlide38.xml"/><Relationship Id="rId3" Type="http://schemas.openxmlformats.org/officeDocument/2006/relationships/image" Target="../media/image228.gif"/><Relationship Id="rId4" Type="http://schemas.openxmlformats.org/officeDocument/2006/relationships/image" Target="../media/image229.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2.xml"/><Relationship Id="rId2" Type="http://schemas.openxmlformats.org/officeDocument/2006/relationships/hyperlink" Target="https://www.epls.gov/"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37.xml"/><Relationship Id="rId2" Type="http://schemas.openxmlformats.org/officeDocument/2006/relationships/notesSlide" Target="../notesSlides/notesSlide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3.xml"/><Relationship Id="rId2" Type="http://schemas.openxmlformats.org/officeDocument/2006/relationships/notesSlide" Target="../notesSlides/notesSlide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4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56.xml"/><Relationship Id="rId2" Type="http://schemas.openxmlformats.org/officeDocument/2006/relationships/image" Target="../media/image2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56.xml"/><Relationship Id="rId2" Type="http://schemas.openxmlformats.org/officeDocument/2006/relationships/image" Target="../media/image2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7.xml"/><Relationship Id="rId2" Type="http://schemas.openxmlformats.org/officeDocument/2006/relationships/notesSlide" Target="../notesSlides/notesSlide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xml"/><Relationship Id="rId3" Type="http://schemas.openxmlformats.org/officeDocument/2006/relationships/image" Target="../media/image1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78.xml"/><Relationship Id="rId2" Type="http://schemas.openxmlformats.org/officeDocument/2006/relationships/notesSlide" Target="../notesSlides/notesSlide4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9.xml"/><Relationship Id="rId2" Type="http://schemas.openxmlformats.org/officeDocument/2006/relationships/notesSlide" Target="../notesSlides/notesSlide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9.xml"/><Relationship Id="rId2" Type="http://schemas.openxmlformats.org/officeDocument/2006/relationships/notesSlide" Target="../notesSlides/notesSlide44.xml"/><Relationship Id="rId3" Type="http://schemas.openxmlformats.org/officeDocument/2006/relationships/image" Target="../media/image2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23.xml"/><Relationship Id="rId2" Type="http://schemas.openxmlformats.org/officeDocument/2006/relationships/notesSlide" Target="../notesSlides/notesSlide4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6.xml"/><Relationship Id="rId2" Type="http://schemas.openxmlformats.org/officeDocument/2006/relationships/notesSlide" Target="../notesSlides/notesSlide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a:extLst>
              <a:ext uri="{FF2B5EF4-FFF2-40B4-BE49-F238E27FC236}">
                <a16:creationId xmlns:a16="http://schemas.microsoft.com/office/drawing/2014/main" id="{585D13C2-5CF8-093D-6AE5-883D40B6B976}"/>
              </a:ext>
            </a:extLst>
          </p:cNvPr>
          <p:cNvSpPr>
            <a:spLocks noGrp="1" noChangeArrowheads="1"/>
          </p:cNvSpPr>
          <p:nvPr>
            <p:ph type="body" idx="1"/>
          </p:nvPr>
        </p:nvSpPr>
        <p:spPr>
          <a:xfrm>
            <a:off x="0" y="304800"/>
            <a:ext cx="9144000" cy="6553200"/>
          </a:xfrm>
        </p:spPr>
        <p:txBody>
          <a:bodyPr/>
          <a:lstStyle/>
          <a:p>
            <a:pPr>
              <a:lnSpc>
                <a:spcPct val="90000"/>
              </a:lnSpc>
            </a:pPr>
            <a:r>
              <a:rPr lang="en-US" altLang="zh-CN" sz="2400">
                <a:ea typeface="宋体" panose="02010600030101010101" pitchFamily="2" charset="-122"/>
              </a:rPr>
              <a:t>These slides were developed for classes coordinated by Mary Hill or Claire Tiedeman since 1992. The slides are freely available from the web site for the text book by Hill and Tiedeman (2007, Wiley) at http://water.usgs.gov/lookup/get?research/hill_tiedeman_book. </a:t>
            </a:r>
          </a:p>
          <a:p>
            <a:pPr>
              <a:lnSpc>
                <a:spcPct val="90000"/>
              </a:lnSpc>
            </a:pPr>
            <a:r>
              <a:rPr lang="en-US" altLang="zh-CN" sz="2400">
                <a:ea typeface="宋体" panose="02010600030101010101" pitchFamily="2" charset="-122"/>
              </a:rPr>
              <a:t>Contributors to the slides include </a:t>
            </a:r>
          </a:p>
          <a:p>
            <a:pPr>
              <a:lnSpc>
                <a:spcPct val="90000"/>
              </a:lnSpc>
              <a:buFontTx/>
              <a:buNone/>
            </a:pPr>
            <a:r>
              <a:rPr lang="en-US" altLang="zh-CN" sz="2400">
                <a:ea typeface="宋体" panose="02010600030101010101" pitchFamily="2" charset="-122"/>
              </a:rPr>
              <a:t>Mary C. Hill             Claire R. Tiedeman                                           </a:t>
            </a:r>
            <a:r>
              <a:rPr lang="en-US" altLang="zh-CN" sz="2400" b="1">
                <a:solidFill>
                  <a:schemeClr val="accent1"/>
                </a:solidFill>
                <a:ea typeface="宋体" panose="02010600030101010101" pitchFamily="2" charset="-122"/>
              </a:rPr>
              <a:t>U.S.</a:t>
            </a:r>
            <a:r>
              <a:rPr lang="en-US" altLang="zh-CN" sz="2400">
                <a:solidFill>
                  <a:srgbClr val="00CC00"/>
                </a:solidFill>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Richard L. Cooley (retired)                                                      </a:t>
            </a:r>
            <a:r>
              <a:rPr lang="en-US" altLang="zh-CN" sz="2400" b="1">
                <a:solidFill>
                  <a:schemeClr val="accent1"/>
                </a:solidFill>
                <a:ea typeface="宋体" panose="02010600030101010101" pitchFamily="2" charset="-122"/>
              </a:rPr>
              <a:t>Geological</a:t>
            </a:r>
          </a:p>
          <a:p>
            <a:pPr>
              <a:lnSpc>
                <a:spcPct val="90000"/>
              </a:lnSpc>
              <a:spcBef>
                <a:spcPct val="0"/>
              </a:spcBef>
              <a:buFontTx/>
              <a:buNone/>
            </a:pPr>
            <a:r>
              <a:rPr lang="en-US" altLang="zh-CN" sz="2400">
                <a:ea typeface="宋体" panose="02010600030101010101" pitchFamily="2" charset="-122"/>
              </a:rPr>
              <a:t>Edward Banta                                                                                 </a:t>
            </a:r>
            <a:r>
              <a:rPr lang="en-US" altLang="zh-CN" sz="2400" b="1">
                <a:solidFill>
                  <a:schemeClr val="accent1"/>
                </a:solidFill>
                <a:ea typeface="宋体" panose="02010600030101010101" pitchFamily="2" charset="-122"/>
              </a:rPr>
              <a:t>Survey</a:t>
            </a:r>
            <a:endParaRPr lang="en-US" altLang="zh-CN" sz="2400">
              <a:solidFill>
                <a:schemeClr val="accent1"/>
              </a:solidFill>
              <a:ea typeface="宋体" panose="02010600030101010101" pitchFamily="2" charset="-122"/>
            </a:endParaRPr>
          </a:p>
          <a:p>
            <a:pPr>
              <a:lnSpc>
                <a:spcPct val="90000"/>
              </a:lnSpc>
              <a:spcBef>
                <a:spcPct val="0"/>
              </a:spcBef>
              <a:buFontTx/>
              <a:buNone/>
            </a:pPr>
            <a:r>
              <a:rPr lang="en-US" altLang="zh-CN" sz="2400">
                <a:ea typeface="宋体" panose="02010600030101010101" pitchFamily="2" charset="-122"/>
              </a:rPr>
              <a:t>Marshall Gannett      D. Matthew Ely</a:t>
            </a:r>
            <a:endParaRPr lang="en-US" altLang="zh-CN" sz="2400" b="1">
              <a:solidFill>
                <a:srgbClr val="00CC00"/>
              </a:solidFill>
              <a:ea typeface="宋体" panose="02010600030101010101" pitchFamily="2" charset="-122"/>
            </a:endParaRPr>
          </a:p>
          <a:p>
            <a:pPr>
              <a:lnSpc>
                <a:spcPct val="90000"/>
              </a:lnSpc>
              <a:spcBef>
                <a:spcPct val="0"/>
              </a:spcBef>
              <a:buFontTx/>
              <a:buNone/>
            </a:pPr>
            <a:r>
              <a:rPr lang="en-US" altLang="zh-CN" sz="2400">
                <a:ea typeface="宋体" panose="02010600030101010101" pitchFamily="2" charset="-122"/>
              </a:rPr>
              <a:t>Arlen Harbaugh        Howard Reeves</a:t>
            </a:r>
          </a:p>
          <a:p>
            <a:pPr>
              <a:lnSpc>
                <a:spcPct val="90000"/>
              </a:lnSpc>
              <a:spcBef>
                <a:spcPct val="0"/>
              </a:spcBef>
              <a:buFontTx/>
              <a:buNone/>
            </a:pPr>
            <a:r>
              <a:rPr lang="en-US" altLang="zh-CN" sz="2400">
                <a:ea typeface="宋体" panose="02010600030101010101" pitchFamily="2" charset="-122"/>
              </a:rPr>
              <a:t>Steffen Mehl (now at California State Univ, Chico)</a:t>
            </a:r>
          </a:p>
          <a:p>
            <a:pPr>
              <a:lnSpc>
                <a:spcPct val="90000"/>
              </a:lnSpc>
              <a:spcBef>
                <a:spcPct val="30000"/>
              </a:spcBef>
              <a:buFontTx/>
              <a:buNone/>
            </a:pPr>
            <a:r>
              <a:rPr lang="en-US" altLang="zh-CN" sz="2400">
                <a:ea typeface="宋体" panose="02010600030101010101" pitchFamily="2" charset="-122"/>
              </a:rPr>
              <a:t>Evan Anderman, </a:t>
            </a:r>
            <a:r>
              <a:rPr lang="en-US" altLang="zh-CN" sz="2400" b="1">
                <a:solidFill>
                  <a:schemeClr val="accent1"/>
                </a:solidFill>
                <a:ea typeface="宋体" panose="02010600030101010101" pitchFamily="2" charset="-122"/>
              </a:rPr>
              <a:t>formerly Calibra Consultants, McDonald Morrissey</a:t>
            </a:r>
          </a:p>
          <a:p>
            <a:pPr>
              <a:lnSpc>
                <a:spcPct val="90000"/>
              </a:lnSpc>
              <a:spcBef>
                <a:spcPct val="0"/>
              </a:spcBef>
              <a:buFontTx/>
              <a:buNone/>
            </a:pPr>
            <a:r>
              <a:rPr lang="en-US" altLang="zh-CN" sz="2400">
                <a:ea typeface="宋体" panose="02010600030101010101" pitchFamily="2" charset="-122"/>
              </a:rPr>
              <a:t>Matt Tonkin, </a:t>
            </a:r>
            <a:r>
              <a:rPr lang="en-US" altLang="zh-CN" sz="2400" b="1">
                <a:solidFill>
                  <a:schemeClr val="accent1"/>
                </a:solidFill>
                <a:ea typeface="宋体" panose="02010600030101010101" pitchFamily="2" charset="-122"/>
              </a:rPr>
              <a:t>SS Papadopulos and Associates</a:t>
            </a:r>
            <a:r>
              <a:rPr lang="en-US" altLang="zh-CN" sz="2400">
                <a:solidFill>
                  <a:schemeClr val="accent1"/>
                </a:solidFill>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Gilbert Barth, </a:t>
            </a:r>
            <a:r>
              <a:rPr lang="en-US" altLang="zh-CN" sz="2400" b="1">
                <a:solidFill>
                  <a:schemeClr val="accent1"/>
                </a:solidFill>
                <a:ea typeface="宋体" panose="02010600030101010101" pitchFamily="2" charset="-122"/>
              </a:rPr>
              <a:t>SS Papadopulos and Associates</a:t>
            </a:r>
            <a:r>
              <a:rPr lang="en-US" altLang="zh-CN" sz="2400">
                <a:ea typeface="宋体" panose="02010600030101010101" pitchFamily="2" charset="-122"/>
              </a:rPr>
              <a:t> </a:t>
            </a:r>
          </a:p>
          <a:p>
            <a:pPr>
              <a:lnSpc>
                <a:spcPct val="90000"/>
              </a:lnSpc>
              <a:spcBef>
                <a:spcPct val="0"/>
              </a:spcBef>
              <a:buFontTx/>
              <a:buNone/>
            </a:pPr>
            <a:r>
              <a:rPr lang="en-US" altLang="zh-CN" sz="2400">
                <a:ea typeface="宋体" panose="02010600030101010101" pitchFamily="2" charset="-122"/>
              </a:rPr>
              <a:t>Heidi Christensen Barlebo, </a:t>
            </a:r>
            <a:r>
              <a:rPr lang="en-US" altLang="zh-CN" sz="2400" b="1">
                <a:solidFill>
                  <a:schemeClr val="accent1"/>
                </a:solidFill>
                <a:ea typeface="宋体" panose="02010600030101010101" pitchFamily="2" charset="-122"/>
              </a:rPr>
              <a:t>GEUS</a:t>
            </a:r>
          </a:p>
          <a:p>
            <a:pPr>
              <a:lnSpc>
                <a:spcPct val="90000"/>
              </a:lnSpc>
              <a:spcBef>
                <a:spcPct val="0"/>
              </a:spcBef>
              <a:buFontTx/>
              <a:buNone/>
            </a:pPr>
            <a:r>
              <a:rPr lang="en-US" altLang="zh-CN" sz="2400">
                <a:ea typeface="宋体" panose="02010600030101010101" pitchFamily="2" charset="-122"/>
              </a:rPr>
              <a:t>Frank Smits,  </a:t>
            </a:r>
            <a:r>
              <a:rPr lang="en-US" altLang="zh-CN" sz="2400" b="1">
                <a:solidFill>
                  <a:schemeClr val="accent1"/>
                </a:solidFill>
                <a:ea typeface="宋体" panose="02010600030101010101" pitchFamily="2" charset="-122"/>
              </a:rPr>
              <a:t>Dutch hydrologist</a:t>
            </a:r>
          </a:p>
          <a:p>
            <a:pPr>
              <a:lnSpc>
                <a:spcPct val="90000"/>
              </a:lnSpc>
              <a:spcBef>
                <a:spcPct val="0"/>
              </a:spcBef>
              <a:buFontTx/>
              <a:buNone/>
            </a:pPr>
            <a:r>
              <a:rPr lang="en-US" altLang="zh-CN" sz="2400">
                <a:ea typeface="宋体" panose="02010600030101010101" pitchFamily="2" charset="-122"/>
              </a:rPr>
              <a:t>Willem Jan Zaadnoordijk,</a:t>
            </a:r>
            <a:r>
              <a:rPr lang="en-US" altLang="zh-CN" sz="2400">
                <a:solidFill>
                  <a:srgbClr val="00CC00"/>
                </a:solidFill>
                <a:ea typeface="宋体" panose="02010600030101010101" pitchFamily="2" charset="-122"/>
              </a:rPr>
              <a:t> </a:t>
            </a:r>
            <a:r>
              <a:rPr lang="en-GB" altLang="zh-CN" sz="2400" b="1">
                <a:solidFill>
                  <a:schemeClr val="accent1"/>
                </a:solidFill>
              </a:rPr>
              <a:t>Royal Haskoning, the Netherlands</a:t>
            </a:r>
            <a:endParaRPr lang="en-US" altLang="zh-CN" sz="2400">
              <a:solidFill>
                <a:srgbClr val="00CC00"/>
              </a:solidFill>
              <a:ea typeface="宋体" panose="02010600030101010101" pitchFamily="2" charset="-122"/>
            </a:endParaRPr>
          </a:p>
        </p:txBody>
      </p:sp>
      <p:pic>
        <p:nvPicPr>
          <p:cNvPr id="153606" name="Picture 6">
            <a:extLst>
              <a:ext uri="{FF2B5EF4-FFF2-40B4-BE49-F238E27FC236}">
                <a16:creationId xmlns:a16="http://schemas.microsoft.com/office/drawing/2014/main" id="{3A1C9839-4BAA-5E67-CD0F-336F9F015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031" y="3352800"/>
            <a:ext cx="17859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698" name="Picture 2" descr="U.S Cancer Deaths">
            <a:extLst>
              <a:ext uri="{FF2B5EF4-FFF2-40B4-BE49-F238E27FC236}">
                <a16:creationId xmlns:a16="http://schemas.microsoft.com/office/drawing/2014/main" id="{D7650EFD-6364-9858-EF9F-6E45770D2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70"/>
          <a:stretch>
            <a:fillRect/>
          </a:stretch>
        </p:blipFill>
        <p:spPr bwMode="auto">
          <a:xfrm>
            <a:off x="1252538" y="1597025"/>
            <a:ext cx="2640012" cy="2514600"/>
          </a:xfrm>
          <a:prstGeom prst="rect">
            <a:avLst/>
          </a:prstGeom>
          <a:noFill/>
          <a:extLst>
            <a:ext uri="{909E8E84-426E-40DD-AFC4-6F175D3DCCD1}">
              <a14:hiddenFill xmlns:a14="http://schemas.microsoft.com/office/drawing/2010/main">
                <a:solidFill>
                  <a:srgbClr val="FFFFFF"/>
                </a:solidFill>
              </a14:hiddenFill>
            </a:ext>
          </a:extLst>
        </p:spPr>
      </p:pic>
      <p:sp>
        <p:nvSpPr>
          <p:cNvPr id="541699" name="Rectangle 3">
            <a:extLst>
              <a:ext uri="{FF2B5EF4-FFF2-40B4-BE49-F238E27FC236}">
                <a16:creationId xmlns:a16="http://schemas.microsoft.com/office/drawing/2014/main" id="{ED21C635-A8EB-9152-0E86-85F0F4065467}"/>
              </a:ext>
            </a:extLst>
          </p:cNvPr>
          <p:cNvSpPr>
            <a:spLocks noChangeArrowheads="1"/>
          </p:cNvSpPr>
          <p:nvPr/>
        </p:nvSpPr>
        <p:spPr bwMode="auto">
          <a:xfrm>
            <a:off x="1260500" y="4243413"/>
            <a:ext cx="2630488" cy="2368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0" name="Text Box 4">
            <a:extLst>
              <a:ext uri="{FF2B5EF4-FFF2-40B4-BE49-F238E27FC236}">
                <a16:creationId xmlns:a16="http://schemas.microsoft.com/office/drawing/2014/main" id="{7E4251A0-A3A8-5CB5-E679-053DA1AC21A6}"/>
              </a:ext>
            </a:extLst>
          </p:cNvPr>
          <p:cNvSpPr txBox="1">
            <a:spLocks noChangeArrowheads="1"/>
          </p:cNvSpPr>
          <p:nvPr/>
        </p:nvSpPr>
        <p:spPr bwMode="auto">
          <a:xfrm>
            <a:off x="1276350" y="4249738"/>
            <a:ext cx="3035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Survivorship</a:t>
            </a:r>
          </a:p>
        </p:txBody>
      </p:sp>
      <p:sp>
        <p:nvSpPr>
          <p:cNvPr id="541701" name="Text Box 5">
            <a:extLst>
              <a:ext uri="{FF2B5EF4-FFF2-40B4-BE49-F238E27FC236}">
                <a16:creationId xmlns:a16="http://schemas.microsoft.com/office/drawing/2014/main" id="{3D0FD938-0C74-43B7-45D3-BCC352B2B90F}"/>
              </a:ext>
            </a:extLst>
          </p:cNvPr>
          <p:cNvSpPr txBox="1">
            <a:spLocks noChangeArrowheads="1"/>
          </p:cNvSpPr>
          <p:nvPr/>
        </p:nvSpPr>
        <p:spPr bwMode="auto">
          <a:xfrm rot="-5400000">
            <a:off x="605631" y="5314157"/>
            <a:ext cx="1773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Millions of People</a:t>
            </a:r>
          </a:p>
        </p:txBody>
      </p:sp>
      <p:sp>
        <p:nvSpPr>
          <p:cNvPr id="541702" name="Freeform 6">
            <a:extLst>
              <a:ext uri="{FF2B5EF4-FFF2-40B4-BE49-F238E27FC236}">
                <a16:creationId xmlns:a16="http://schemas.microsoft.com/office/drawing/2014/main" id="{63CDAA52-1D0B-E777-87D3-6CB36C688F81}"/>
              </a:ext>
            </a:extLst>
          </p:cNvPr>
          <p:cNvSpPr>
            <a:spLocks/>
          </p:cNvSpPr>
          <p:nvPr/>
        </p:nvSpPr>
        <p:spPr bwMode="auto">
          <a:xfrm>
            <a:off x="1908175" y="4591050"/>
            <a:ext cx="1720850" cy="1681163"/>
          </a:xfrm>
          <a:custGeom>
            <a:avLst/>
            <a:gdLst>
              <a:gd name="T0" fmla="*/ 0 w 2400"/>
              <a:gd name="T1" fmla="*/ 0 h 1776"/>
              <a:gd name="T2" fmla="*/ 0 w 2400"/>
              <a:gd name="T3" fmla="*/ 1776 h 1776"/>
              <a:gd name="T4" fmla="*/ 2400 w 2400"/>
              <a:gd name="T5" fmla="*/ 1776 h 1776"/>
            </a:gdLst>
            <a:ahLst/>
            <a:cxnLst>
              <a:cxn ang="0">
                <a:pos x="T0" y="T1"/>
              </a:cxn>
              <a:cxn ang="0">
                <a:pos x="T2" y="T3"/>
              </a:cxn>
              <a:cxn ang="0">
                <a:pos x="T4" y="T5"/>
              </a:cxn>
            </a:cxnLst>
            <a:rect l="0" t="0" r="r" b="b"/>
            <a:pathLst>
              <a:path w="2400" h="1776">
                <a:moveTo>
                  <a:pt x="0" y="0"/>
                </a:moveTo>
                <a:lnTo>
                  <a:pt x="0" y="1776"/>
                </a:lnTo>
                <a:lnTo>
                  <a:pt x="2400" y="1776"/>
                </a:lnTo>
              </a:path>
            </a:pathLst>
          </a:custGeom>
          <a:noFill/>
          <a:ln w="127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3" name="Freeform 7">
            <a:extLst>
              <a:ext uri="{FF2B5EF4-FFF2-40B4-BE49-F238E27FC236}">
                <a16:creationId xmlns:a16="http://schemas.microsoft.com/office/drawing/2014/main" id="{A224A8C4-4F69-542C-525D-52AD97A66B66}"/>
              </a:ext>
            </a:extLst>
          </p:cNvPr>
          <p:cNvSpPr>
            <a:spLocks/>
          </p:cNvSpPr>
          <p:nvPr/>
        </p:nvSpPr>
        <p:spPr bwMode="auto">
          <a:xfrm>
            <a:off x="2011363" y="4591050"/>
            <a:ext cx="1514475" cy="1123950"/>
          </a:xfrm>
          <a:custGeom>
            <a:avLst/>
            <a:gdLst>
              <a:gd name="T0" fmla="*/ 0 w 2112"/>
              <a:gd name="T1" fmla="*/ 1200 h 1200"/>
              <a:gd name="T2" fmla="*/ 720 w 2112"/>
              <a:gd name="T3" fmla="*/ 1008 h 1200"/>
              <a:gd name="T4" fmla="*/ 1440 w 2112"/>
              <a:gd name="T5" fmla="*/ 576 h 1200"/>
              <a:gd name="T6" fmla="*/ 2112 w 2112"/>
              <a:gd name="T7" fmla="*/ 0 h 1200"/>
            </a:gdLst>
            <a:ahLst/>
            <a:cxnLst>
              <a:cxn ang="0">
                <a:pos x="T0" y="T1"/>
              </a:cxn>
              <a:cxn ang="0">
                <a:pos x="T2" y="T3"/>
              </a:cxn>
              <a:cxn ang="0">
                <a:pos x="T4" y="T5"/>
              </a:cxn>
              <a:cxn ang="0">
                <a:pos x="T6" y="T7"/>
              </a:cxn>
            </a:cxnLst>
            <a:rect l="0" t="0" r="r" b="b"/>
            <a:pathLst>
              <a:path w="2112" h="1200">
                <a:moveTo>
                  <a:pt x="0" y="1200"/>
                </a:moveTo>
                <a:lnTo>
                  <a:pt x="720" y="1008"/>
                </a:lnTo>
                <a:lnTo>
                  <a:pt x="1440" y="576"/>
                </a:lnTo>
                <a:lnTo>
                  <a:pt x="2112" y="0"/>
                </a:lnTo>
              </a:path>
            </a:pathLst>
          </a:custGeom>
          <a:noFill/>
          <a:ln w="114300">
            <a:solidFill>
              <a:srgbClr val="CC0000"/>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04" name="Text Box 8">
            <a:extLst>
              <a:ext uri="{FF2B5EF4-FFF2-40B4-BE49-F238E27FC236}">
                <a16:creationId xmlns:a16="http://schemas.microsoft.com/office/drawing/2014/main" id="{620E6A2D-937E-D951-359B-F1FB60560798}"/>
              </a:ext>
            </a:extLst>
          </p:cNvPr>
          <p:cNvSpPr txBox="1">
            <a:spLocks noChangeArrowheads="1"/>
          </p:cNvSpPr>
          <p:nvPr/>
        </p:nvSpPr>
        <p:spPr bwMode="auto">
          <a:xfrm>
            <a:off x="1755775" y="628491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1971</a:t>
            </a:r>
          </a:p>
        </p:txBody>
      </p:sp>
      <p:sp>
        <p:nvSpPr>
          <p:cNvPr id="541705" name="Text Box 9">
            <a:extLst>
              <a:ext uri="{FF2B5EF4-FFF2-40B4-BE49-F238E27FC236}">
                <a16:creationId xmlns:a16="http://schemas.microsoft.com/office/drawing/2014/main" id="{7092C60F-AF50-9A1F-23DF-27A525B1BA9D}"/>
              </a:ext>
            </a:extLst>
          </p:cNvPr>
          <p:cNvSpPr txBox="1">
            <a:spLocks noChangeArrowheads="1"/>
          </p:cNvSpPr>
          <p:nvPr/>
        </p:nvSpPr>
        <p:spPr bwMode="auto">
          <a:xfrm>
            <a:off x="2249488"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1986</a:t>
            </a:r>
          </a:p>
        </p:txBody>
      </p:sp>
      <p:sp>
        <p:nvSpPr>
          <p:cNvPr id="541706" name="Text Box 10">
            <a:extLst>
              <a:ext uri="{FF2B5EF4-FFF2-40B4-BE49-F238E27FC236}">
                <a16:creationId xmlns:a16="http://schemas.microsoft.com/office/drawing/2014/main" id="{6D35DA10-DCFC-BCDE-FA84-9B2FCF2FCCF4}"/>
              </a:ext>
            </a:extLst>
          </p:cNvPr>
          <p:cNvSpPr txBox="1">
            <a:spLocks noChangeArrowheads="1"/>
          </p:cNvSpPr>
          <p:nvPr/>
        </p:nvSpPr>
        <p:spPr bwMode="auto">
          <a:xfrm>
            <a:off x="2740025"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1990</a:t>
            </a:r>
          </a:p>
        </p:txBody>
      </p:sp>
      <p:sp>
        <p:nvSpPr>
          <p:cNvPr id="541707" name="Text Box 11">
            <a:extLst>
              <a:ext uri="{FF2B5EF4-FFF2-40B4-BE49-F238E27FC236}">
                <a16:creationId xmlns:a16="http://schemas.microsoft.com/office/drawing/2014/main" id="{2D1FC858-9A67-3889-6941-16675000A422}"/>
              </a:ext>
            </a:extLst>
          </p:cNvPr>
          <p:cNvSpPr txBox="1">
            <a:spLocks noChangeArrowheads="1"/>
          </p:cNvSpPr>
          <p:nvPr/>
        </p:nvSpPr>
        <p:spPr bwMode="auto">
          <a:xfrm>
            <a:off x="3232150" y="62865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2003</a:t>
            </a:r>
          </a:p>
        </p:txBody>
      </p:sp>
      <p:sp>
        <p:nvSpPr>
          <p:cNvPr id="541708" name="Text Box 12">
            <a:extLst>
              <a:ext uri="{FF2B5EF4-FFF2-40B4-BE49-F238E27FC236}">
                <a16:creationId xmlns:a16="http://schemas.microsoft.com/office/drawing/2014/main" id="{71C31129-4D1A-EAEE-0FA1-5F90F4778DF1}"/>
              </a:ext>
            </a:extLst>
          </p:cNvPr>
          <p:cNvSpPr txBox="1">
            <a:spLocks noChangeArrowheads="1"/>
          </p:cNvSpPr>
          <p:nvPr/>
        </p:nvSpPr>
        <p:spPr bwMode="auto">
          <a:xfrm>
            <a:off x="1681163" y="45593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a:t>
            </a:r>
          </a:p>
        </p:txBody>
      </p:sp>
      <p:sp>
        <p:nvSpPr>
          <p:cNvPr id="541709" name="Text Box 13">
            <a:extLst>
              <a:ext uri="{FF2B5EF4-FFF2-40B4-BE49-F238E27FC236}">
                <a16:creationId xmlns:a16="http://schemas.microsoft.com/office/drawing/2014/main" id="{D5DE251A-1C02-4626-2914-77396130CD3F}"/>
              </a:ext>
            </a:extLst>
          </p:cNvPr>
          <p:cNvSpPr txBox="1">
            <a:spLocks noChangeArrowheads="1"/>
          </p:cNvSpPr>
          <p:nvPr/>
        </p:nvSpPr>
        <p:spPr bwMode="auto">
          <a:xfrm>
            <a:off x="1681163" y="507841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a:t>
            </a:r>
          </a:p>
        </p:txBody>
      </p:sp>
      <p:sp>
        <p:nvSpPr>
          <p:cNvPr id="541710" name="Text Box 14">
            <a:extLst>
              <a:ext uri="{FF2B5EF4-FFF2-40B4-BE49-F238E27FC236}">
                <a16:creationId xmlns:a16="http://schemas.microsoft.com/office/drawing/2014/main" id="{A7A75F29-A833-4B89-7503-F12FC73C3474}"/>
              </a:ext>
            </a:extLst>
          </p:cNvPr>
          <p:cNvSpPr txBox="1">
            <a:spLocks noChangeArrowheads="1"/>
          </p:cNvSpPr>
          <p:nvPr/>
        </p:nvSpPr>
        <p:spPr bwMode="auto">
          <a:xfrm>
            <a:off x="1681163" y="5597525"/>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a:t>
            </a:r>
          </a:p>
        </p:txBody>
      </p:sp>
      <p:sp>
        <p:nvSpPr>
          <p:cNvPr id="541711" name="Text Box 15">
            <a:extLst>
              <a:ext uri="{FF2B5EF4-FFF2-40B4-BE49-F238E27FC236}">
                <a16:creationId xmlns:a16="http://schemas.microsoft.com/office/drawing/2014/main" id="{DF979978-AFC9-9BE0-C9A1-58439E5DFE72}"/>
              </a:ext>
            </a:extLst>
          </p:cNvPr>
          <p:cNvSpPr txBox="1">
            <a:spLocks noChangeArrowheads="1"/>
          </p:cNvSpPr>
          <p:nvPr/>
        </p:nvSpPr>
        <p:spPr bwMode="auto">
          <a:xfrm>
            <a:off x="1681163" y="6118225"/>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6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541712" name="Text Box 16">
            <a:extLst>
              <a:ext uri="{FF2B5EF4-FFF2-40B4-BE49-F238E27FC236}">
                <a16:creationId xmlns:a16="http://schemas.microsoft.com/office/drawing/2014/main" id="{38AC2733-4E7D-9F0C-82D9-9F77318A4DB7}"/>
              </a:ext>
            </a:extLst>
          </p:cNvPr>
          <p:cNvSpPr txBox="1">
            <a:spLocks noChangeArrowheads="1"/>
          </p:cNvSpPr>
          <p:nvPr/>
        </p:nvSpPr>
        <p:spPr bwMode="auto">
          <a:xfrm>
            <a:off x="2470150" y="455613"/>
            <a:ext cx="46497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Cancer</a:t>
            </a:r>
          </a:p>
        </p:txBody>
      </p:sp>
      <p:sp>
        <p:nvSpPr>
          <p:cNvPr id="541713" name="Rectangle 17">
            <a:extLst>
              <a:ext uri="{FF2B5EF4-FFF2-40B4-BE49-F238E27FC236}">
                <a16:creationId xmlns:a16="http://schemas.microsoft.com/office/drawing/2014/main" id="{968525AF-4D4C-946F-D2F3-DC6DFF239AB0}"/>
              </a:ext>
            </a:extLst>
          </p:cNvPr>
          <p:cNvSpPr>
            <a:spLocks noChangeArrowheads="1"/>
          </p:cNvSpPr>
          <p:nvPr/>
        </p:nvSpPr>
        <p:spPr bwMode="auto">
          <a:xfrm>
            <a:off x="4087813" y="1485900"/>
            <a:ext cx="4870450" cy="486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panose="020B0604020202020204" pitchFamily="34" charset="0"/>
              </a:defRPr>
            </a:lvl1pPr>
            <a:lvl2pPr marL="623888" indent="-16668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For the first time in recorded history, annual cancer deaths in the United States have fallen</a:t>
            </a:r>
            <a:endParaRPr kumimoji="0" lang="en-US" altLang="ja-JP"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ja-JP"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10 million survivors</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Improved effectiveness of early detection and screening</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Thanks to the doubling, new targeted, minimally invasive treatments for cancer multiplied</a:t>
            </a:r>
          </a:p>
          <a:p>
            <a:pPr marL="174625" marR="0" lvl="0" indent="-174625" algn="l" defTabSz="914400" rtl="0" eaLnBrk="1" fontAlgn="base" latinLnBrk="0" hangingPunct="1">
              <a:lnSpc>
                <a:spcPct val="95000"/>
              </a:lnSpc>
              <a:spcBef>
                <a:spcPct val="65000"/>
              </a:spcBef>
              <a:spcAft>
                <a:spcPct val="0"/>
              </a:spcAft>
              <a:buClr>
                <a:srgbClr val="FFD500"/>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New drugs developed for cancer prevention</a:t>
            </a:r>
          </a:p>
        </p:txBody>
      </p:sp>
      <p:grpSp>
        <p:nvGrpSpPr>
          <p:cNvPr id="541714" name="Group 18">
            <a:extLst>
              <a:ext uri="{FF2B5EF4-FFF2-40B4-BE49-F238E27FC236}">
                <a16:creationId xmlns:a16="http://schemas.microsoft.com/office/drawing/2014/main" id="{84C201D9-E8A3-879F-8E93-2C6543A2609D}"/>
              </a:ext>
            </a:extLst>
          </p:cNvPr>
          <p:cNvGrpSpPr>
            <a:grpSpLocks/>
          </p:cNvGrpSpPr>
          <p:nvPr/>
        </p:nvGrpSpPr>
        <p:grpSpPr bwMode="auto">
          <a:xfrm>
            <a:off x="3811588" y="3886200"/>
            <a:ext cx="2444750" cy="1524000"/>
            <a:chOff x="3995" y="487"/>
            <a:chExt cx="1540" cy="960"/>
          </a:xfrm>
        </p:grpSpPr>
        <p:sp>
          <p:nvSpPr>
            <p:cNvPr id="541715" name="Oval 19">
              <a:extLst>
                <a:ext uri="{FF2B5EF4-FFF2-40B4-BE49-F238E27FC236}">
                  <a16:creationId xmlns:a16="http://schemas.microsoft.com/office/drawing/2014/main" id="{E616B6C1-D803-62C8-5ECB-5F9AB838E2E4}"/>
                </a:ext>
              </a:extLst>
            </p:cNvPr>
            <p:cNvSpPr>
              <a:spLocks noChangeArrowheads="1"/>
            </p:cNvSpPr>
            <p:nvPr/>
          </p:nvSpPr>
          <p:spPr bwMode="auto">
            <a:xfrm>
              <a:off x="3995" y="487"/>
              <a:ext cx="1540" cy="96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16" name="Rectangle 20">
              <a:extLst>
                <a:ext uri="{FF2B5EF4-FFF2-40B4-BE49-F238E27FC236}">
                  <a16:creationId xmlns:a16="http://schemas.microsoft.com/office/drawing/2014/main" id="{93D69878-9034-94C5-32C2-037AB00570D0}"/>
                </a:ext>
              </a:extLst>
            </p:cNvPr>
            <p:cNvSpPr>
              <a:spLocks noChangeArrowheads="1"/>
            </p:cNvSpPr>
            <p:nvPr/>
          </p:nvSpPr>
          <p:spPr bwMode="auto">
            <a:xfrm>
              <a:off x="4009" y="624"/>
              <a:ext cx="1500" cy="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altLang="zh-CN" sz="8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30-year investment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American:</a:t>
              </a:r>
              <a:endParaRPr kumimoji="0" lang="en-US" altLang="zh-CN" sz="18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~$260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Total</a:t>
              </a:r>
            </a:p>
          </p:txBody>
        </p:sp>
      </p:grpSp>
      <p:grpSp>
        <p:nvGrpSpPr>
          <p:cNvPr id="541717" name="Group 21">
            <a:extLst>
              <a:ext uri="{FF2B5EF4-FFF2-40B4-BE49-F238E27FC236}">
                <a16:creationId xmlns:a16="http://schemas.microsoft.com/office/drawing/2014/main" id="{3B2298E2-02DC-1BFF-05F1-585074E2AF88}"/>
              </a:ext>
            </a:extLst>
          </p:cNvPr>
          <p:cNvGrpSpPr>
            <a:grpSpLocks/>
          </p:cNvGrpSpPr>
          <p:nvPr/>
        </p:nvGrpSpPr>
        <p:grpSpPr bwMode="auto">
          <a:xfrm>
            <a:off x="3811588" y="2057400"/>
            <a:ext cx="2444750" cy="1524000"/>
            <a:chOff x="4091" y="1767"/>
            <a:chExt cx="1540" cy="960"/>
          </a:xfrm>
        </p:grpSpPr>
        <p:sp>
          <p:nvSpPr>
            <p:cNvPr id="541718" name="Oval 22">
              <a:extLst>
                <a:ext uri="{FF2B5EF4-FFF2-40B4-BE49-F238E27FC236}">
                  <a16:creationId xmlns:a16="http://schemas.microsoft.com/office/drawing/2014/main" id="{C78A25A2-32D8-8423-BA55-3AB44D3BBF25}"/>
                </a:ext>
              </a:extLst>
            </p:cNvPr>
            <p:cNvSpPr>
              <a:spLocks noChangeArrowheads="1"/>
            </p:cNvSpPr>
            <p:nvPr/>
          </p:nvSpPr>
          <p:spPr bwMode="auto">
            <a:xfrm>
              <a:off x="4091" y="1767"/>
              <a:ext cx="1540" cy="960"/>
            </a:xfrm>
            <a:prstGeom prst="ellipse">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Lucida Sans" panose="020B0602030504020204" pitchFamily="34" charset="0"/>
                <a:ea typeface="+mn-ea"/>
                <a:cs typeface="+mn-cs"/>
              </a:endParaRPr>
            </a:p>
          </p:txBody>
        </p:sp>
        <p:sp>
          <p:nvSpPr>
            <p:cNvPr id="541719" name="Rectangle 23">
              <a:extLst>
                <a:ext uri="{FF2B5EF4-FFF2-40B4-BE49-F238E27FC236}">
                  <a16:creationId xmlns:a16="http://schemas.microsoft.com/office/drawing/2014/main" id="{FC4BBAAB-DE24-9A16-86B8-A694DA1230C0}"/>
                </a:ext>
              </a:extLst>
            </p:cNvPr>
            <p:cNvSpPr>
              <a:spLocks noChangeArrowheads="1"/>
            </p:cNvSpPr>
            <p:nvPr/>
          </p:nvSpPr>
          <p:spPr bwMode="auto">
            <a:xfrm>
              <a:off x="4249" y="1910"/>
              <a:ext cx="1247" cy="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Average investment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American</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~$8.60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per year</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17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1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9D05BC2E-86B6-9AC6-7E0D-288A92D6C8FA}"/>
              </a:ext>
            </a:extLst>
          </p:cNvPr>
          <p:cNvSpPr>
            <a:spLocks noGrp="1" noChangeArrowheads="1"/>
          </p:cNvSpPr>
          <p:nvPr>
            <p:ph type="title"/>
          </p:nvPr>
        </p:nvSpPr>
        <p:spPr/>
        <p:txBody>
          <a:bodyPr/>
          <a:lstStyle/>
          <a:p>
            <a:r>
              <a:rPr lang="en-US" altLang="zh-CN" sz="4000" b="1">
                <a:ea typeface="宋体" panose="02010600030101010101" pitchFamily="2" charset="-122"/>
              </a:rPr>
              <a:t>Research Collaboratories</a:t>
            </a:r>
            <a:br>
              <a:rPr lang="en-US" altLang="zh-CN" sz="4000" b="1">
                <a:ea typeface="宋体" panose="02010600030101010101" pitchFamily="2" charset="-122"/>
              </a:rPr>
            </a:br>
            <a:endParaRPr lang="en-US" altLang="zh-CN" sz="4000" b="1">
              <a:ea typeface="宋体" panose="02010600030101010101" pitchFamily="2" charset="-122"/>
            </a:endParaRPr>
          </a:p>
        </p:txBody>
      </p:sp>
      <p:sp>
        <p:nvSpPr>
          <p:cNvPr id="106499" name="Line 3">
            <a:extLst>
              <a:ext uri="{FF2B5EF4-FFF2-40B4-BE49-F238E27FC236}">
                <a16:creationId xmlns:a16="http://schemas.microsoft.com/office/drawing/2014/main" id="{C5F81004-B2A5-00B8-118F-22F32D7B220A}"/>
              </a:ext>
            </a:extLst>
          </p:cNvPr>
          <p:cNvSpPr>
            <a:spLocks noChangeShapeType="1"/>
          </p:cNvSpPr>
          <p:nvPr/>
        </p:nvSpPr>
        <p:spPr bwMode="auto">
          <a:xfrm>
            <a:off x="5105400" y="2362200"/>
            <a:ext cx="762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0" name="Line 4">
            <a:extLst>
              <a:ext uri="{FF2B5EF4-FFF2-40B4-BE49-F238E27FC236}">
                <a16:creationId xmlns:a16="http://schemas.microsoft.com/office/drawing/2014/main" id="{26F3A4C3-E68C-2E92-A813-366D0BD818EE}"/>
              </a:ext>
            </a:extLst>
          </p:cNvPr>
          <p:cNvSpPr>
            <a:spLocks noChangeShapeType="1"/>
          </p:cNvSpPr>
          <p:nvPr/>
        </p:nvSpPr>
        <p:spPr bwMode="auto">
          <a:xfrm flipH="1">
            <a:off x="5486400" y="37338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1" name="Text Box 5">
            <a:extLst>
              <a:ext uri="{FF2B5EF4-FFF2-40B4-BE49-F238E27FC236}">
                <a16:creationId xmlns:a16="http://schemas.microsoft.com/office/drawing/2014/main" id="{5301CA2A-3D23-C05B-E65D-CC511E509F72}"/>
              </a:ext>
            </a:extLst>
          </p:cNvPr>
          <p:cNvSpPr txBox="1">
            <a:spLocks noChangeArrowheads="1"/>
          </p:cNvSpPr>
          <p:nvPr/>
        </p:nvSpPr>
        <p:spPr bwMode="auto">
          <a:xfrm>
            <a:off x="381000" y="2286000"/>
            <a:ext cx="304006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National Team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Coordinating Center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National Collaborative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Research Network</a:t>
            </a:r>
          </a:p>
        </p:txBody>
      </p:sp>
      <p:sp>
        <p:nvSpPr>
          <p:cNvPr id="106502" name="Text Box 6">
            <a:extLst>
              <a:ext uri="{FF2B5EF4-FFF2-40B4-BE49-F238E27FC236}">
                <a16:creationId xmlns:a16="http://schemas.microsoft.com/office/drawing/2014/main" id="{B7524E83-C771-805F-5AE4-5094E024175C}"/>
              </a:ext>
            </a:extLst>
          </p:cNvPr>
          <p:cNvSpPr txBox="1">
            <a:spLocks noChangeArrowheads="1"/>
          </p:cNvSpPr>
          <p:nvPr/>
        </p:nvSpPr>
        <p:spPr bwMode="auto">
          <a:xfrm>
            <a:off x="3733800" y="2362200"/>
            <a:ext cx="1600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All Study Material provided</a:t>
            </a:r>
          </a:p>
        </p:txBody>
      </p:sp>
      <p:sp>
        <p:nvSpPr>
          <p:cNvPr id="106503" name="Text Box 7">
            <a:extLst>
              <a:ext uri="{FF2B5EF4-FFF2-40B4-BE49-F238E27FC236}">
                <a16:creationId xmlns:a16="http://schemas.microsoft.com/office/drawing/2014/main" id="{4284940B-A6EE-82F8-5232-088FB0FD8AD0}"/>
              </a:ext>
            </a:extLst>
          </p:cNvPr>
          <p:cNvSpPr txBox="1">
            <a:spLocks noChangeArrowheads="1"/>
          </p:cNvSpPr>
          <p:nvPr/>
        </p:nvSpPr>
        <p:spPr bwMode="auto">
          <a:xfrm>
            <a:off x="6781800" y="3657600"/>
            <a:ext cx="23622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Supportive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Collaborative Engagement between PI, Site PIs and IRB members at each site</a:t>
            </a:r>
          </a:p>
        </p:txBody>
      </p:sp>
      <p:sp>
        <p:nvSpPr>
          <p:cNvPr id="106504" name="Text Box 8">
            <a:extLst>
              <a:ext uri="{FF2B5EF4-FFF2-40B4-BE49-F238E27FC236}">
                <a16:creationId xmlns:a16="http://schemas.microsoft.com/office/drawing/2014/main" id="{C11CCFE7-9B1A-8360-1015-368628DD2BCB}"/>
              </a:ext>
            </a:extLst>
          </p:cNvPr>
          <p:cNvSpPr txBox="1">
            <a:spLocks noChangeArrowheads="1"/>
          </p:cNvSpPr>
          <p:nvPr/>
        </p:nvSpPr>
        <p:spPr bwMode="auto">
          <a:xfrm>
            <a:off x="5867400" y="1981200"/>
            <a:ext cx="28956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1-150 Sites &amp;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Each Site Co-PI responsible for obtaining  IRB approval</a:t>
            </a:r>
          </a:p>
        </p:txBody>
      </p:sp>
      <p:sp>
        <p:nvSpPr>
          <p:cNvPr id="106505" name="Line 9">
            <a:extLst>
              <a:ext uri="{FF2B5EF4-FFF2-40B4-BE49-F238E27FC236}">
                <a16:creationId xmlns:a16="http://schemas.microsoft.com/office/drawing/2014/main" id="{277A76EC-EBE0-6F20-850F-DA076A4141B2}"/>
              </a:ext>
            </a:extLst>
          </p:cNvPr>
          <p:cNvSpPr>
            <a:spLocks noChangeShapeType="1"/>
          </p:cNvSpPr>
          <p:nvPr/>
        </p:nvSpPr>
        <p:spPr bwMode="auto">
          <a:xfrm>
            <a:off x="7010400" y="44196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6" name="Text Box 10">
            <a:extLst>
              <a:ext uri="{FF2B5EF4-FFF2-40B4-BE49-F238E27FC236}">
                <a16:creationId xmlns:a16="http://schemas.microsoft.com/office/drawing/2014/main" id="{5BF7239B-02EA-0C6B-06A7-74A448A44638}"/>
              </a:ext>
            </a:extLst>
          </p:cNvPr>
          <p:cNvSpPr txBox="1">
            <a:spLocks noChangeArrowheads="1"/>
          </p:cNvSpPr>
          <p:nvPr/>
        </p:nvSpPr>
        <p:spPr bwMode="auto">
          <a:xfrm>
            <a:off x="6019800" y="5105400"/>
            <a:ext cx="3352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IRB approval Deadline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 In or Out of  the Study</a:t>
            </a:r>
          </a:p>
        </p:txBody>
      </p:sp>
      <p:sp>
        <p:nvSpPr>
          <p:cNvPr id="106507" name="Line 11">
            <a:extLst>
              <a:ext uri="{FF2B5EF4-FFF2-40B4-BE49-F238E27FC236}">
                <a16:creationId xmlns:a16="http://schemas.microsoft.com/office/drawing/2014/main" id="{7D92FBEA-BE0B-FADA-E89B-333727D62D12}"/>
              </a:ext>
            </a:extLst>
          </p:cNvPr>
          <p:cNvSpPr>
            <a:spLocks noChangeShapeType="1"/>
          </p:cNvSpPr>
          <p:nvPr/>
        </p:nvSpPr>
        <p:spPr bwMode="auto">
          <a:xfrm>
            <a:off x="3124200" y="2819400"/>
            <a:ext cx="457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6508" name="Line 12">
            <a:extLst>
              <a:ext uri="{FF2B5EF4-FFF2-40B4-BE49-F238E27FC236}">
                <a16:creationId xmlns:a16="http://schemas.microsoft.com/office/drawing/2014/main" id="{7F0EF604-E913-83CC-0BFE-747BCC99C19B}"/>
              </a:ext>
            </a:extLst>
          </p:cNvPr>
          <p:cNvSpPr>
            <a:spLocks noChangeShapeType="1"/>
          </p:cNvSpPr>
          <p:nvPr/>
        </p:nvSpPr>
        <p:spPr bwMode="auto">
          <a:xfrm flipV="1">
            <a:off x="3124200" y="35814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68E246F-22D1-C8E5-5DCA-9DDCA2BB73FE}"/>
              </a:ext>
            </a:extLst>
          </p:cNvPr>
          <p:cNvSpPr>
            <a:spLocks noGrp="1" noChangeArrowheads="1"/>
          </p:cNvSpPr>
          <p:nvPr>
            <p:ph type="title"/>
          </p:nvPr>
        </p:nvSpPr>
        <p:spPr/>
        <p:txBody>
          <a:bodyPr/>
          <a:lstStyle/>
          <a:p>
            <a:r>
              <a:rPr lang="en-US" altLang="zh-CN" sz="4000" b="1">
                <a:ea typeface="宋体" panose="02010600030101010101" pitchFamily="2" charset="-122"/>
              </a:rPr>
              <a:t>Research Collaboratories</a:t>
            </a:r>
            <a:br>
              <a:rPr lang="en-US" altLang="zh-CN" sz="4000" b="1">
                <a:ea typeface="宋体" panose="02010600030101010101" pitchFamily="2" charset="-122"/>
              </a:rPr>
            </a:br>
            <a:endParaRPr lang="en-US" altLang="zh-CN" sz="4000" b="1">
              <a:ea typeface="宋体" panose="02010600030101010101" pitchFamily="2" charset="-122"/>
            </a:endParaRPr>
          </a:p>
        </p:txBody>
      </p:sp>
      <p:sp>
        <p:nvSpPr>
          <p:cNvPr id="104452" name="Line 4">
            <a:extLst>
              <a:ext uri="{FF2B5EF4-FFF2-40B4-BE49-F238E27FC236}">
                <a16:creationId xmlns:a16="http://schemas.microsoft.com/office/drawing/2014/main" id="{FE0D2E74-FAB8-4F92-D876-65089E9218B9}"/>
              </a:ext>
            </a:extLst>
          </p:cNvPr>
          <p:cNvSpPr>
            <a:spLocks noChangeShapeType="1"/>
          </p:cNvSpPr>
          <p:nvPr/>
        </p:nvSpPr>
        <p:spPr bwMode="auto">
          <a:xfrm>
            <a:off x="4800600" y="2362200"/>
            <a:ext cx="762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53" name="Line 5">
            <a:extLst>
              <a:ext uri="{FF2B5EF4-FFF2-40B4-BE49-F238E27FC236}">
                <a16:creationId xmlns:a16="http://schemas.microsoft.com/office/drawing/2014/main" id="{903FD47F-6C29-9359-F5F4-344016A989FC}"/>
              </a:ext>
            </a:extLst>
          </p:cNvPr>
          <p:cNvSpPr>
            <a:spLocks noChangeShapeType="1"/>
          </p:cNvSpPr>
          <p:nvPr/>
        </p:nvSpPr>
        <p:spPr bwMode="auto">
          <a:xfrm flipH="1">
            <a:off x="5181600" y="37338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54" name="Text Box 6">
            <a:extLst>
              <a:ext uri="{FF2B5EF4-FFF2-40B4-BE49-F238E27FC236}">
                <a16:creationId xmlns:a16="http://schemas.microsoft.com/office/drawing/2014/main" id="{97D0B68B-C0E0-4BE3-07B4-90EAADE463C5}"/>
              </a:ext>
            </a:extLst>
          </p:cNvPr>
          <p:cNvSpPr txBox="1">
            <a:spLocks noChangeArrowheads="1"/>
          </p:cNvSpPr>
          <p:nvPr/>
        </p:nvSpPr>
        <p:spPr bwMode="auto">
          <a:xfrm>
            <a:off x="381000" y="1981200"/>
            <a:ext cx="30638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SINGLE Investigator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Government Funded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Social Science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Observational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Studies</a:t>
            </a:r>
          </a:p>
        </p:txBody>
      </p:sp>
      <p:sp>
        <p:nvSpPr>
          <p:cNvPr id="104455" name="Text Box 7">
            <a:extLst>
              <a:ext uri="{FF2B5EF4-FFF2-40B4-BE49-F238E27FC236}">
                <a16:creationId xmlns:a16="http://schemas.microsoft.com/office/drawing/2014/main" id="{ED30C646-9E8A-D3E7-D2C8-52E50F0F853A}"/>
              </a:ext>
            </a:extLst>
          </p:cNvPr>
          <p:cNvSpPr txBox="1">
            <a:spLocks noChangeArrowheads="1"/>
          </p:cNvSpPr>
          <p:nvPr/>
        </p:nvSpPr>
        <p:spPr bwMode="auto">
          <a:xfrm>
            <a:off x="3733800" y="2362200"/>
            <a:ext cx="1600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All Study Material provided</a:t>
            </a:r>
          </a:p>
        </p:txBody>
      </p:sp>
      <p:sp>
        <p:nvSpPr>
          <p:cNvPr id="104456" name="Text Box 8">
            <a:extLst>
              <a:ext uri="{FF2B5EF4-FFF2-40B4-BE49-F238E27FC236}">
                <a16:creationId xmlns:a16="http://schemas.microsoft.com/office/drawing/2014/main" id="{EC5A5BC1-B43B-AB37-F367-116ED565D28B}"/>
              </a:ext>
            </a:extLst>
          </p:cNvPr>
          <p:cNvSpPr txBox="1">
            <a:spLocks noChangeArrowheads="1"/>
          </p:cNvSpPr>
          <p:nvPr/>
        </p:nvSpPr>
        <p:spPr bwMode="auto">
          <a:xfrm>
            <a:off x="6172200" y="1524000"/>
            <a:ext cx="23622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Collaborative Engagement between PI, Site PIs &amp; IRB representative  at each site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
            </a:r>
          </a:p>
        </p:txBody>
      </p:sp>
      <p:sp>
        <p:nvSpPr>
          <p:cNvPr id="104459" name="Text Box 11">
            <a:extLst>
              <a:ext uri="{FF2B5EF4-FFF2-40B4-BE49-F238E27FC236}">
                <a16:creationId xmlns:a16="http://schemas.microsoft.com/office/drawing/2014/main" id="{4EEC4E84-DA73-DCB4-35BC-79B38912E0E4}"/>
              </a:ext>
            </a:extLst>
          </p:cNvPr>
          <p:cNvSpPr txBox="1">
            <a:spLocks noChangeArrowheads="1"/>
          </p:cNvSpPr>
          <p:nvPr/>
        </p:nvSpPr>
        <p:spPr bwMode="auto">
          <a:xfrm>
            <a:off x="6019800" y="5105400"/>
            <a:ext cx="3352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1" name="Line 13">
            <a:extLst>
              <a:ext uri="{FF2B5EF4-FFF2-40B4-BE49-F238E27FC236}">
                <a16:creationId xmlns:a16="http://schemas.microsoft.com/office/drawing/2014/main" id="{2B516C92-3C6A-C2BB-1C01-F7C57EF0FF6C}"/>
              </a:ext>
            </a:extLst>
          </p:cNvPr>
          <p:cNvSpPr>
            <a:spLocks noChangeShapeType="1"/>
          </p:cNvSpPr>
          <p:nvPr/>
        </p:nvSpPr>
        <p:spPr bwMode="auto">
          <a:xfrm>
            <a:off x="3124200" y="2819400"/>
            <a:ext cx="457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2" name="Line 14">
            <a:extLst>
              <a:ext uri="{FF2B5EF4-FFF2-40B4-BE49-F238E27FC236}">
                <a16:creationId xmlns:a16="http://schemas.microsoft.com/office/drawing/2014/main" id="{C5E9E924-8049-4791-611B-CC0D68FF4F96}"/>
              </a:ext>
            </a:extLst>
          </p:cNvPr>
          <p:cNvSpPr>
            <a:spLocks noChangeShapeType="1"/>
          </p:cNvSpPr>
          <p:nvPr/>
        </p:nvSpPr>
        <p:spPr bwMode="auto">
          <a:xfrm flipV="1">
            <a:off x="3124200" y="35814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63" name="Text Box 15">
            <a:extLst>
              <a:ext uri="{FF2B5EF4-FFF2-40B4-BE49-F238E27FC236}">
                <a16:creationId xmlns:a16="http://schemas.microsoft.com/office/drawing/2014/main" id="{8E2344F7-8017-BE4B-0EFC-25F85C420169}"/>
              </a:ext>
            </a:extLst>
          </p:cNvPr>
          <p:cNvSpPr txBox="1">
            <a:spLocks noChangeArrowheads="1"/>
          </p:cNvSpPr>
          <p:nvPr/>
        </p:nvSpPr>
        <p:spPr bwMode="auto">
          <a:xfrm>
            <a:off x="2628900" y="4572000"/>
            <a:ext cx="38862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IRB Support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Guidelines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Tools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Conference Calls</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zh-CN" sz="24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endParaRPr>
          </a:p>
        </p:txBody>
      </p:sp>
      <p:sp>
        <p:nvSpPr>
          <p:cNvPr id="104464" name="Line 16">
            <a:extLst>
              <a:ext uri="{FF2B5EF4-FFF2-40B4-BE49-F238E27FC236}">
                <a16:creationId xmlns:a16="http://schemas.microsoft.com/office/drawing/2014/main" id="{F001E01C-7DDC-901E-855C-2AC592EAE4B0}"/>
              </a:ext>
            </a:extLst>
          </p:cNvPr>
          <p:cNvSpPr>
            <a:spLocks noChangeShapeType="1"/>
          </p:cNvSpPr>
          <p:nvPr/>
        </p:nvSpPr>
        <p:spPr bwMode="auto">
          <a:xfrm>
            <a:off x="1752600" y="3962400"/>
            <a:ext cx="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a:extLst>
              <a:ext uri="{FF2B5EF4-FFF2-40B4-BE49-F238E27FC236}">
                <a16:creationId xmlns:a16="http://schemas.microsoft.com/office/drawing/2014/main" id="{62E893D9-4A0F-D5DB-3848-926E0D33A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1201738"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941F7A0-D235-BE85-F06A-C64F38D30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609600"/>
            <a:ext cx="11430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descr="EO-1">
            <a:extLst>
              <a:ext uri="{FF2B5EF4-FFF2-40B4-BE49-F238E27FC236}">
                <a16:creationId xmlns:a16="http://schemas.microsoft.com/office/drawing/2014/main" id="{D1E0A6CB-B6EA-4BC6-7387-3A380D8A7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685800"/>
            <a:ext cx="9715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65F63079-D1AA-9462-31A4-B75DA78BF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7638" y="1009650"/>
            <a:ext cx="2303462"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1" name="AutoShape 13">
            <a:extLst>
              <a:ext uri="{FF2B5EF4-FFF2-40B4-BE49-F238E27FC236}">
                <a16:creationId xmlns:a16="http://schemas.microsoft.com/office/drawing/2014/main" id="{179EC42B-D0D5-5D36-DF55-EA2088351B08}"/>
              </a:ext>
            </a:extLst>
          </p:cNvPr>
          <p:cNvSpPr>
            <a:spLocks noChangeArrowheads="1"/>
          </p:cNvSpPr>
          <p:nvPr/>
        </p:nvSpPr>
        <p:spPr bwMode="auto">
          <a:xfrm>
            <a:off x="3962400" y="3733800"/>
            <a:ext cx="1524000" cy="2209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SGM</a:t>
            </a:r>
          </a:p>
        </p:txBody>
      </p:sp>
      <p:sp>
        <p:nvSpPr>
          <p:cNvPr id="2062" name="AutoShape 14">
            <a:extLst>
              <a:ext uri="{FF2B5EF4-FFF2-40B4-BE49-F238E27FC236}">
                <a16:creationId xmlns:a16="http://schemas.microsoft.com/office/drawing/2014/main" id="{C1178706-919B-DFF5-DA03-D1C247C54F65}"/>
              </a:ext>
            </a:extLst>
          </p:cNvPr>
          <p:cNvSpPr>
            <a:spLocks noChangeArrowheads="1"/>
          </p:cNvSpPr>
          <p:nvPr/>
        </p:nvSpPr>
        <p:spPr bwMode="auto">
          <a:xfrm>
            <a:off x="7086600" y="3505200"/>
            <a:ext cx="1524000" cy="2209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EO1</a:t>
            </a:r>
            <a:b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Center</a:t>
            </a:r>
          </a:p>
        </p:txBody>
      </p:sp>
      <p:sp>
        <p:nvSpPr>
          <p:cNvPr id="2063" name="AutoShape 15">
            <a:extLst>
              <a:ext uri="{FF2B5EF4-FFF2-40B4-BE49-F238E27FC236}">
                <a16:creationId xmlns:a16="http://schemas.microsoft.com/office/drawing/2014/main" id="{2D558A13-6275-0CDE-4DDB-562377E0A632}"/>
              </a:ext>
            </a:extLst>
          </p:cNvPr>
          <p:cNvSpPr>
            <a:spLocks noChangeArrowheads="1"/>
          </p:cNvSpPr>
          <p:nvPr/>
        </p:nvSpPr>
        <p:spPr bwMode="auto">
          <a:xfrm>
            <a:off x="762000" y="3810000"/>
            <a:ext cx="1524000" cy="16002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EOS DAAC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RapidFire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System</a:t>
            </a:r>
          </a:p>
        </p:txBody>
      </p:sp>
      <p:sp>
        <p:nvSpPr>
          <p:cNvPr id="2065" name="Line 17">
            <a:extLst>
              <a:ext uri="{FF2B5EF4-FFF2-40B4-BE49-F238E27FC236}">
                <a16:creationId xmlns:a16="http://schemas.microsoft.com/office/drawing/2014/main" id="{66DE466D-5320-0468-1F93-9D76CF669EC0}"/>
              </a:ext>
            </a:extLst>
          </p:cNvPr>
          <p:cNvSpPr>
            <a:spLocks noChangeShapeType="1"/>
          </p:cNvSpPr>
          <p:nvPr/>
        </p:nvSpPr>
        <p:spPr bwMode="auto">
          <a:xfrm flipH="1">
            <a:off x="1143000" y="2362200"/>
            <a:ext cx="76200" cy="12192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6" name="Line 18">
            <a:extLst>
              <a:ext uri="{FF2B5EF4-FFF2-40B4-BE49-F238E27FC236}">
                <a16:creationId xmlns:a16="http://schemas.microsoft.com/office/drawing/2014/main" id="{2B26EF75-F05A-B13F-0C89-0A6C39183D50}"/>
              </a:ext>
            </a:extLst>
          </p:cNvPr>
          <p:cNvSpPr>
            <a:spLocks noChangeShapeType="1"/>
          </p:cNvSpPr>
          <p:nvPr/>
        </p:nvSpPr>
        <p:spPr bwMode="auto">
          <a:xfrm flipH="1">
            <a:off x="1600200" y="1600200"/>
            <a:ext cx="609600" cy="20574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7" name="Text Box 19">
            <a:extLst>
              <a:ext uri="{FF2B5EF4-FFF2-40B4-BE49-F238E27FC236}">
                <a16:creationId xmlns:a16="http://schemas.microsoft.com/office/drawing/2014/main" id="{03AEE65F-50E3-3241-64F7-0A077DB9F5B9}"/>
              </a:ext>
            </a:extLst>
          </p:cNvPr>
          <p:cNvSpPr txBox="1">
            <a:spLocks noChangeArrowheads="1"/>
          </p:cNvSpPr>
          <p:nvPr/>
        </p:nvSpPr>
        <p:spPr bwMode="auto">
          <a:xfrm>
            <a:off x="1295400" y="304800"/>
            <a:ext cx="75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Terra</a:t>
            </a:r>
          </a:p>
        </p:txBody>
      </p:sp>
      <p:sp>
        <p:nvSpPr>
          <p:cNvPr id="2068" name="Text Box 20">
            <a:extLst>
              <a:ext uri="{FF2B5EF4-FFF2-40B4-BE49-F238E27FC236}">
                <a16:creationId xmlns:a16="http://schemas.microsoft.com/office/drawing/2014/main" id="{5260EDC6-F862-F481-1E5B-A56D80EB5268}"/>
              </a:ext>
            </a:extLst>
          </p:cNvPr>
          <p:cNvSpPr txBox="1">
            <a:spLocks noChangeArrowheads="1"/>
          </p:cNvSpPr>
          <p:nvPr/>
        </p:nvSpPr>
        <p:spPr bwMode="auto">
          <a:xfrm>
            <a:off x="365125" y="569913"/>
            <a:ext cx="755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Aqua</a:t>
            </a:r>
          </a:p>
        </p:txBody>
      </p:sp>
      <p:sp>
        <p:nvSpPr>
          <p:cNvPr id="2069" name="Text Box 21">
            <a:extLst>
              <a:ext uri="{FF2B5EF4-FFF2-40B4-BE49-F238E27FC236}">
                <a16:creationId xmlns:a16="http://schemas.microsoft.com/office/drawing/2014/main" id="{58D74E89-F92F-7806-AE39-8BFBE9AC52D3}"/>
              </a:ext>
            </a:extLst>
          </p:cNvPr>
          <p:cNvSpPr txBox="1">
            <a:spLocks noChangeArrowheads="1"/>
          </p:cNvSpPr>
          <p:nvPr/>
        </p:nvSpPr>
        <p:spPr bwMode="auto">
          <a:xfrm>
            <a:off x="762000" y="2667000"/>
            <a:ext cx="14414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MODIS data</a:t>
            </a:r>
          </a:p>
        </p:txBody>
      </p:sp>
      <p:sp>
        <p:nvSpPr>
          <p:cNvPr id="2070" name="Text Box 22">
            <a:extLst>
              <a:ext uri="{FF2B5EF4-FFF2-40B4-BE49-F238E27FC236}">
                <a16:creationId xmlns:a16="http://schemas.microsoft.com/office/drawing/2014/main" id="{B7BADF90-14AA-B589-52B5-026D42CFEA52}"/>
              </a:ext>
            </a:extLst>
          </p:cNvPr>
          <p:cNvSpPr txBox="1">
            <a:spLocks noChangeArrowheads="1"/>
          </p:cNvSpPr>
          <p:nvPr/>
        </p:nvSpPr>
        <p:spPr bwMode="auto">
          <a:xfrm>
            <a:off x="7680325" y="87471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EO1</a:t>
            </a:r>
          </a:p>
        </p:txBody>
      </p:sp>
      <p:sp>
        <p:nvSpPr>
          <p:cNvPr id="2071" name="Line 23">
            <a:extLst>
              <a:ext uri="{FF2B5EF4-FFF2-40B4-BE49-F238E27FC236}">
                <a16:creationId xmlns:a16="http://schemas.microsoft.com/office/drawing/2014/main" id="{5704D948-9046-4747-E192-2AF172A735DD}"/>
              </a:ext>
            </a:extLst>
          </p:cNvPr>
          <p:cNvSpPr>
            <a:spLocks noChangeShapeType="1"/>
          </p:cNvSpPr>
          <p:nvPr/>
        </p:nvSpPr>
        <p:spPr bwMode="auto">
          <a:xfrm>
            <a:off x="2362200" y="4648200"/>
            <a:ext cx="1600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2" name="Line 24">
            <a:extLst>
              <a:ext uri="{FF2B5EF4-FFF2-40B4-BE49-F238E27FC236}">
                <a16:creationId xmlns:a16="http://schemas.microsoft.com/office/drawing/2014/main" id="{FC85AE88-31D4-6EC5-820A-3526C63AD5A1}"/>
              </a:ext>
            </a:extLst>
          </p:cNvPr>
          <p:cNvSpPr>
            <a:spLocks noChangeShapeType="1"/>
          </p:cNvSpPr>
          <p:nvPr/>
        </p:nvSpPr>
        <p:spPr bwMode="auto">
          <a:xfrm flipV="1">
            <a:off x="5486400" y="3962400"/>
            <a:ext cx="1219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3" name="Line 25">
            <a:extLst>
              <a:ext uri="{FF2B5EF4-FFF2-40B4-BE49-F238E27FC236}">
                <a16:creationId xmlns:a16="http://schemas.microsoft.com/office/drawing/2014/main" id="{F2826407-07AA-F4A2-920B-75DA8BFCF6F4}"/>
              </a:ext>
            </a:extLst>
          </p:cNvPr>
          <p:cNvSpPr>
            <a:spLocks noChangeShapeType="1"/>
          </p:cNvSpPr>
          <p:nvPr/>
        </p:nvSpPr>
        <p:spPr bwMode="auto">
          <a:xfrm>
            <a:off x="7375525" y="1970088"/>
            <a:ext cx="307975" cy="1458912"/>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4" name="Line 26">
            <a:extLst>
              <a:ext uri="{FF2B5EF4-FFF2-40B4-BE49-F238E27FC236}">
                <a16:creationId xmlns:a16="http://schemas.microsoft.com/office/drawing/2014/main" id="{05813615-A5E1-4833-0CA2-1DD5D2CC5D56}"/>
              </a:ext>
            </a:extLst>
          </p:cNvPr>
          <p:cNvSpPr>
            <a:spLocks noChangeShapeType="1"/>
          </p:cNvSpPr>
          <p:nvPr/>
        </p:nvSpPr>
        <p:spPr bwMode="auto">
          <a:xfrm flipH="1">
            <a:off x="5867400" y="4038600"/>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5" name="Text Box 27">
            <a:extLst>
              <a:ext uri="{FF2B5EF4-FFF2-40B4-BE49-F238E27FC236}">
                <a16:creationId xmlns:a16="http://schemas.microsoft.com/office/drawing/2014/main" id="{76D39567-FF2A-D6DE-A170-E76822372DBF}"/>
              </a:ext>
            </a:extLst>
          </p:cNvPr>
          <p:cNvSpPr txBox="1">
            <a:spLocks noChangeArrowheads="1"/>
          </p:cNvSpPr>
          <p:nvPr/>
        </p:nvSpPr>
        <p:spPr bwMode="auto">
          <a:xfrm>
            <a:off x="2422525" y="4757738"/>
            <a:ext cx="84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RapidFire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a:t>
            </a:r>
          </a:p>
        </p:txBody>
      </p:sp>
      <p:sp>
        <p:nvSpPr>
          <p:cNvPr id="2077" name="Text Box 29">
            <a:extLst>
              <a:ext uri="{FF2B5EF4-FFF2-40B4-BE49-F238E27FC236}">
                <a16:creationId xmlns:a16="http://schemas.microsoft.com/office/drawing/2014/main" id="{6E3493B2-726A-A3DA-250B-817737E8C60E}"/>
              </a:ext>
            </a:extLst>
          </p:cNvPr>
          <p:cNvSpPr txBox="1">
            <a:spLocks noChangeArrowheads="1"/>
          </p:cNvSpPr>
          <p:nvPr/>
        </p:nvSpPr>
        <p:spPr bwMode="auto">
          <a:xfrm>
            <a:off x="5546725" y="3716338"/>
            <a:ext cx="555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lat/lon </a:t>
            </a:r>
          </a:p>
        </p:txBody>
      </p:sp>
      <p:sp>
        <p:nvSpPr>
          <p:cNvPr id="2078" name="Text Box 30">
            <a:extLst>
              <a:ext uri="{FF2B5EF4-FFF2-40B4-BE49-F238E27FC236}">
                <a16:creationId xmlns:a16="http://schemas.microsoft.com/office/drawing/2014/main" id="{F50A008F-74EC-FA26-3A23-E53AA63CD9F0}"/>
              </a:ext>
            </a:extLst>
          </p:cNvPr>
          <p:cNvSpPr txBox="1">
            <a:spLocks noChangeArrowheads="1"/>
          </p:cNvSpPr>
          <p:nvPr/>
        </p:nvSpPr>
        <p:spPr bwMode="auto">
          <a:xfrm>
            <a:off x="6172200" y="4038600"/>
            <a:ext cx="8302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next flyover</a:t>
            </a:r>
          </a:p>
        </p:txBody>
      </p:sp>
      <p:sp>
        <p:nvSpPr>
          <p:cNvPr id="2079" name="Line 31">
            <a:extLst>
              <a:ext uri="{FF2B5EF4-FFF2-40B4-BE49-F238E27FC236}">
                <a16:creationId xmlns:a16="http://schemas.microsoft.com/office/drawing/2014/main" id="{4462718B-7697-B21B-7878-F5D839F507B5}"/>
              </a:ext>
            </a:extLst>
          </p:cNvPr>
          <p:cNvSpPr>
            <a:spLocks noChangeShapeType="1"/>
          </p:cNvSpPr>
          <p:nvPr/>
        </p:nvSpPr>
        <p:spPr bwMode="auto">
          <a:xfrm flipV="1">
            <a:off x="5486400" y="4495800"/>
            <a:ext cx="12192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0" name="Line 32">
            <a:extLst>
              <a:ext uri="{FF2B5EF4-FFF2-40B4-BE49-F238E27FC236}">
                <a16:creationId xmlns:a16="http://schemas.microsoft.com/office/drawing/2014/main" id="{957F84C5-01B5-AC88-F5F2-5C0D83F750ED}"/>
              </a:ext>
            </a:extLst>
          </p:cNvPr>
          <p:cNvSpPr>
            <a:spLocks noChangeShapeType="1"/>
          </p:cNvSpPr>
          <p:nvPr/>
        </p:nvSpPr>
        <p:spPr bwMode="auto">
          <a:xfrm flipH="1">
            <a:off x="5867400" y="47228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1" name="Text Box 33">
            <a:extLst>
              <a:ext uri="{FF2B5EF4-FFF2-40B4-BE49-F238E27FC236}">
                <a16:creationId xmlns:a16="http://schemas.microsoft.com/office/drawing/2014/main" id="{AF43CCD6-A76F-E05E-ADB4-1EB150D9EEE1}"/>
              </a:ext>
            </a:extLst>
          </p:cNvPr>
          <p:cNvSpPr txBox="1">
            <a:spLocks noChangeArrowheads="1"/>
          </p:cNvSpPr>
          <p:nvPr/>
        </p:nvSpPr>
        <p:spPr bwMode="auto">
          <a:xfrm>
            <a:off x="5546725" y="4249738"/>
            <a:ext cx="10191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request </a:t>
            </a:r>
          </a:p>
        </p:txBody>
      </p:sp>
      <p:sp>
        <p:nvSpPr>
          <p:cNvPr id="2082" name="Text Box 34">
            <a:extLst>
              <a:ext uri="{FF2B5EF4-FFF2-40B4-BE49-F238E27FC236}">
                <a16:creationId xmlns:a16="http://schemas.microsoft.com/office/drawing/2014/main" id="{0BDCEBB4-8B91-F1F5-0406-B0D11CA176EF}"/>
              </a:ext>
            </a:extLst>
          </p:cNvPr>
          <p:cNvSpPr txBox="1">
            <a:spLocks noChangeArrowheads="1"/>
          </p:cNvSpPr>
          <p:nvPr/>
        </p:nvSpPr>
        <p:spPr bwMode="auto">
          <a:xfrm>
            <a:off x="6070600" y="4660900"/>
            <a:ext cx="8366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 ack</a:t>
            </a:r>
          </a:p>
        </p:txBody>
      </p:sp>
      <p:sp>
        <p:nvSpPr>
          <p:cNvPr id="2083" name="Line 35">
            <a:extLst>
              <a:ext uri="{FF2B5EF4-FFF2-40B4-BE49-F238E27FC236}">
                <a16:creationId xmlns:a16="http://schemas.microsoft.com/office/drawing/2014/main" id="{973C0547-87E8-9223-5C02-6E949F88E442}"/>
              </a:ext>
            </a:extLst>
          </p:cNvPr>
          <p:cNvSpPr>
            <a:spLocks noChangeShapeType="1"/>
          </p:cNvSpPr>
          <p:nvPr/>
        </p:nvSpPr>
        <p:spPr bwMode="auto">
          <a:xfrm flipH="1">
            <a:off x="5867400" y="49514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4" name="Text Box 36">
            <a:extLst>
              <a:ext uri="{FF2B5EF4-FFF2-40B4-BE49-F238E27FC236}">
                <a16:creationId xmlns:a16="http://schemas.microsoft.com/office/drawing/2014/main" id="{2DCDDE83-B8B9-AA08-B5B5-B1068EA8B8AA}"/>
              </a:ext>
            </a:extLst>
          </p:cNvPr>
          <p:cNvSpPr txBox="1">
            <a:spLocks noChangeArrowheads="1"/>
          </p:cNvSpPr>
          <p:nvPr/>
        </p:nvSpPr>
        <p:spPr bwMode="auto">
          <a:xfrm>
            <a:off x="6070600" y="4889500"/>
            <a:ext cx="7953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sched time</a:t>
            </a:r>
          </a:p>
        </p:txBody>
      </p:sp>
      <p:sp>
        <p:nvSpPr>
          <p:cNvPr id="2085" name="Line 37">
            <a:extLst>
              <a:ext uri="{FF2B5EF4-FFF2-40B4-BE49-F238E27FC236}">
                <a16:creationId xmlns:a16="http://schemas.microsoft.com/office/drawing/2014/main" id="{8225E1FF-B6BE-1458-3EC0-A68C4CA4EEAE}"/>
              </a:ext>
            </a:extLst>
          </p:cNvPr>
          <p:cNvSpPr>
            <a:spLocks noChangeShapeType="1"/>
          </p:cNvSpPr>
          <p:nvPr/>
        </p:nvSpPr>
        <p:spPr bwMode="auto">
          <a:xfrm flipH="1">
            <a:off x="5867400" y="51800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6" name="Text Box 38">
            <a:extLst>
              <a:ext uri="{FF2B5EF4-FFF2-40B4-BE49-F238E27FC236}">
                <a16:creationId xmlns:a16="http://schemas.microsoft.com/office/drawing/2014/main" id="{88D05292-1AC5-99AC-DD7D-0B72A150C403}"/>
              </a:ext>
            </a:extLst>
          </p:cNvPr>
          <p:cNvSpPr txBox="1">
            <a:spLocks noChangeArrowheads="1"/>
          </p:cNvSpPr>
          <p:nvPr/>
        </p:nvSpPr>
        <p:spPr bwMode="auto">
          <a:xfrm>
            <a:off x="6070600" y="5118100"/>
            <a:ext cx="8715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taken</a:t>
            </a:r>
          </a:p>
        </p:txBody>
      </p:sp>
      <p:sp>
        <p:nvSpPr>
          <p:cNvPr id="2087" name="Line 39">
            <a:extLst>
              <a:ext uri="{FF2B5EF4-FFF2-40B4-BE49-F238E27FC236}">
                <a16:creationId xmlns:a16="http://schemas.microsoft.com/office/drawing/2014/main" id="{5452A38D-E812-D094-6A5E-95317D0D7BF8}"/>
              </a:ext>
            </a:extLst>
          </p:cNvPr>
          <p:cNvSpPr>
            <a:spLocks noChangeShapeType="1"/>
          </p:cNvSpPr>
          <p:nvPr/>
        </p:nvSpPr>
        <p:spPr bwMode="auto">
          <a:xfrm flipH="1">
            <a:off x="5867400" y="5408613"/>
            <a:ext cx="1066800" cy="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8" name="Text Box 40">
            <a:extLst>
              <a:ext uri="{FF2B5EF4-FFF2-40B4-BE49-F238E27FC236}">
                <a16:creationId xmlns:a16="http://schemas.microsoft.com/office/drawing/2014/main" id="{FF1716A1-CF54-0F5B-97B4-73B1EE5BB19A}"/>
              </a:ext>
            </a:extLst>
          </p:cNvPr>
          <p:cNvSpPr txBox="1">
            <a:spLocks noChangeArrowheads="1"/>
          </p:cNvSpPr>
          <p:nvPr/>
        </p:nvSpPr>
        <p:spPr bwMode="auto">
          <a:xfrm>
            <a:off x="6070600" y="5346700"/>
            <a:ext cx="704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 url</a:t>
            </a:r>
          </a:p>
        </p:txBody>
      </p:sp>
      <p:sp>
        <p:nvSpPr>
          <p:cNvPr id="2090" name="Line 42">
            <a:extLst>
              <a:ext uri="{FF2B5EF4-FFF2-40B4-BE49-F238E27FC236}">
                <a16:creationId xmlns:a16="http://schemas.microsoft.com/office/drawing/2014/main" id="{44BFA4E2-9138-EF2D-BED9-047164A46297}"/>
              </a:ext>
            </a:extLst>
          </p:cNvPr>
          <p:cNvSpPr>
            <a:spLocks noChangeShapeType="1"/>
          </p:cNvSpPr>
          <p:nvPr/>
        </p:nvSpPr>
        <p:spPr bwMode="auto">
          <a:xfrm>
            <a:off x="7491413" y="1778000"/>
            <a:ext cx="307975" cy="1458913"/>
          </a:xfrm>
          <a:prstGeom prst="line">
            <a:avLst/>
          </a:prstGeom>
          <a:noFill/>
          <a:ln w="31750">
            <a:solidFill>
              <a:schemeClr val="tx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1" name="Text Box 43">
            <a:extLst>
              <a:ext uri="{FF2B5EF4-FFF2-40B4-BE49-F238E27FC236}">
                <a16:creationId xmlns:a16="http://schemas.microsoft.com/office/drawing/2014/main" id="{8CEE2AC6-4243-0F1F-5DC4-628F9E08566E}"/>
              </a:ext>
            </a:extLst>
          </p:cNvPr>
          <p:cNvSpPr txBox="1">
            <a:spLocks noChangeArrowheads="1"/>
          </p:cNvSpPr>
          <p:nvPr/>
        </p:nvSpPr>
        <p:spPr bwMode="auto">
          <a:xfrm>
            <a:off x="7759714" y="2657475"/>
            <a:ext cx="69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a:t>
            </a:r>
          </a:p>
        </p:txBody>
      </p:sp>
      <p:sp>
        <p:nvSpPr>
          <p:cNvPr id="2092" name="Text Box 44">
            <a:extLst>
              <a:ext uri="{FF2B5EF4-FFF2-40B4-BE49-F238E27FC236}">
                <a16:creationId xmlns:a16="http://schemas.microsoft.com/office/drawing/2014/main" id="{2A2499E7-CAF9-640A-0F1A-1FA78F39BCA3}"/>
              </a:ext>
            </a:extLst>
          </p:cNvPr>
          <p:cNvSpPr txBox="1">
            <a:spLocks noChangeArrowheads="1"/>
          </p:cNvSpPr>
          <p:nvPr/>
        </p:nvSpPr>
        <p:spPr bwMode="auto">
          <a:xfrm>
            <a:off x="6837363" y="2046288"/>
            <a:ext cx="59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image</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a:t>
            </a:r>
          </a:p>
        </p:txBody>
      </p:sp>
      <p:sp>
        <p:nvSpPr>
          <p:cNvPr id="2093" name="Text Box 45">
            <a:extLst>
              <a:ext uri="{FF2B5EF4-FFF2-40B4-BE49-F238E27FC236}">
                <a16:creationId xmlns:a16="http://schemas.microsoft.com/office/drawing/2014/main" id="{B2479F4B-99D6-176B-328C-580C5F7A316B}"/>
              </a:ext>
            </a:extLst>
          </p:cNvPr>
          <p:cNvSpPr txBox="1">
            <a:spLocks noChangeArrowheads="1"/>
          </p:cNvSpPr>
          <p:nvPr/>
        </p:nvSpPr>
        <p:spPr bwMode="auto">
          <a:xfrm>
            <a:off x="4111625" y="625475"/>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SGM Web Monitor</a:t>
            </a:r>
          </a:p>
        </p:txBody>
      </p:sp>
      <p:sp>
        <p:nvSpPr>
          <p:cNvPr id="2094" name="Line 46">
            <a:extLst>
              <a:ext uri="{FF2B5EF4-FFF2-40B4-BE49-F238E27FC236}">
                <a16:creationId xmlns:a16="http://schemas.microsoft.com/office/drawing/2014/main" id="{AE935EBA-3270-56DF-486B-660E3CED83C9}"/>
              </a:ext>
            </a:extLst>
          </p:cNvPr>
          <p:cNvSpPr>
            <a:spLocks noChangeShapeType="1"/>
          </p:cNvSpPr>
          <p:nvPr/>
        </p:nvSpPr>
        <p:spPr bwMode="auto">
          <a:xfrm>
            <a:off x="3343275" y="587375"/>
            <a:ext cx="538163" cy="88265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5" name="Text Box 47">
            <a:extLst>
              <a:ext uri="{FF2B5EF4-FFF2-40B4-BE49-F238E27FC236}">
                <a16:creationId xmlns:a16="http://schemas.microsoft.com/office/drawing/2014/main" id="{AEFB5D40-9163-0FB7-4759-A75564C7CB27}"/>
              </a:ext>
            </a:extLst>
          </p:cNvPr>
          <p:cNvSpPr txBox="1">
            <a:spLocks noChangeArrowheads="1"/>
          </p:cNvSpPr>
          <p:nvPr/>
        </p:nvSpPr>
        <p:spPr bwMode="auto">
          <a:xfrm>
            <a:off x="2790825" y="165100"/>
            <a:ext cx="1162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Scientists</a:t>
            </a:r>
          </a:p>
        </p:txBody>
      </p:sp>
      <p:sp>
        <p:nvSpPr>
          <p:cNvPr id="2096" name="Text Box 48">
            <a:extLst>
              <a:ext uri="{FF2B5EF4-FFF2-40B4-BE49-F238E27FC236}">
                <a16:creationId xmlns:a16="http://schemas.microsoft.com/office/drawing/2014/main" id="{D4F48CA0-6252-C7D4-7D6D-3518A2D911DB}"/>
              </a:ext>
            </a:extLst>
          </p:cNvPr>
          <p:cNvSpPr txBox="1">
            <a:spLocks noChangeArrowheads="1"/>
          </p:cNvSpPr>
          <p:nvPr/>
        </p:nvSpPr>
        <p:spPr bwMode="auto">
          <a:xfrm>
            <a:off x="2959100" y="893763"/>
            <a:ext cx="679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goal</a:t>
            </a:r>
            <a:b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input</a:t>
            </a:r>
          </a:p>
        </p:txBody>
      </p:sp>
      <p:sp>
        <p:nvSpPr>
          <p:cNvPr id="2097" name="Line 49">
            <a:extLst>
              <a:ext uri="{FF2B5EF4-FFF2-40B4-BE49-F238E27FC236}">
                <a16:creationId xmlns:a16="http://schemas.microsoft.com/office/drawing/2014/main" id="{EBFE61B1-F16F-CDA0-C230-B6F46A03D318}"/>
              </a:ext>
            </a:extLst>
          </p:cNvPr>
          <p:cNvSpPr>
            <a:spLocks noChangeShapeType="1"/>
          </p:cNvSpPr>
          <p:nvPr/>
        </p:nvSpPr>
        <p:spPr bwMode="auto">
          <a:xfrm flipH="1">
            <a:off x="4187825" y="2546350"/>
            <a:ext cx="115888" cy="1150938"/>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8" name="Text Box 50">
            <a:extLst>
              <a:ext uri="{FF2B5EF4-FFF2-40B4-BE49-F238E27FC236}">
                <a16:creationId xmlns:a16="http://schemas.microsoft.com/office/drawing/2014/main" id="{5D16F629-FFE4-1228-9110-1784E85CECC6}"/>
              </a:ext>
            </a:extLst>
          </p:cNvPr>
          <p:cNvSpPr txBox="1">
            <a:spLocks noChangeArrowheads="1"/>
          </p:cNvSpPr>
          <p:nvPr/>
        </p:nvSpPr>
        <p:spPr bwMode="auto">
          <a:xfrm>
            <a:off x="3497263" y="2814638"/>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goals</a:t>
            </a:r>
          </a:p>
        </p:txBody>
      </p:sp>
      <p:sp>
        <p:nvSpPr>
          <p:cNvPr id="2099" name="Line 51">
            <a:extLst>
              <a:ext uri="{FF2B5EF4-FFF2-40B4-BE49-F238E27FC236}">
                <a16:creationId xmlns:a16="http://schemas.microsoft.com/office/drawing/2014/main" id="{99807C96-331B-0477-BDA5-5091A84912E9}"/>
              </a:ext>
            </a:extLst>
          </p:cNvPr>
          <p:cNvSpPr>
            <a:spLocks noChangeShapeType="1"/>
          </p:cNvSpPr>
          <p:nvPr/>
        </p:nvSpPr>
        <p:spPr bwMode="auto">
          <a:xfrm flipV="1">
            <a:off x="4802188" y="2546350"/>
            <a:ext cx="115887" cy="1150938"/>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0" name="Text Box 52">
            <a:extLst>
              <a:ext uri="{FF2B5EF4-FFF2-40B4-BE49-F238E27FC236}">
                <a16:creationId xmlns:a16="http://schemas.microsoft.com/office/drawing/2014/main" id="{60F3A1F9-D98D-6B20-B593-08651D634F47}"/>
              </a:ext>
            </a:extLst>
          </p:cNvPr>
          <p:cNvSpPr txBox="1">
            <a:spLocks noChangeArrowheads="1"/>
          </p:cNvSpPr>
          <p:nvPr/>
        </p:nvSpPr>
        <p:spPr bwMode="auto">
          <a:xfrm>
            <a:off x="4879975" y="2698750"/>
            <a:ext cx="1238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status and</a:t>
            </a:r>
            <a:b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updates</a:t>
            </a:r>
          </a:p>
        </p:txBody>
      </p:sp>
      <p:sp>
        <p:nvSpPr>
          <p:cNvPr id="2101" name="Rectangle 53">
            <a:extLst>
              <a:ext uri="{FF2B5EF4-FFF2-40B4-BE49-F238E27FC236}">
                <a16:creationId xmlns:a16="http://schemas.microsoft.com/office/drawing/2014/main" id="{EFD12E6E-40E5-240B-F296-779ABA1BCD3B}"/>
              </a:ext>
            </a:extLst>
          </p:cNvPr>
          <p:cNvSpPr>
            <a:spLocks noChangeArrowheads="1"/>
          </p:cNvSpPr>
          <p:nvPr/>
        </p:nvSpPr>
        <p:spPr bwMode="auto">
          <a:xfrm>
            <a:off x="5800725" y="4543425"/>
            <a:ext cx="1228725" cy="14970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2" name="Text Box 54">
            <a:extLst>
              <a:ext uri="{FF2B5EF4-FFF2-40B4-BE49-F238E27FC236}">
                <a16:creationId xmlns:a16="http://schemas.microsoft.com/office/drawing/2014/main" id="{3EB987C2-1F98-E738-A167-D3561C5A3CE4}"/>
              </a:ext>
            </a:extLst>
          </p:cNvPr>
          <p:cNvSpPr txBox="1">
            <a:spLocks noChangeArrowheads="1"/>
          </p:cNvSpPr>
          <p:nvPr/>
        </p:nvSpPr>
        <p:spPr bwMode="auto">
          <a:xfrm>
            <a:off x="5800725" y="5580063"/>
            <a:ext cx="1204913"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9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subset of status messages, via by email</a:t>
            </a:r>
          </a:p>
        </p:txBody>
      </p:sp>
      <p:sp>
        <p:nvSpPr>
          <p:cNvPr id="2103" name="Rectangle 55">
            <a:extLst>
              <a:ext uri="{FF2B5EF4-FFF2-40B4-BE49-F238E27FC236}">
                <a16:creationId xmlns:a16="http://schemas.microsoft.com/office/drawing/2014/main" id="{905A1BEA-60C2-D01D-1743-B6140B9A6324}"/>
              </a:ext>
            </a:extLst>
          </p:cNvPr>
          <p:cNvSpPr>
            <a:spLocks noChangeArrowheads="1"/>
          </p:cNvSpPr>
          <p:nvPr/>
        </p:nvSpPr>
        <p:spPr bwMode="auto">
          <a:xfrm>
            <a:off x="5532438" y="3544888"/>
            <a:ext cx="1536700" cy="6905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4" name="Text Box 56">
            <a:extLst>
              <a:ext uri="{FF2B5EF4-FFF2-40B4-BE49-F238E27FC236}">
                <a16:creationId xmlns:a16="http://schemas.microsoft.com/office/drawing/2014/main" id="{07607259-AB42-2597-CE50-A0A0DD1EBF3A}"/>
              </a:ext>
            </a:extLst>
          </p:cNvPr>
          <p:cNvSpPr txBox="1">
            <a:spLocks noChangeArrowheads="1"/>
          </p:cNvSpPr>
          <p:nvPr/>
        </p:nvSpPr>
        <p:spPr bwMode="auto">
          <a:xfrm>
            <a:off x="6338888" y="3505200"/>
            <a:ext cx="787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9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web service</a:t>
            </a:r>
          </a:p>
        </p:txBody>
      </p:sp>
      <p:sp>
        <p:nvSpPr>
          <p:cNvPr id="2106" name="Line 58">
            <a:extLst>
              <a:ext uri="{FF2B5EF4-FFF2-40B4-BE49-F238E27FC236}">
                <a16:creationId xmlns:a16="http://schemas.microsoft.com/office/drawing/2014/main" id="{93242ED6-7A79-76B2-8DE5-A3710A01D1E5}"/>
              </a:ext>
            </a:extLst>
          </p:cNvPr>
          <p:cNvSpPr>
            <a:spLocks noChangeShapeType="1"/>
          </p:cNvSpPr>
          <p:nvPr/>
        </p:nvSpPr>
        <p:spPr bwMode="auto">
          <a:xfrm flipH="1">
            <a:off x="3535363" y="5426075"/>
            <a:ext cx="422275" cy="538163"/>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7" name="Text Box 59">
            <a:extLst>
              <a:ext uri="{FF2B5EF4-FFF2-40B4-BE49-F238E27FC236}">
                <a16:creationId xmlns:a16="http://schemas.microsoft.com/office/drawing/2014/main" id="{CDB5DBFC-392D-53F7-3751-F77A04ABF72F}"/>
              </a:ext>
            </a:extLst>
          </p:cNvPr>
          <p:cNvSpPr txBox="1">
            <a:spLocks noChangeArrowheads="1"/>
          </p:cNvSpPr>
          <p:nvPr/>
        </p:nvSpPr>
        <p:spPr bwMode="auto">
          <a:xfrm>
            <a:off x="2536825" y="5870575"/>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Email alerts to</a:t>
            </a:r>
            <a:b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interest parties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FE11A0AF-BD00-0708-7817-F92E414A3126}"/>
              </a:ext>
            </a:extLst>
          </p:cNvPr>
          <p:cNvSpPr>
            <a:spLocks noGrp="1" noChangeArrowheads="1"/>
          </p:cNvSpPr>
          <p:nvPr>
            <p:ph type="title"/>
          </p:nvPr>
        </p:nvSpPr>
        <p:spPr>
          <a:xfrm>
            <a:off x="914400" y="0"/>
          </a:xfrm>
        </p:spPr>
        <p:txBody>
          <a:bodyPr/>
          <a:lstStyle/>
          <a:p>
            <a:r>
              <a:rPr lang="en-US" altLang="zh-CN">
                <a:ea typeface="宋体" panose="02010600030101010101" pitchFamily="2" charset="-122"/>
              </a:rPr>
              <a:t>NTHMP FY10 Grants Process</a:t>
            </a:r>
          </a:p>
        </p:txBody>
      </p:sp>
      <p:sp>
        <p:nvSpPr>
          <p:cNvPr id="162819" name="Rectangle 3">
            <a:extLst>
              <a:ext uri="{FF2B5EF4-FFF2-40B4-BE49-F238E27FC236}">
                <a16:creationId xmlns:a16="http://schemas.microsoft.com/office/drawing/2014/main" id="{4BBE2762-D5F2-C755-A5CF-1D893B34C717}"/>
              </a:ext>
            </a:extLst>
          </p:cNvPr>
          <p:cNvSpPr>
            <a:spLocks noGrp="1" noChangeArrowheads="1"/>
          </p:cNvSpPr>
          <p:nvPr>
            <p:ph type="body" idx="1"/>
          </p:nvPr>
        </p:nvSpPr>
        <p:spPr>
          <a:xfrm>
            <a:off x="381000" y="1676400"/>
            <a:ext cx="8229600" cy="4525963"/>
          </a:xfrm>
        </p:spPr>
        <p:txBody>
          <a:bodyPr/>
          <a:lstStyle/>
          <a:p>
            <a:pPr>
              <a:lnSpc>
                <a:spcPct val="80000"/>
              </a:lnSpc>
            </a:pPr>
            <a:r>
              <a:rPr lang="en-US" altLang="zh-CN" sz="2400">
                <a:ea typeface="宋体" panose="02010600030101010101" pitchFamily="2" charset="-122"/>
              </a:rPr>
              <a:t>Guidance for Formal Applications for New Proposal </a:t>
            </a:r>
          </a:p>
          <a:p>
            <a:pPr lvl="1">
              <a:lnSpc>
                <a:spcPct val="80000"/>
              </a:lnSpc>
            </a:pPr>
            <a:r>
              <a:rPr lang="en-US" altLang="zh-CN" sz="2000">
                <a:ea typeface="宋体" panose="02010600030101010101" pitchFamily="2" charset="-122"/>
              </a:rPr>
              <a:t>Distributed to NTHMP Partners  - January 12, 2010</a:t>
            </a:r>
          </a:p>
          <a:p>
            <a:pPr lvl="1">
              <a:lnSpc>
                <a:spcPct val="80000"/>
              </a:lnSpc>
            </a:pPr>
            <a:r>
              <a:rPr lang="en-US" altLang="zh-CN" sz="2000">
                <a:ea typeface="宋体" panose="02010600030101010101" pitchFamily="2" charset="-122"/>
              </a:rPr>
              <a:t>Follow Guidance</a:t>
            </a:r>
          </a:p>
          <a:p>
            <a:pPr lvl="1">
              <a:lnSpc>
                <a:spcPct val="80000"/>
              </a:lnSpc>
            </a:pPr>
            <a:r>
              <a:rPr lang="en-US" altLang="zh-CN" sz="2000">
                <a:ea typeface="宋体" panose="02010600030101010101" pitchFamily="2" charset="-122"/>
              </a:rPr>
              <a:t>Applications Due February 17, 2010 through NOAA Grants On-line</a:t>
            </a:r>
          </a:p>
          <a:p>
            <a:pPr>
              <a:lnSpc>
                <a:spcPct val="80000"/>
              </a:lnSpc>
            </a:pPr>
            <a:r>
              <a:rPr lang="en-US" altLang="zh-CN" sz="2400">
                <a:ea typeface="宋体" panose="02010600030101010101" pitchFamily="2" charset="-122"/>
              </a:rPr>
              <a:t>NOAA Subject Matter Expert Review of Applications (30 Days)</a:t>
            </a:r>
          </a:p>
          <a:p>
            <a:pPr lvl="1">
              <a:lnSpc>
                <a:spcPct val="80000"/>
              </a:lnSpc>
            </a:pPr>
            <a:r>
              <a:rPr lang="en-US" altLang="zh-CN" sz="2000">
                <a:ea typeface="宋体" panose="02010600030101010101" pitchFamily="2" charset="-122"/>
              </a:rPr>
              <a:t>Using procedures outlined in Appendix B of the ROP</a:t>
            </a:r>
          </a:p>
          <a:p>
            <a:pPr>
              <a:lnSpc>
                <a:spcPct val="80000"/>
              </a:lnSpc>
            </a:pPr>
            <a:r>
              <a:rPr lang="en-US" altLang="zh-CN" sz="2400">
                <a:ea typeface="宋体" panose="02010600030101010101" pitchFamily="2" charset="-122"/>
              </a:rPr>
              <a:t>Dept. of Commerce Legal Review (14 Days)</a:t>
            </a:r>
          </a:p>
          <a:p>
            <a:pPr>
              <a:lnSpc>
                <a:spcPct val="80000"/>
              </a:lnSpc>
            </a:pPr>
            <a:r>
              <a:rPr lang="en-US" altLang="zh-CN" sz="2400">
                <a:ea typeface="宋体" panose="02010600030101010101" pitchFamily="2" charset="-122"/>
              </a:rPr>
              <a:t>Negotiation Period – if required (10 Days)</a:t>
            </a:r>
          </a:p>
          <a:p>
            <a:pPr>
              <a:lnSpc>
                <a:spcPct val="80000"/>
              </a:lnSpc>
            </a:pPr>
            <a:r>
              <a:rPr lang="en-US" altLang="zh-CN" sz="2400">
                <a:ea typeface="宋体" panose="02010600030101010101" pitchFamily="2" charset="-122"/>
              </a:rPr>
              <a:t>Award Processing – Working toward June 30, 2010</a:t>
            </a:r>
          </a:p>
          <a:p>
            <a:pPr lvl="1">
              <a:lnSpc>
                <a:spcPct val="80000"/>
              </a:lnSpc>
            </a:pPr>
            <a:r>
              <a:rPr lang="en-US" altLang="zh-CN" sz="2000">
                <a:ea typeface="宋体" panose="02010600030101010101" pitchFamily="2" charset="-122"/>
              </a:rPr>
              <a:t>Notification of Grant Award (NOAA AGO)</a:t>
            </a:r>
          </a:p>
          <a:p>
            <a:pPr lvl="1">
              <a:lnSpc>
                <a:spcPct val="80000"/>
              </a:lnSpc>
            </a:pPr>
            <a:r>
              <a:rPr lang="en-US" altLang="zh-CN" sz="2000">
                <a:ea typeface="宋体" panose="02010600030101010101" pitchFamily="2" charset="-122"/>
              </a:rPr>
              <a:t>Acceptance of Grant Award (Partner)</a:t>
            </a:r>
          </a:p>
          <a:p>
            <a:pPr>
              <a:lnSpc>
                <a:spcPct val="80000"/>
              </a:lnSpc>
              <a:buFontTx/>
              <a:buNone/>
            </a:pPr>
            <a:endParaRPr lang="en-US" altLang="zh-CN" sz="2400">
              <a:ea typeface="宋体" panose="0201060003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0859F6C4-9C96-6993-3225-10A882E1862C}"/>
              </a:ext>
            </a:extLst>
          </p:cNvPr>
          <p:cNvSpPr>
            <a:spLocks noGrp="1" noChangeArrowheads="1"/>
          </p:cNvSpPr>
          <p:nvPr>
            <p:ph type="title"/>
          </p:nvPr>
        </p:nvSpPr>
        <p:spPr/>
        <p:txBody>
          <a:bodyPr/>
          <a:lstStyle/>
          <a:p>
            <a:r>
              <a:rPr lang="en-US" altLang="zh-CN">
                <a:ea typeface="宋体" panose="02010600030101010101" pitchFamily="2" charset="-122"/>
              </a:rPr>
              <a:t>NTHMP Grants Process (cont.)</a:t>
            </a:r>
          </a:p>
        </p:txBody>
      </p:sp>
      <p:sp>
        <p:nvSpPr>
          <p:cNvPr id="161795" name="Rectangle 3">
            <a:extLst>
              <a:ext uri="{FF2B5EF4-FFF2-40B4-BE49-F238E27FC236}">
                <a16:creationId xmlns:a16="http://schemas.microsoft.com/office/drawing/2014/main" id="{EC601035-A1C2-7346-C21E-9A3DEA8C3D26}"/>
              </a:ext>
            </a:extLst>
          </p:cNvPr>
          <p:cNvSpPr>
            <a:spLocks noGrp="1" noChangeArrowheads="1"/>
          </p:cNvSpPr>
          <p:nvPr>
            <p:ph type="body" idx="1"/>
          </p:nvPr>
        </p:nvSpPr>
        <p:spPr>
          <a:xfrm>
            <a:off x="457174" y="-1"/>
          </a:xfrm>
        </p:spPr>
        <p:txBody>
          <a:bodyPr/>
          <a:lstStyle/>
          <a:p>
            <a:pPr>
              <a:lnSpc>
                <a:spcPct val="80000"/>
              </a:lnSpc>
            </a:pPr>
            <a:r>
              <a:rPr lang="en-US" altLang="zh-CN" sz="1800">
                <a:ea typeface="宋体" panose="02010600030101010101" pitchFamily="2" charset="-122"/>
              </a:rPr>
              <a:t>Continuing Grants for FY09-12 Awards (Ref.  NTHMP Rules of Procedure)</a:t>
            </a:r>
          </a:p>
          <a:p>
            <a:pPr lvl="1">
              <a:lnSpc>
                <a:spcPct val="80000"/>
              </a:lnSpc>
            </a:pPr>
            <a:r>
              <a:rPr lang="en-US" altLang="zh-CN" sz="1600">
                <a:ea typeface="宋体" panose="02010600030101010101" pitchFamily="2" charset="-122"/>
              </a:rPr>
              <a:t>No need to submit grant applications through process mentioned above</a:t>
            </a:r>
          </a:p>
          <a:p>
            <a:pPr lvl="1">
              <a:lnSpc>
                <a:spcPct val="80000"/>
              </a:lnSpc>
            </a:pPr>
            <a:r>
              <a:rPr lang="en-US" altLang="zh-CN" sz="1600">
                <a:ea typeface="宋体" panose="02010600030101010101" pitchFamily="2" charset="-122"/>
              </a:rPr>
              <a:t>Continuation of Funding (FY10) influenced by Sub-Committee Reviews of Semi-Annual Progress Reports (submitted in August 2009 and February 2010) for FY08 and FY09 Grant Awards</a:t>
            </a:r>
          </a:p>
          <a:p>
            <a:pPr lvl="1">
              <a:lnSpc>
                <a:spcPct val="80000"/>
              </a:lnSpc>
            </a:pPr>
            <a:r>
              <a:rPr lang="en-US" altLang="zh-CN" sz="1600">
                <a:ea typeface="宋体" panose="02010600030101010101" pitchFamily="2" charset="-122"/>
              </a:rPr>
              <a:t>Sub-Committee Review Reports will be provided to NTHMP Grant Review Panel; the Review Panel will make recommendations to NOAA on funding amounts for FY10</a:t>
            </a:r>
          </a:p>
          <a:p>
            <a:pPr lvl="1">
              <a:lnSpc>
                <a:spcPct val="80000"/>
              </a:lnSpc>
            </a:pPr>
            <a:r>
              <a:rPr lang="en-US" altLang="zh-CN" sz="1600">
                <a:ea typeface="宋体" panose="02010600030101010101" pitchFamily="2" charset="-122"/>
              </a:rPr>
              <a:t>NTHMP Program Administrator will notify each grant awardee of Review Panel recommendation and negotiate FY10 funding award and project plan as necessary</a:t>
            </a:r>
          </a:p>
          <a:p>
            <a:pPr>
              <a:lnSpc>
                <a:spcPct val="80000"/>
              </a:lnSpc>
            </a:pPr>
            <a:r>
              <a:rPr lang="en-US" altLang="zh-CN" sz="1800">
                <a:ea typeface="宋体" panose="02010600030101010101" pitchFamily="2" charset="-122"/>
              </a:rPr>
              <a:t>Post-Award FY10 Grant Process (Partner)</a:t>
            </a:r>
          </a:p>
          <a:p>
            <a:pPr lvl="1">
              <a:lnSpc>
                <a:spcPct val="80000"/>
              </a:lnSpc>
            </a:pPr>
            <a:r>
              <a:rPr lang="en-US" altLang="zh-CN" sz="1600">
                <a:ea typeface="宋体" panose="02010600030101010101" pitchFamily="2" charset="-122"/>
              </a:rPr>
              <a:t>Routine Financial Reporting (Due to Grants On-Line)</a:t>
            </a:r>
          </a:p>
          <a:p>
            <a:pPr lvl="1">
              <a:lnSpc>
                <a:spcPct val="80000"/>
              </a:lnSpc>
            </a:pPr>
            <a:r>
              <a:rPr lang="en-US" altLang="zh-CN" sz="1600">
                <a:ea typeface="宋体" panose="02010600030101010101" pitchFamily="2" charset="-122"/>
              </a:rPr>
              <a:t>Provide Semi-Annual progress reports to the NTHMP Administrator through Grants On-Line</a:t>
            </a:r>
          </a:p>
          <a:p>
            <a:pPr lvl="1">
              <a:lnSpc>
                <a:spcPct val="80000"/>
              </a:lnSpc>
            </a:pPr>
            <a:r>
              <a:rPr lang="en-US" altLang="zh-CN" sz="1600">
                <a:ea typeface="宋体" panose="02010600030101010101" pitchFamily="2" charset="-122"/>
              </a:rPr>
              <a:t>Provide Annual Report of accomplishments to the NTHMP-CC at the next Annual NTHMP Meeting</a:t>
            </a:r>
          </a:p>
          <a:p>
            <a:pPr lvl="2">
              <a:lnSpc>
                <a:spcPct val="80000"/>
              </a:lnSpc>
            </a:pPr>
            <a:r>
              <a:rPr lang="en-US" altLang="zh-CN" sz="1400">
                <a:ea typeface="宋体" panose="02010600030101010101" pitchFamily="2" charset="-122"/>
              </a:rPr>
              <a:t>Demonstrate how accomplishment supported NTHMP performance measures and milestones</a:t>
            </a:r>
          </a:p>
          <a:p>
            <a:pPr lvl="2">
              <a:lnSpc>
                <a:spcPct val="80000"/>
              </a:lnSpc>
            </a:pPr>
            <a:r>
              <a:rPr lang="en-US" altLang="zh-CN" sz="1400">
                <a:ea typeface="宋体" panose="02010600030101010101" pitchFamily="2" charset="-122"/>
              </a:rPr>
              <a:t>Coordinated in advance with relevant subcommittees</a:t>
            </a:r>
          </a:p>
          <a:p>
            <a:pPr>
              <a:lnSpc>
                <a:spcPct val="80000"/>
              </a:lnSpc>
              <a:buFontTx/>
              <a:buNone/>
            </a:pPr>
            <a:endParaRPr lang="en-US" altLang="zh-CN" sz="1800">
              <a:ea typeface="宋体"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E5B2110-5BA2-9F7C-2936-F40801844F95}"/>
              </a:ext>
            </a:extLst>
          </p:cNvPr>
          <p:cNvSpPr>
            <a:spLocks noGrp="1"/>
          </p:cNvSpPr>
          <p:nvPr>
            <p:ph type="title"/>
          </p:nvPr>
        </p:nvSpPr>
        <p:spPr>
          <a:xfrm>
            <a:off x="457187" y="85739"/>
            <a:ext cx="8229600" cy="939800"/>
          </a:xfrm>
        </p:spPr>
        <p:txBody>
          <a:bodyPr/>
          <a:lstStyle/>
          <a:p>
            <a:r>
              <a:rPr lang="en-US" altLang="zh-CN"/>
              <a:t>Conclusion</a:t>
            </a:r>
          </a:p>
        </p:txBody>
      </p:sp>
      <p:sp>
        <p:nvSpPr>
          <p:cNvPr id="8195" name="Content Placeholder 1">
            <a:extLst>
              <a:ext uri="{FF2B5EF4-FFF2-40B4-BE49-F238E27FC236}">
                <a16:creationId xmlns:a16="http://schemas.microsoft.com/office/drawing/2014/main" id="{F0FECDB6-56C5-3EA8-EF70-16AD08D0A3A4}"/>
              </a:ext>
            </a:extLst>
          </p:cNvPr>
          <p:cNvSpPr>
            <a:spLocks noGrp="1"/>
          </p:cNvSpPr>
          <p:nvPr>
            <p:ph idx="1"/>
          </p:nvPr>
        </p:nvSpPr>
        <p:spPr>
          <a:xfrm>
            <a:off x="157163" y="990600"/>
            <a:ext cx="8686800" cy="4525963"/>
          </a:xfrm>
        </p:spPr>
        <p:txBody>
          <a:bodyPr/>
          <a:lstStyle/>
          <a:p>
            <a:r>
              <a:rPr lang="en-US" altLang="zh-CN"/>
              <a:t>Our pilot study showed positive results of conducting PTM via telephone. </a:t>
            </a:r>
          </a:p>
          <a:p>
            <a:r>
              <a:rPr lang="en-US" altLang="zh-CN"/>
              <a:t>PTM as home-based telehealth service has potential to provide tinnitus services to Veterans with and without TBI for relatively small cost and with minimal effect on individual VA hospitals. </a:t>
            </a:r>
          </a:p>
          <a:p>
            <a:r>
              <a:rPr lang="en-US" altLang="zh-CN"/>
              <a:t>After follow-up clinical trial, we will fully develop the tinnitus telehealth program and document organizational requirements and patient outcomes.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C70C22D0-A045-E90F-F80F-C34F33001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13" y="950913"/>
            <a:ext cx="3760787" cy="5426075"/>
          </a:xfrm>
          <a:prstGeom prst="rect">
            <a:avLst/>
          </a:prstGeom>
          <a:noFill/>
          <a:extLst>
            <a:ext uri="{909E8E84-426E-40DD-AFC4-6F175D3DCCD1}">
              <a14:hiddenFill xmlns:a14="http://schemas.microsoft.com/office/drawing/2010/main">
                <a:solidFill>
                  <a:srgbClr val="FFFFFF"/>
                </a:solidFill>
              </a14:hiddenFill>
            </a:ext>
          </a:extLst>
        </p:spPr>
      </p:pic>
      <p:sp>
        <p:nvSpPr>
          <p:cNvPr id="83971" name="Text Box 3">
            <a:extLst>
              <a:ext uri="{FF2B5EF4-FFF2-40B4-BE49-F238E27FC236}">
                <a16:creationId xmlns:a16="http://schemas.microsoft.com/office/drawing/2014/main" id="{3DCAD694-019B-4CEA-D148-50791FB96D44}"/>
              </a:ext>
            </a:extLst>
          </p:cNvPr>
          <p:cNvSpPr txBox="1">
            <a:spLocks noChangeArrowheads="1"/>
          </p:cNvSpPr>
          <p:nvPr/>
        </p:nvSpPr>
        <p:spPr bwMode="auto">
          <a:xfrm>
            <a:off x="6626225" y="1412875"/>
            <a:ext cx="2517775" cy="372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Monsanto has spent </a:t>
            </a: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millions of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characterizing and monitoring the aquifer(s) in and around our operations, including the installation of nearly </a:t>
            </a: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60 monitoring wells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22" name="Picture 2">
            <a:extLst>
              <a:ext uri="{FF2B5EF4-FFF2-40B4-BE49-F238E27FC236}">
                <a16:creationId xmlns:a16="http://schemas.microsoft.com/office/drawing/2014/main" id="{7F0F4507-7692-44CC-BFC1-96CEBA030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922866"/>
            <a:ext cx="1917700" cy="258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3" name="Picture 3">
            <a:extLst>
              <a:ext uri="{FF2B5EF4-FFF2-40B4-BE49-F238E27FC236}">
                <a16:creationId xmlns:a16="http://schemas.microsoft.com/office/drawing/2014/main" id="{AE8D328E-8C2F-A7D1-296D-27013A55E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903133"/>
            <a:ext cx="2540000" cy="226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4" name="Picture 4">
            <a:extLst>
              <a:ext uri="{FF2B5EF4-FFF2-40B4-BE49-F238E27FC236}">
                <a16:creationId xmlns:a16="http://schemas.microsoft.com/office/drawing/2014/main" id="{6A139EAA-2597-8D5E-6489-9E79D6C89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1" y="1667934"/>
            <a:ext cx="2882900" cy="169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5" name="Picture 5">
            <a:extLst>
              <a:ext uri="{FF2B5EF4-FFF2-40B4-BE49-F238E27FC236}">
                <a16:creationId xmlns:a16="http://schemas.microsoft.com/office/drawing/2014/main" id="{AD0D1985-AECE-B014-05EE-9EFF9B5B0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767667"/>
            <a:ext cx="2540000" cy="226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6" name="Picture 6">
            <a:extLst>
              <a:ext uri="{FF2B5EF4-FFF2-40B4-BE49-F238E27FC236}">
                <a16:creationId xmlns:a16="http://schemas.microsoft.com/office/drawing/2014/main" id="{43DA73B3-7D5D-9E76-E448-B80ED84BEA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48" y="990597"/>
            <a:ext cx="1917700" cy="257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7" name="Picture 7">
            <a:extLst>
              <a:ext uri="{FF2B5EF4-FFF2-40B4-BE49-F238E27FC236}">
                <a16:creationId xmlns:a16="http://schemas.microsoft.com/office/drawing/2014/main" id="{76BE4302-BC3E-42C1-E0FF-F1B82B61B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4038600"/>
            <a:ext cx="2540000" cy="225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28" name="Text Box 8">
            <a:extLst>
              <a:ext uri="{FF2B5EF4-FFF2-40B4-BE49-F238E27FC236}">
                <a16:creationId xmlns:a16="http://schemas.microsoft.com/office/drawing/2014/main" id="{EF590911-1411-D324-8BC8-DF3C5BBA73C9}"/>
              </a:ext>
            </a:extLst>
          </p:cNvPr>
          <p:cNvSpPr txBox="1">
            <a:spLocks noChangeArrowheads="1"/>
          </p:cNvSpPr>
          <p:nvPr/>
        </p:nvSpPr>
        <p:spPr bwMode="auto">
          <a:xfrm>
            <a:off x="2438401" y="516467"/>
            <a:ext cx="441819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eaLnBrk="0" fontAlgn="base" hangingPunct="0">
              <a:spcBef>
                <a:spcPct val="0"/>
              </a:spcBef>
              <a:spcAft>
                <a:spcPct val="0"/>
              </a:spcAft>
            </a:pPr>
            <a:r>
              <a:rPr lang="en-US" altLang="zh-CN" sz="3200" b="1">
                <a:solidFill>
                  <a:srgbClr val="FFFFFF"/>
                </a:solidFill>
                <a:latin typeface="Arial" panose="020B0604020202020204" pitchFamily="34" charset="0"/>
                <a:ea typeface="宋体" panose="02010600030101010101" pitchFamily="2" charset="-122"/>
              </a:rPr>
              <a:t>Biodiversity Hotspots</a:t>
            </a:r>
          </a:p>
          <a:p>
            <a:pPr defTabSz="812810" eaLnBrk="0" fontAlgn="base" hangingPunct="0">
              <a:spcBef>
                <a:spcPct val="0"/>
              </a:spcBef>
              <a:spcAft>
                <a:spcPct val="0"/>
              </a:spcAft>
            </a:pPr>
            <a:endParaRPr lang="en-US" altLang="zh-CN" sz="3200">
              <a:solidFill>
                <a:srgbClr val="000000"/>
              </a:solidFill>
              <a:latin typeface="Arial" panose="020B0604020202020204" pitchFamily="34" charset="0"/>
              <a:ea typeface="宋体" panose="0201060003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9410" name="Picture 2">
            <a:extLst>
              <a:ext uri="{FF2B5EF4-FFF2-40B4-BE49-F238E27FC236}">
                <a16:creationId xmlns:a16="http://schemas.microsoft.com/office/drawing/2014/main" id="{FCCA9BC1-CB03-BE73-5DDB-2C9CE9DD79F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132645" y="584200"/>
            <a:ext cx="3857978" cy="5757333"/>
          </a:xfrm>
          <a:prstGeom prst="rect">
            <a:avLst/>
          </a:prstGeom>
          <a:noFill/>
          <a:extLst>
            <a:ext uri="{909E8E84-426E-40DD-AFC4-6F175D3DCCD1}">
              <a14:hiddenFill xmlns:a14="http://schemas.microsoft.com/office/drawing/2010/main">
                <a:solidFill>
                  <a:srgbClr val="FFFFFF"/>
                </a:solidFill>
              </a14:hiddenFill>
            </a:ext>
          </a:extLst>
        </p:spPr>
      </p:pic>
      <p:pic>
        <p:nvPicPr>
          <p:cNvPr id="529411" name="Picture 3">
            <a:extLst>
              <a:ext uri="{FF2B5EF4-FFF2-40B4-BE49-F238E27FC236}">
                <a16:creationId xmlns:a16="http://schemas.microsoft.com/office/drawing/2014/main" id="{0E14A16C-E6D5-F411-A008-58361CDD1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0" y="635000"/>
            <a:ext cx="4876800" cy="365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9413" name="Picture 5">
            <a:extLst>
              <a:ext uri="{FF2B5EF4-FFF2-40B4-BE49-F238E27FC236}">
                <a16:creationId xmlns:a16="http://schemas.microsoft.com/office/drawing/2014/main" id="{B5DCF958-8DB7-AF04-3995-7BA60BD53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185" y="3903107"/>
            <a:ext cx="205881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6770" name="Picture 2">
            <a:extLst>
              <a:ext uri="{FF2B5EF4-FFF2-40B4-BE49-F238E27FC236}">
                <a16:creationId xmlns:a16="http://schemas.microsoft.com/office/drawing/2014/main" id="{FEE1F0A2-1337-567C-8586-A722554CA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15345"/>
            <a:ext cx="2362200" cy="1404055"/>
          </a:xfrm>
          <a:prstGeom prst="rect">
            <a:avLst/>
          </a:prstGeom>
          <a:noFill/>
          <a:extLst>
            <a:ext uri="{909E8E84-426E-40DD-AFC4-6F175D3DCCD1}">
              <a14:hiddenFill xmlns:a14="http://schemas.microsoft.com/office/drawing/2010/main">
                <a:solidFill>
                  <a:srgbClr val="FFFFFF"/>
                </a:solidFill>
              </a14:hiddenFill>
            </a:ext>
          </a:extLst>
        </p:spPr>
      </p:pic>
      <p:sp>
        <p:nvSpPr>
          <p:cNvPr id="416771" name="Text Box 3">
            <a:extLst>
              <a:ext uri="{FF2B5EF4-FFF2-40B4-BE49-F238E27FC236}">
                <a16:creationId xmlns:a16="http://schemas.microsoft.com/office/drawing/2014/main" id="{9EF3379A-C54E-B163-6469-7DBA4C6A1418}"/>
              </a:ext>
            </a:extLst>
          </p:cNvPr>
          <p:cNvSpPr txBox="1">
            <a:spLocks noChangeArrowheads="1"/>
          </p:cNvSpPr>
          <p:nvPr/>
        </p:nvSpPr>
        <p:spPr bwMode="auto">
          <a:xfrm>
            <a:off x="152401" y="1114778"/>
            <a:ext cx="20874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Plasmodium relictum</a:t>
            </a:r>
          </a:p>
        </p:txBody>
      </p:sp>
      <p:pic>
        <p:nvPicPr>
          <p:cNvPr id="416772" name="Picture 4">
            <a:extLst>
              <a:ext uri="{FF2B5EF4-FFF2-40B4-BE49-F238E27FC236}">
                <a16:creationId xmlns:a16="http://schemas.microsoft.com/office/drawing/2014/main" id="{89A3F73E-2969-3C92-F850-087622F6B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35101"/>
            <a:ext cx="1981200" cy="1316566"/>
          </a:xfrm>
          <a:prstGeom prst="rect">
            <a:avLst/>
          </a:prstGeom>
          <a:noFill/>
          <a:extLst>
            <a:ext uri="{909E8E84-426E-40DD-AFC4-6F175D3DCCD1}">
              <a14:hiddenFill xmlns:a14="http://schemas.microsoft.com/office/drawing/2010/main">
                <a:solidFill>
                  <a:srgbClr val="FFFFFF"/>
                </a:solidFill>
              </a14:hiddenFill>
            </a:ext>
          </a:extLst>
        </p:spPr>
      </p:pic>
      <p:sp>
        <p:nvSpPr>
          <p:cNvPr id="416773" name="Text Box 5">
            <a:extLst>
              <a:ext uri="{FF2B5EF4-FFF2-40B4-BE49-F238E27FC236}">
                <a16:creationId xmlns:a16="http://schemas.microsoft.com/office/drawing/2014/main" id="{E67DEBA8-182C-9992-39FB-F6A3076AB307}"/>
              </a:ext>
            </a:extLst>
          </p:cNvPr>
          <p:cNvSpPr txBox="1">
            <a:spLocks noChangeArrowheads="1"/>
          </p:cNvSpPr>
          <p:nvPr/>
        </p:nvSpPr>
        <p:spPr bwMode="auto">
          <a:xfrm>
            <a:off x="6781800" y="1097844"/>
            <a:ext cx="20349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Trypanosoma avium</a:t>
            </a:r>
          </a:p>
        </p:txBody>
      </p:sp>
      <p:pic>
        <p:nvPicPr>
          <p:cNvPr id="416774" name="Picture 6">
            <a:extLst>
              <a:ext uri="{FF2B5EF4-FFF2-40B4-BE49-F238E27FC236}">
                <a16:creationId xmlns:a16="http://schemas.microsoft.com/office/drawing/2014/main" id="{232E44DB-F49C-6D07-9928-5E80C9383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632200"/>
            <a:ext cx="2133600" cy="1619956"/>
          </a:xfrm>
          <a:prstGeom prst="rect">
            <a:avLst/>
          </a:prstGeom>
          <a:noFill/>
          <a:extLst>
            <a:ext uri="{909E8E84-426E-40DD-AFC4-6F175D3DCCD1}">
              <a14:hiddenFill xmlns:a14="http://schemas.microsoft.com/office/drawing/2010/main">
                <a:solidFill>
                  <a:srgbClr val="FFFFFF"/>
                </a:solidFill>
              </a14:hiddenFill>
            </a:ext>
          </a:extLst>
        </p:spPr>
      </p:pic>
      <p:pic>
        <p:nvPicPr>
          <p:cNvPr id="416775" name="Picture 7">
            <a:extLst>
              <a:ext uri="{FF2B5EF4-FFF2-40B4-BE49-F238E27FC236}">
                <a16:creationId xmlns:a16="http://schemas.microsoft.com/office/drawing/2014/main" id="{138F2203-508B-672B-097E-AA07038BE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9790" y="3269545"/>
            <a:ext cx="1642533" cy="2032000"/>
          </a:xfrm>
          <a:prstGeom prst="rect">
            <a:avLst/>
          </a:prstGeom>
          <a:noFill/>
          <a:extLst>
            <a:ext uri="{909E8E84-426E-40DD-AFC4-6F175D3DCCD1}">
              <a14:hiddenFill xmlns:a14="http://schemas.microsoft.com/office/drawing/2010/main">
                <a:solidFill>
                  <a:srgbClr val="FFFFFF"/>
                </a:solidFill>
              </a14:hiddenFill>
            </a:ext>
          </a:extLst>
        </p:spPr>
      </p:pic>
      <p:sp>
        <p:nvSpPr>
          <p:cNvPr id="416776" name="Text Box 8">
            <a:extLst>
              <a:ext uri="{FF2B5EF4-FFF2-40B4-BE49-F238E27FC236}">
                <a16:creationId xmlns:a16="http://schemas.microsoft.com/office/drawing/2014/main" id="{B00FB698-DB93-A1C5-066A-49E906949707}"/>
              </a:ext>
            </a:extLst>
          </p:cNvPr>
          <p:cNvSpPr txBox="1">
            <a:spLocks noChangeArrowheads="1"/>
          </p:cNvSpPr>
          <p:nvPr/>
        </p:nvSpPr>
        <p:spPr bwMode="auto">
          <a:xfrm>
            <a:off x="6668642" y="5233812"/>
            <a:ext cx="24753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Haemoproteus columbae</a:t>
            </a:r>
          </a:p>
        </p:txBody>
      </p:sp>
      <p:sp>
        <p:nvSpPr>
          <p:cNvPr id="416777" name="Text Box 9">
            <a:extLst>
              <a:ext uri="{FF2B5EF4-FFF2-40B4-BE49-F238E27FC236}">
                <a16:creationId xmlns:a16="http://schemas.microsoft.com/office/drawing/2014/main" id="{51A435EE-466D-632E-BA9A-7A5195D1278C}"/>
              </a:ext>
            </a:extLst>
          </p:cNvPr>
          <p:cNvSpPr txBox="1">
            <a:spLocks noChangeArrowheads="1"/>
          </p:cNvSpPr>
          <p:nvPr/>
        </p:nvSpPr>
        <p:spPr bwMode="auto">
          <a:xfrm>
            <a:off x="6477000" y="5271911"/>
            <a:ext cx="21563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Arial" panose="020B0604020202020204" pitchFamily="34" charset="0"/>
                <a:ea typeface="宋体" panose="02010600030101010101" pitchFamily="2" charset="-122"/>
              </a:rPr>
              <a:t>Leucocytozoon smithi</a:t>
            </a:r>
          </a:p>
        </p:txBody>
      </p:sp>
      <p:pic>
        <p:nvPicPr>
          <p:cNvPr id="416778" name="Picture 10">
            <a:extLst>
              <a:ext uri="{FF2B5EF4-FFF2-40B4-BE49-F238E27FC236}">
                <a16:creationId xmlns:a16="http://schemas.microsoft.com/office/drawing/2014/main" id="{FE4D8D74-EFEB-2DF3-F918-48E3B914E1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1" y="4742745"/>
            <a:ext cx="1483078" cy="1354667"/>
          </a:xfrm>
          <a:prstGeom prst="rect">
            <a:avLst/>
          </a:prstGeom>
          <a:noFill/>
          <a:extLst>
            <a:ext uri="{909E8E84-426E-40DD-AFC4-6F175D3DCCD1}">
              <a14:hiddenFill xmlns:a14="http://schemas.microsoft.com/office/drawing/2010/main">
                <a:solidFill>
                  <a:srgbClr val="FFFFFF"/>
                </a:solidFill>
              </a14:hiddenFill>
            </a:ext>
          </a:extLst>
        </p:spPr>
      </p:pic>
      <p:sp>
        <p:nvSpPr>
          <p:cNvPr id="416779" name="Text Box 11">
            <a:extLst>
              <a:ext uri="{FF2B5EF4-FFF2-40B4-BE49-F238E27FC236}">
                <a16:creationId xmlns:a16="http://schemas.microsoft.com/office/drawing/2014/main" id="{DDDF3908-844C-9315-B676-825AF56E4F93}"/>
              </a:ext>
            </a:extLst>
          </p:cNvPr>
          <p:cNvSpPr txBox="1">
            <a:spLocks noChangeArrowheads="1"/>
          </p:cNvSpPr>
          <p:nvPr/>
        </p:nvSpPr>
        <p:spPr bwMode="auto">
          <a:xfrm>
            <a:off x="3886200" y="1126067"/>
            <a:ext cx="118974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2133">
                <a:solidFill>
                  <a:srgbClr val="FFFFFF"/>
                </a:solidFill>
                <a:latin typeface="Comic Sans MS" panose="030F0702030302020204" pitchFamily="66" charset="0"/>
                <a:ea typeface="宋体" panose="02010600030101010101" pitchFamily="2" charset="-122"/>
              </a:rPr>
              <a:t>Vectors</a:t>
            </a:r>
          </a:p>
        </p:txBody>
      </p:sp>
      <p:sp>
        <p:nvSpPr>
          <p:cNvPr id="416780" name="Text Box 12">
            <a:extLst>
              <a:ext uri="{FF2B5EF4-FFF2-40B4-BE49-F238E27FC236}">
                <a16:creationId xmlns:a16="http://schemas.microsoft.com/office/drawing/2014/main" id="{FBC4252E-F764-4074-2648-D30D8E0D40DC}"/>
              </a:ext>
            </a:extLst>
          </p:cNvPr>
          <p:cNvSpPr txBox="1">
            <a:spLocks noChangeArrowheads="1"/>
          </p:cNvSpPr>
          <p:nvPr/>
        </p:nvSpPr>
        <p:spPr bwMode="auto">
          <a:xfrm>
            <a:off x="4253089" y="6072011"/>
            <a:ext cx="74571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2133">
                <a:solidFill>
                  <a:srgbClr val="FFFFFF"/>
                </a:solidFill>
                <a:latin typeface="Arial" panose="020B0604020202020204" pitchFamily="34" charset="0"/>
                <a:ea typeface="宋体" panose="02010600030101010101" pitchFamily="2" charset="-122"/>
              </a:rPr>
              <a:t>Host</a:t>
            </a:r>
          </a:p>
        </p:txBody>
      </p:sp>
      <p:sp>
        <p:nvSpPr>
          <p:cNvPr id="416781" name="Text Box 13">
            <a:extLst>
              <a:ext uri="{FF2B5EF4-FFF2-40B4-BE49-F238E27FC236}">
                <a16:creationId xmlns:a16="http://schemas.microsoft.com/office/drawing/2014/main" id="{4743B128-203F-AD83-9189-041BC1F27135}"/>
              </a:ext>
            </a:extLst>
          </p:cNvPr>
          <p:cNvSpPr txBox="1">
            <a:spLocks noChangeArrowheads="1"/>
          </p:cNvSpPr>
          <p:nvPr/>
        </p:nvSpPr>
        <p:spPr bwMode="auto">
          <a:xfrm>
            <a:off x="2667000" y="376767"/>
            <a:ext cx="419217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3200">
                <a:solidFill>
                  <a:srgbClr val="FAFD00"/>
                </a:solidFill>
                <a:latin typeface="Arial" panose="020B0604020202020204" pitchFamily="34" charset="0"/>
                <a:ea typeface="宋体" panose="02010600030101010101" pitchFamily="2" charset="-122"/>
              </a:rPr>
              <a:t>Blood-borne parasites</a:t>
            </a:r>
          </a:p>
        </p:txBody>
      </p:sp>
      <p:grpSp>
        <p:nvGrpSpPr>
          <p:cNvPr id="416782" name="Group 14">
            <a:extLst>
              <a:ext uri="{FF2B5EF4-FFF2-40B4-BE49-F238E27FC236}">
                <a16:creationId xmlns:a16="http://schemas.microsoft.com/office/drawing/2014/main" id="{7E580DE0-A544-6D10-87FA-C578ED9AB707}"/>
              </a:ext>
            </a:extLst>
          </p:cNvPr>
          <p:cNvGrpSpPr>
            <a:grpSpLocks/>
          </p:cNvGrpSpPr>
          <p:nvPr/>
        </p:nvGrpSpPr>
        <p:grpSpPr bwMode="auto">
          <a:xfrm>
            <a:off x="4972756" y="3090334"/>
            <a:ext cx="1257300" cy="1120423"/>
            <a:chOff x="3720" y="2047"/>
            <a:chExt cx="792" cy="794"/>
          </a:xfrm>
        </p:grpSpPr>
        <p:pic>
          <p:nvPicPr>
            <p:cNvPr id="416783" name="Picture 15">
              <a:extLst>
                <a:ext uri="{FF2B5EF4-FFF2-40B4-BE49-F238E27FC236}">
                  <a16:creationId xmlns:a16="http://schemas.microsoft.com/office/drawing/2014/main" id="{A15CD45F-F9C5-9C93-04A9-AF5EEF3A0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0" y="2047"/>
              <a:ext cx="792" cy="578"/>
            </a:xfrm>
            <a:prstGeom prst="rect">
              <a:avLst/>
            </a:prstGeom>
            <a:noFill/>
            <a:extLst>
              <a:ext uri="{909E8E84-426E-40DD-AFC4-6F175D3DCCD1}">
                <a14:hiddenFill xmlns:a14="http://schemas.microsoft.com/office/drawing/2010/main">
                  <a:solidFill>
                    <a:srgbClr val="FFFFFF"/>
                  </a:solidFill>
                </a14:hiddenFill>
              </a:ext>
            </a:extLst>
          </p:spPr>
        </p:pic>
        <p:sp>
          <p:nvSpPr>
            <p:cNvPr id="416784" name="Text Box 16">
              <a:extLst>
                <a:ext uri="{FF2B5EF4-FFF2-40B4-BE49-F238E27FC236}">
                  <a16:creationId xmlns:a16="http://schemas.microsoft.com/office/drawing/2014/main" id="{F386AB87-C980-2DB7-5F1B-09FC8F3F6BE7}"/>
                </a:ext>
              </a:extLst>
            </p:cNvPr>
            <p:cNvSpPr txBox="1">
              <a:spLocks noChangeArrowheads="1"/>
            </p:cNvSpPr>
            <p:nvPr/>
          </p:nvSpPr>
          <p:spPr bwMode="auto">
            <a:xfrm>
              <a:off x="3739" y="2601"/>
              <a:ext cx="6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blackfly</a:t>
              </a:r>
            </a:p>
          </p:txBody>
        </p:sp>
      </p:grpSp>
      <p:grpSp>
        <p:nvGrpSpPr>
          <p:cNvPr id="416785" name="Group 17">
            <a:extLst>
              <a:ext uri="{FF2B5EF4-FFF2-40B4-BE49-F238E27FC236}">
                <a16:creationId xmlns:a16="http://schemas.microsoft.com/office/drawing/2014/main" id="{CE7CA0FC-2113-C7AE-B792-54D64D37D510}"/>
              </a:ext>
            </a:extLst>
          </p:cNvPr>
          <p:cNvGrpSpPr>
            <a:grpSpLocks/>
          </p:cNvGrpSpPr>
          <p:nvPr/>
        </p:nvGrpSpPr>
        <p:grpSpPr bwMode="auto">
          <a:xfrm>
            <a:off x="4648201" y="1600200"/>
            <a:ext cx="1562100" cy="1219200"/>
            <a:chOff x="3456" y="960"/>
            <a:chExt cx="984" cy="864"/>
          </a:xfrm>
        </p:grpSpPr>
        <p:pic>
          <p:nvPicPr>
            <p:cNvPr id="416786" name="Picture 18">
              <a:extLst>
                <a:ext uri="{FF2B5EF4-FFF2-40B4-BE49-F238E27FC236}">
                  <a16:creationId xmlns:a16="http://schemas.microsoft.com/office/drawing/2014/main" id="{C5B07B48-1942-AA54-E9A1-6074450D72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1184"/>
              <a:ext cx="984" cy="640"/>
            </a:xfrm>
            <a:prstGeom prst="rect">
              <a:avLst/>
            </a:prstGeom>
            <a:noFill/>
            <a:extLst>
              <a:ext uri="{909E8E84-426E-40DD-AFC4-6F175D3DCCD1}">
                <a14:hiddenFill xmlns:a14="http://schemas.microsoft.com/office/drawing/2010/main">
                  <a:solidFill>
                    <a:srgbClr val="FFFFFF"/>
                  </a:solidFill>
                </a14:hiddenFill>
              </a:ext>
            </a:extLst>
          </p:spPr>
        </p:pic>
        <p:sp>
          <p:nvSpPr>
            <p:cNvPr id="416787" name="Text Box 19">
              <a:extLst>
                <a:ext uri="{FF2B5EF4-FFF2-40B4-BE49-F238E27FC236}">
                  <a16:creationId xmlns:a16="http://schemas.microsoft.com/office/drawing/2014/main" id="{5BB95BDB-A415-BC44-9C06-59E9EFC77387}"/>
                </a:ext>
              </a:extLst>
            </p:cNvPr>
            <p:cNvSpPr txBox="1">
              <a:spLocks noChangeArrowheads="1"/>
            </p:cNvSpPr>
            <p:nvPr/>
          </p:nvSpPr>
          <p:spPr bwMode="auto">
            <a:xfrm>
              <a:off x="3510" y="960"/>
              <a:ext cx="589"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lousefly</a:t>
              </a:r>
            </a:p>
          </p:txBody>
        </p:sp>
      </p:grpSp>
      <p:grpSp>
        <p:nvGrpSpPr>
          <p:cNvPr id="416788" name="Group 20">
            <a:extLst>
              <a:ext uri="{FF2B5EF4-FFF2-40B4-BE49-F238E27FC236}">
                <a16:creationId xmlns:a16="http://schemas.microsoft.com/office/drawing/2014/main" id="{7E9A992F-0AC7-2C70-DD9E-B22F06DF8505}"/>
              </a:ext>
            </a:extLst>
          </p:cNvPr>
          <p:cNvGrpSpPr>
            <a:grpSpLocks/>
          </p:cNvGrpSpPr>
          <p:nvPr/>
        </p:nvGrpSpPr>
        <p:grpSpPr bwMode="auto">
          <a:xfrm>
            <a:off x="3048001" y="1617133"/>
            <a:ext cx="1257300" cy="1316567"/>
            <a:chOff x="1920" y="876"/>
            <a:chExt cx="792" cy="933"/>
          </a:xfrm>
        </p:grpSpPr>
        <p:pic>
          <p:nvPicPr>
            <p:cNvPr id="416789" name="Picture 21">
              <a:extLst>
                <a:ext uri="{FF2B5EF4-FFF2-40B4-BE49-F238E27FC236}">
                  <a16:creationId xmlns:a16="http://schemas.microsoft.com/office/drawing/2014/main" id="{87CFC757-13A0-6B47-5CCA-9546E5CE90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0" y="1095"/>
              <a:ext cx="792" cy="714"/>
            </a:xfrm>
            <a:prstGeom prst="rect">
              <a:avLst/>
            </a:prstGeom>
            <a:noFill/>
            <a:extLst>
              <a:ext uri="{909E8E84-426E-40DD-AFC4-6F175D3DCCD1}">
                <a14:hiddenFill xmlns:a14="http://schemas.microsoft.com/office/drawing/2010/main">
                  <a:solidFill>
                    <a:srgbClr val="FFFFFF"/>
                  </a:solidFill>
                </a14:hiddenFill>
              </a:ext>
            </a:extLst>
          </p:spPr>
        </p:pic>
        <p:sp>
          <p:nvSpPr>
            <p:cNvPr id="416790" name="Text Box 22">
              <a:extLst>
                <a:ext uri="{FF2B5EF4-FFF2-40B4-BE49-F238E27FC236}">
                  <a16:creationId xmlns:a16="http://schemas.microsoft.com/office/drawing/2014/main" id="{72EDAD05-DEC9-BFB6-1A86-4BF63062BAF4}"/>
                </a:ext>
              </a:extLst>
            </p:cNvPr>
            <p:cNvSpPr txBox="1">
              <a:spLocks noChangeArrowheads="1"/>
            </p:cNvSpPr>
            <p:nvPr/>
          </p:nvSpPr>
          <p:spPr bwMode="auto">
            <a:xfrm>
              <a:off x="1968" y="876"/>
              <a:ext cx="64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mosquito</a:t>
              </a:r>
            </a:p>
          </p:txBody>
        </p:sp>
      </p:grpSp>
      <p:grpSp>
        <p:nvGrpSpPr>
          <p:cNvPr id="416791" name="Group 23">
            <a:extLst>
              <a:ext uri="{FF2B5EF4-FFF2-40B4-BE49-F238E27FC236}">
                <a16:creationId xmlns:a16="http://schemas.microsoft.com/office/drawing/2014/main" id="{352E7B03-1385-9B95-1453-8D426A5F0C6E}"/>
              </a:ext>
            </a:extLst>
          </p:cNvPr>
          <p:cNvGrpSpPr>
            <a:grpSpLocks/>
          </p:cNvGrpSpPr>
          <p:nvPr/>
        </p:nvGrpSpPr>
        <p:grpSpPr bwMode="auto">
          <a:xfrm>
            <a:off x="3143956" y="3090334"/>
            <a:ext cx="1504244" cy="1188156"/>
            <a:chOff x="1440" y="2064"/>
            <a:chExt cx="948" cy="842"/>
          </a:xfrm>
        </p:grpSpPr>
        <p:pic>
          <p:nvPicPr>
            <p:cNvPr id="416792" name="Picture 24">
              <a:extLst>
                <a:ext uri="{FF2B5EF4-FFF2-40B4-BE49-F238E27FC236}">
                  <a16:creationId xmlns:a16="http://schemas.microsoft.com/office/drawing/2014/main" id="{19B5494D-BD18-5A1F-EA22-B1F6E355BB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2064"/>
              <a:ext cx="948" cy="653"/>
            </a:xfrm>
            <a:prstGeom prst="rect">
              <a:avLst/>
            </a:prstGeom>
            <a:noFill/>
            <a:extLst>
              <a:ext uri="{909E8E84-426E-40DD-AFC4-6F175D3DCCD1}">
                <a14:hiddenFill xmlns:a14="http://schemas.microsoft.com/office/drawing/2010/main">
                  <a:solidFill>
                    <a:srgbClr val="FFFFFF"/>
                  </a:solidFill>
                </a14:hiddenFill>
              </a:ext>
            </a:extLst>
          </p:spPr>
        </p:pic>
        <p:sp>
          <p:nvSpPr>
            <p:cNvPr id="416793" name="Text Box 25">
              <a:extLst>
                <a:ext uri="{FF2B5EF4-FFF2-40B4-BE49-F238E27FC236}">
                  <a16:creationId xmlns:a16="http://schemas.microsoft.com/office/drawing/2014/main" id="{6BA3BE6C-2D5F-D35D-E141-18C23E953443}"/>
                </a:ext>
              </a:extLst>
            </p:cNvPr>
            <p:cNvSpPr txBox="1">
              <a:spLocks noChangeArrowheads="1"/>
            </p:cNvSpPr>
            <p:nvPr/>
          </p:nvSpPr>
          <p:spPr bwMode="auto">
            <a:xfrm>
              <a:off x="1748" y="2666"/>
              <a:ext cx="46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600">
                  <a:solidFill>
                    <a:srgbClr val="FFFFFF"/>
                  </a:solidFill>
                  <a:latin typeface="Comic Sans MS" panose="030F0702030302020204" pitchFamily="66" charset="0"/>
                  <a:ea typeface="宋体" panose="02010600030101010101" pitchFamily="2" charset="-122"/>
                </a:rPr>
                <a:t>midge</a:t>
              </a:r>
            </a:p>
          </p:txBody>
        </p:sp>
      </p:grpSp>
      <p:sp>
        <p:nvSpPr>
          <p:cNvPr id="416794" name="Oval 26">
            <a:extLst>
              <a:ext uri="{FF2B5EF4-FFF2-40B4-BE49-F238E27FC236}">
                <a16:creationId xmlns:a16="http://schemas.microsoft.com/office/drawing/2014/main" id="{F7E009EB-557B-5540-3418-72038D3DF07A}"/>
              </a:ext>
            </a:extLst>
          </p:cNvPr>
          <p:cNvSpPr>
            <a:spLocks noChangeArrowheads="1"/>
          </p:cNvSpPr>
          <p:nvPr/>
        </p:nvSpPr>
        <p:spPr bwMode="auto">
          <a:xfrm>
            <a:off x="2572456" y="1075267"/>
            <a:ext cx="4133144" cy="352213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a:extLst>
              <a:ext uri="{FF2B5EF4-FFF2-40B4-BE49-F238E27FC236}">
                <a16:creationId xmlns:a16="http://schemas.microsoft.com/office/drawing/2014/main" id="{3AB922AF-756C-1867-F4B8-1251DE7B229B}"/>
              </a:ext>
            </a:extLst>
          </p:cNvPr>
          <p:cNvSpPr>
            <a:spLocks noGrp="1" noRot="1" noChangeArrowheads="1"/>
          </p:cNvSpPr>
          <p:nvPr>
            <p:ph type="title"/>
          </p:nvPr>
        </p:nvSpPr>
        <p:spPr>
          <a:xfrm>
            <a:off x="457200" y="228600"/>
            <a:ext cx="8229600" cy="1143000"/>
          </a:xfrm>
        </p:spPr>
        <p:txBody>
          <a:bodyPr/>
          <a:lstStyle/>
          <a:p>
            <a:r>
              <a:rPr lang="en-US" altLang="zh-CN" sz="3600">
                <a:solidFill>
                  <a:schemeClr val="tx1"/>
                </a:solidFill>
                <a:latin typeface="Arial" panose="020B0604020202020204" pitchFamily="34" charset="0"/>
                <a:ea typeface="宋体" panose="02010600030101010101" pitchFamily="2" charset="-122"/>
              </a:rPr>
              <a:t>Time to AIDS diagnosis (in months) </a:t>
            </a:r>
            <a:br>
              <a:rPr lang="en-US" altLang="zh-CN" sz="3600">
                <a:solidFill>
                  <a:schemeClr val="tx1"/>
                </a:solidFill>
                <a:latin typeface="Arial" panose="020B0604020202020204" pitchFamily="34" charset="0"/>
                <a:ea typeface="宋体" panose="02010600030101010101" pitchFamily="2" charset="-122"/>
              </a:rPr>
            </a:br>
            <a:r>
              <a:rPr lang="en-US" altLang="zh-CN" sz="3600">
                <a:solidFill>
                  <a:schemeClr val="tx1"/>
                </a:solidFill>
                <a:latin typeface="Arial" panose="020B0604020202020204" pitchFamily="34" charset="0"/>
                <a:ea typeface="宋体" panose="02010600030101010101" pitchFamily="2" charset="-122"/>
              </a:rPr>
              <a:t>from first HIV diagnosis in 2005</a:t>
            </a:r>
          </a:p>
        </p:txBody>
      </p:sp>
      <p:sp>
        <p:nvSpPr>
          <p:cNvPr id="808963" name="Text Box 3">
            <a:extLst>
              <a:ext uri="{FF2B5EF4-FFF2-40B4-BE49-F238E27FC236}">
                <a16:creationId xmlns:a16="http://schemas.microsoft.com/office/drawing/2014/main" id="{E9238C7B-38A0-E0B2-3202-275689FDD20A}"/>
              </a:ext>
            </a:extLst>
          </p:cNvPr>
          <p:cNvSpPr txBox="1">
            <a:spLocks noChangeArrowheads="1"/>
          </p:cNvSpPr>
          <p:nvPr/>
        </p:nvSpPr>
        <p:spPr bwMode="auto">
          <a:xfrm>
            <a:off x="228600" y="5257800"/>
            <a:ext cx="86106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Garamond" panose="02020404030301010803" pitchFamily="18" charset="0"/>
                <a:ea typeface="宋体" panose="02010600030101010101" pitchFamily="2" charset="-122"/>
                <a:cs typeface="+mn-cs"/>
              </a:rPr>
              <a:t>Source: California Department of Public Health, Office of AIDS, HIV/AIDS Case Registry; data as of March 31, 2006. </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Garamond" panose="02020404030301010803" pitchFamily="18" charset="0"/>
                <a:ea typeface="宋体" panose="02010600030101010101" pitchFamily="2" charset="-122"/>
                <a:cs typeface="+mn-cs"/>
              </a:rPr>
              <a:t>* Averaged over all race/ethnicities.</a:t>
            </a:r>
          </a:p>
        </p:txBody>
      </p:sp>
      <p:graphicFrame>
        <p:nvGraphicFramePr>
          <p:cNvPr id="808964" name="Group 4">
            <a:extLst>
              <a:ext uri="{FF2B5EF4-FFF2-40B4-BE49-F238E27FC236}">
                <a16:creationId xmlns:a16="http://schemas.microsoft.com/office/drawing/2014/main" id="{A088CCD3-D79D-F0FB-EF04-E90F4882A952}"/>
              </a:ext>
            </a:extLst>
          </p:cNvPr>
          <p:cNvGraphicFramePr>
            <a:graphicFrameLocks noGrp="1"/>
          </p:cNvGraphicFramePr>
          <p:nvPr>
            <p:ph type="tbl" idx="1"/>
          </p:nvPr>
        </p:nvGraphicFramePr>
        <p:xfrm rot="138113">
          <a:off x="457200" y="1600200"/>
          <a:ext cx="8458200" cy="3429954"/>
        </p:xfrm>
        <a:graphic>
          <a:graphicData uri="http://schemas.openxmlformats.org/drawingml/2006/table">
            <a:tbl>
              <a:tblPr/>
              <a:tblGrid>
                <a:gridCol w="1600200">
                  <a:extLst>
                    <a:ext uri="{9D8B030D-6E8A-4147-A177-3AD203B41FA5}">
                      <a16:colId xmlns:a16="http://schemas.microsoft.com/office/drawing/2014/main" val="1143614058"/>
                    </a:ext>
                  </a:extLst>
                </a:gridCol>
                <a:gridCol w="762000">
                  <a:extLst>
                    <a:ext uri="{9D8B030D-6E8A-4147-A177-3AD203B41FA5}">
                      <a16:colId xmlns:a16="http://schemas.microsoft.com/office/drawing/2014/main" val="3854269853"/>
                    </a:ext>
                  </a:extLst>
                </a:gridCol>
                <a:gridCol w="1143000">
                  <a:extLst>
                    <a:ext uri="{9D8B030D-6E8A-4147-A177-3AD203B41FA5}">
                      <a16:colId xmlns:a16="http://schemas.microsoft.com/office/drawing/2014/main" val="1592473270"/>
                    </a:ext>
                  </a:extLst>
                </a:gridCol>
                <a:gridCol w="1371600">
                  <a:extLst>
                    <a:ext uri="{9D8B030D-6E8A-4147-A177-3AD203B41FA5}">
                      <a16:colId xmlns:a16="http://schemas.microsoft.com/office/drawing/2014/main" val="67369862"/>
                    </a:ext>
                  </a:extLst>
                </a:gridCol>
                <a:gridCol w="304800">
                  <a:extLst>
                    <a:ext uri="{9D8B030D-6E8A-4147-A177-3AD203B41FA5}">
                      <a16:colId xmlns:a16="http://schemas.microsoft.com/office/drawing/2014/main" val="2174451313"/>
                    </a:ext>
                  </a:extLst>
                </a:gridCol>
                <a:gridCol w="762000">
                  <a:extLst>
                    <a:ext uri="{9D8B030D-6E8A-4147-A177-3AD203B41FA5}">
                      <a16:colId xmlns:a16="http://schemas.microsoft.com/office/drawing/2014/main" val="3392313424"/>
                    </a:ext>
                  </a:extLst>
                </a:gridCol>
                <a:gridCol w="1143000">
                  <a:extLst>
                    <a:ext uri="{9D8B030D-6E8A-4147-A177-3AD203B41FA5}">
                      <a16:colId xmlns:a16="http://schemas.microsoft.com/office/drawing/2014/main" val="2204906370"/>
                    </a:ext>
                  </a:extLst>
                </a:gridCol>
                <a:gridCol w="1371600">
                  <a:extLst>
                    <a:ext uri="{9D8B030D-6E8A-4147-A177-3AD203B41FA5}">
                      <a16:colId xmlns:a16="http://schemas.microsoft.com/office/drawing/2014/main" val="2776301825"/>
                    </a:ext>
                  </a:extLst>
                </a:gridCol>
              </a:tblGrid>
              <a:tr h="3810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Men</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Women</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2155345"/>
                  </a:ext>
                </a:extLst>
              </a:tr>
              <a:tr h="75406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Median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75</a:t>
                      </a:r>
                      <a:r>
                        <a:rPr kumimoji="0" lang="en-US" altLang="zh-CN" sz="2000" b="0" i="0" u="none" strike="noStrike" cap="none" normalizeH="0" baseline="3000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th</a:t>
                      </a: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 Percentile</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Median</a:t>
                      </a:r>
                    </a:p>
                  </a:txBody>
                  <a:tcPr anchor="ctr" anchorCtr="1"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75</a:t>
                      </a:r>
                      <a:r>
                        <a:rPr kumimoji="0" lang="en-US" altLang="zh-CN" sz="2000" b="0" i="0" u="none" strike="noStrike" cap="none" normalizeH="0" baseline="3000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th</a:t>
                      </a: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 Percentile</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084832631"/>
                  </a:ext>
                </a:extLst>
              </a:tr>
              <a:tr h="45085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Black</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444</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3</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59</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170</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37</a:t>
                      </a:r>
                    </a:p>
                  </a:txBody>
                  <a:tcPr horzOverflow="overflow">
                    <a:lnL>
                      <a:noFill/>
                    </a:lnL>
                    <a:lnR cap="flat">
                      <a:noFill/>
                    </a:lnR>
                    <a:lnT w="12700"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591331352"/>
                  </a:ext>
                </a:extLst>
              </a:tr>
              <a:tr h="4572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Asian</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69</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20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gridSpan="3">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800" b="0" i="1"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Excluded – small n</a:t>
                      </a:r>
                    </a:p>
                  </a:txBody>
                  <a:tcPr horzOverflow="overflow">
                    <a:lnL>
                      <a:noFill/>
                    </a:lnL>
                    <a:lnR cap="flat">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05627790"/>
                  </a:ext>
                </a:extLst>
              </a:tr>
              <a:tr h="4429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Hispanic</a:t>
                      </a: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922</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12</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156</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1.5</a:t>
                      </a: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40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46125605"/>
                  </a:ext>
                </a:extLst>
              </a:tr>
              <a:tr h="4572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White</a:t>
                      </a:r>
                    </a:p>
                  </a:txBody>
                  <a:tcPr horzOverflow="overflow">
                    <a:lnL cap="flat">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959</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4</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rgbClr val="EA3800"/>
                          </a:solidFill>
                          <a:effectLst>
                            <a:outerShdw blurRad="38100" dist="38100" dir="2700000" algn="tl">
                              <a:srgbClr val="000000"/>
                            </a:outerShdw>
                          </a:effectLst>
                          <a:latin typeface="Arial" panose="020B0604020202020204" pitchFamily="34" charset="0"/>
                          <a:ea typeface="宋体" panose="02010600030101010101" pitchFamily="2" charset="-122"/>
                        </a:rPr>
                        <a:t>63</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119</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30</a:t>
                      </a:r>
                    </a:p>
                  </a:txBody>
                  <a:tcP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84</a:t>
                      </a:r>
                    </a:p>
                  </a:txBody>
                  <a:tcPr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49168784"/>
                  </a:ext>
                </a:extLst>
              </a:tr>
              <a:tr h="47148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Total</a:t>
                      </a:r>
                    </a:p>
                  </a:txBody>
                  <a:tcPr horzOverflow="overflow">
                    <a:lnL cap="flat">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1</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36</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2</a:t>
                      </a:r>
                    </a:p>
                  </a:txBody>
                  <a:tcPr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0" i="0" u="none" strike="noStrike" cap="none" normalizeH="0" baseline="0">
                          <a:ln>
                            <a:noFill/>
                          </a:ln>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52.5</a:t>
                      </a:r>
                    </a:p>
                  </a:txBody>
                  <a:tcPr horzOverflow="overflow">
                    <a:lnL>
                      <a:noFill/>
                    </a:lnL>
                    <a:lnR cap="flat">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657861609"/>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2489" name="Line 25">
            <a:extLst>
              <a:ext uri="{FF2B5EF4-FFF2-40B4-BE49-F238E27FC236}">
                <a16:creationId xmlns:a16="http://schemas.microsoft.com/office/drawing/2014/main" id="{15F7746D-34E7-05C5-FD33-D7217CBEC764}"/>
              </a:ext>
            </a:extLst>
          </p:cNvPr>
          <p:cNvSpPr>
            <a:spLocks noChangeShapeType="1"/>
          </p:cNvSpPr>
          <p:nvPr/>
        </p:nvSpPr>
        <p:spPr bwMode="auto">
          <a:xfrm flipV="1">
            <a:off x="4789311" y="3544711"/>
            <a:ext cx="502356"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grpSp>
        <p:nvGrpSpPr>
          <p:cNvPr id="702536" name="Group 72">
            <a:extLst>
              <a:ext uri="{FF2B5EF4-FFF2-40B4-BE49-F238E27FC236}">
                <a16:creationId xmlns:a16="http://schemas.microsoft.com/office/drawing/2014/main" id="{4AA23587-FFB9-58C6-C0E8-BE261E382B23}"/>
              </a:ext>
            </a:extLst>
          </p:cNvPr>
          <p:cNvGrpSpPr>
            <a:grpSpLocks/>
          </p:cNvGrpSpPr>
          <p:nvPr/>
        </p:nvGrpSpPr>
        <p:grpSpPr bwMode="auto">
          <a:xfrm>
            <a:off x="1241072" y="1735667"/>
            <a:ext cx="6661856" cy="4454878"/>
            <a:chOff x="-17" y="960"/>
            <a:chExt cx="4721" cy="3157"/>
          </a:xfrm>
        </p:grpSpPr>
        <p:sp>
          <p:nvSpPr>
            <p:cNvPr id="702503" name="Text Box 39">
              <a:extLst>
                <a:ext uri="{FF2B5EF4-FFF2-40B4-BE49-F238E27FC236}">
                  <a16:creationId xmlns:a16="http://schemas.microsoft.com/office/drawing/2014/main" id="{273F3EB2-64B4-7F2F-A7D4-4864D9F722D3}"/>
                </a:ext>
              </a:extLst>
            </p:cNvPr>
            <p:cNvSpPr txBox="1">
              <a:spLocks noChangeArrowheads="1"/>
            </p:cNvSpPr>
            <p:nvPr/>
          </p:nvSpPr>
          <p:spPr bwMode="auto">
            <a:xfrm>
              <a:off x="-17" y="960"/>
              <a:ext cx="2008" cy="376"/>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Remote Sensing &amp;</a:t>
              </a:r>
            </a:p>
            <a:p>
              <a:pPr algn="ct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Environmental Variable Layers</a:t>
              </a:r>
            </a:p>
          </p:txBody>
        </p:sp>
        <p:sp>
          <p:nvSpPr>
            <p:cNvPr id="702484" name="Oval 20">
              <a:extLst>
                <a:ext uri="{FF2B5EF4-FFF2-40B4-BE49-F238E27FC236}">
                  <a16:creationId xmlns:a16="http://schemas.microsoft.com/office/drawing/2014/main" id="{1ED7CF5A-BA13-491C-ADC7-C6B72CD9E647}"/>
                </a:ext>
              </a:extLst>
            </p:cNvPr>
            <p:cNvSpPr>
              <a:spLocks noChangeArrowheads="1"/>
            </p:cNvSpPr>
            <p:nvPr/>
          </p:nvSpPr>
          <p:spPr bwMode="auto">
            <a:xfrm>
              <a:off x="2420" y="1946"/>
              <a:ext cx="890" cy="591"/>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6" name="Line 22">
              <a:extLst>
                <a:ext uri="{FF2B5EF4-FFF2-40B4-BE49-F238E27FC236}">
                  <a16:creationId xmlns:a16="http://schemas.microsoft.com/office/drawing/2014/main" id="{1B51505D-259B-AEAB-05CC-DCE2781F69F4}"/>
                </a:ext>
              </a:extLst>
            </p:cNvPr>
            <p:cNvSpPr>
              <a:spLocks noChangeShapeType="1"/>
            </p:cNvSpPr>
            <p:nvPr/>
          </p:nvSpPr>
          <p:spPr bwMode="auto">
            <a:xfrm>
              <a:off x="1910" y="2242"/>
              <a:ext cx="475"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1" name="AutoShape 7">
              <a:extLst>
                <a:ext uri="{FF2B5EF4-FFF2-40B4-BE49-F238E27FC236}">
                  <a16:creationId xmlns:a16="http://schemas.microsoft.com/office/drawing/2014/main" id="{7B3E16D5-D9E6-598C-461A-87EFFE4F9DD4}"/>
                </a:ext>
              </a:extLst>
            </p:cNvPr>
            <p:cNvSpPr>
              <a:spLocks noChangeArrowheads="1"/>
            </p:cNvSpPr>
            <p:nvPr/>
          </p:nvSpPr>
          <p:spPr bwMode="auto">
            <a:xfrm>
              <a:off x="2563" y="3056"/>
              <a:ext cx="594" cy="221"/>
            </a:xfrm>
            <a:prstGeom prst="parallelogram">
              <a:avLst>
                <a:gd name="adj" fmla="val 67195"/>
              </a:avLst>
            </a:prstGeom>
            <a:pattFill prst="pct5">
              <a:fgClr>
                <a:schemeClr val="accent1"/>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2" name="AutoShape 8">
              <a:extLst>
                <a:ext uri="{FF2B5EF4-FFF2-40B4-BE49-F238E27FC236}">
                  <a16:creationId xmlns:a16="http://schemas.microsoft.com/office/drawing/2014/main" id="{F8AD5602-AF77-B1E1-7947-4DC2C603CC93}"/>
                </a:ext>
              </a:extLst>
            </p:cNvPr>
            <p:cNvSpPr>
              <a:spLocks noChangeArrowheads="1"/>
            </p:cNvSpPr>
            <p:nvPr/>
          </p:nvSpPr>
          <p:spPr bwMode="auto">
            <a:xfrm>
              <a:off x="2563" y="3351"/>
              <a:ext cx="594" cy="222"/>
            </a:xfrm>
            <a:prstGeom prst="parallelogram">
              <a:avLst>
                <a:gd name="adj" fmla="val 66892"/>
              </a:avLst>
            </a:prstGeom>
            <a:pattFill prst="pct20">
              <a:fgClr>
                <a:srgbClr val="FF00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3" name="AutoShape 9">
              <a:extLst>
                <a:ext uri="{FF2B5EF4-FFF2-40B4-BE49-F238E27FC236}">
                  <a16:creationId xmlns:a16="http://schemas.microsoft.com/office/drawing/2014/main" id="{76814385-CFD3-7AC9-37A7-8694AECE345A}"/>
                </a:ext>
              </a:extLst>
            </p:cNvPr>
            <p:cNvSpPr>
              <a:spLocks noChangeArrowheads="1"/>
            </p:cNvSpPr>
            <p:nvPr/>
          </p:nvSpPr>
          <p:spPr bwMode="auto">
            <a:xfrm>
              <a:off x="2563" y="3647"/>
              <a:ext cx="594" cy="221"/>
            </a:xfrm>
            <a:prstGeom prst="parallelogram">
              <a:avLst>
                <a:gd name="adj" fmla="val 67195"/>
              </a:avLst>
            </a:prstGeom>
            <a:pattFill prst="pct10">
              <a:fgClr>
                <a:srgbClr val="00008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5" name="Text Box 21">
              <a:extLst>
                <a:ext uri="{FF2B5EF4-FFF2-40B4-BE49-F238E27FC236}">
                  <a16:creationId xmlns:a16="http://schemas.microsoft.com/office/drawing/2014/main" id="{9A65432C-41DE-D836-EA3A-A322587DCA95}"/>
                </a:ext>
              </a:extLst>
            </p:cNvPr>
            <p:cNvSpPr txBox="1">
              <a:spLocks noChangeArrowheads="1"/>
            </p:cNvSpPr>
            <p:nvPr/>
          </p:nvSpPr>
          <p:spPr bwMode="auto">
            <a:xfrm>
              <a:off x="2486" y="1973"/>
              <a:ext cx="778"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Biodiversity</a:t>
              </a:r>
            </a:p>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Spatial</a:t>
              </a:r>
            </a:p>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Analysis</a:t>
              </a:r>
            </a:p>
          </p:txBody>
        </p:sp>
        <p:sp>
          <p:nvSpPr>
            <p:cNvPr id="702488" name="Line 24">
              <a:extLst>
                <a:ext uri="{FF2B5EF4-FFF2-40B4-BE49-F238E27FC236}">
                  <a16:creationId xmlns:a16="http://schemas.microsoft.com/office/drawing/2014/main" id="{1663E64C-FE56-594D-4ABA-147537580099}"/>
                </a:ext>
              </a:extLst>
            </p:cNvPr>
            <p:cNvSpPr>
              <a:spLocks noChangeShapeType="1"/>
            </p:cNvSpPr>
            <p:nvPr/>
          </p:nvSpPr>
          <p:spPr bwMode="auto">
            <a:xfrm flipV="1">
              <a:off x="2860" y="2537"/>
              <a:ext cx="0" cy="445"/>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2" name="Text Box 38">
              <a:extLst>
                <a:ext uri="{FF2B5EF4-FFF2-40B4-BE49-F238E27FC236}">
                  <a16:creationId xmlns:a16="http://schemas.microsoft.com/office/drawing/2014/main" id="{58EA144A-76BD-E2B4-C2A6-A84FCB069B16}"/>
                </a:ext>
              </a:extLst>
            </p:cNvPr>
            <p:cNvSpPr txBox="1">
              <a:spLocks noChangeArrowheads="1"/>
            </p:cNvSpPr>
            <p:nvPr/>
          </p:nvSpPr>
          <p:spPr bwMode="auto">
            <a:xfrm>
              <a:off x="2088" y="3896"/>
              <a:ext cx="1817" cy="221"/>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Species Point Locality Data</a:t>
              </a:r>
            </a:p>
          </p:txBody>
        </p:sp>
        <p:sp>
          <p:nvSpPr>
            <p:cNvPr id="702477" name="AutoShape 13">
              <a:extLst>
                <a:ext uri="{FF2B5EF4-FFF2-40B4-BE49-F238E27FC236}">
                  <a16:creationId xmlns:a16="http://schemas.microsoft.com/office/drawing/2014/main" id="{126B491B-2D69-2681-DDD1-487D27E53218}"/>
                </a:ext>
              </a:extLst>
            </p:cNvPr>
            <p:cNvSpPr>
              <a:spLocks noChangeArrowheads="1"/>
            </p:cNvSpPr>
            <p:nvPr/>
          </p:nvSpPr>
          <p:spPr bwMode="auto">
            <a:xfrm>
              <a:off x="664" y="1429"/>
              <a:ext cx="594" cy="222"/>
            </a:xfrm>
            <a:prstGeom prst="parallelogram">
              <a:avLst>
                <a:gd name="adj" fmla="val 66892"/>
              </a:avLst>
            </a:prstGeom>
            <a:pattFill prst="pct75">
              <a:fgClr>
                <a:srgbClr val="0080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8" name="AutoShape 14">
              <a:extLst>
                <a:ext uri="{FF2B5EF4-FFF2-40B4-BE49-F238E27FC236}">
                  <a16:creationId xmlns:a16="http://schemas.microsoft.com/office/drawing/2014/main" id="{40ACC004-A0A8-7F5B-3625-C6909A7ADCA1}"/>
                </a:ext>
              </a:extLst>
            </p:cNvPr>
            <p:cNvSpPr>
              <a:spLocks noChangeArrowheads="1"/>
            </p:cNvSpPr>
            <p:nvPr/>
          </p:nvSpPr>
          <p:spPr bwMode="auto">
            <a:xfrm>
              <a:off x="664" y="1725"/>
              <a:ext cx="594" cy="221"/>
            </a:xfrm>
            <a:prstGeom prst="parallelogram">
              <a:avLst>
                <a:gd name="adj" fmla="val 67195"/>
              </a:avLst>
            </a:prstGeom>
            <a:pattFill prst="lgConfetti">
              <a:fgClr>
                <a:srgbClr val="3366FF"/>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79" name="AutoShape 15">
              <a:extLst>
                <a:ext uri="{FF2B5EF4-FFF2-40B4-BE49-F238E27FC236}">
                  <a16:creationId xmlns:a16="http://schemas.microsoft.com/office/drawing/2014/main" id="{40BC91D7-2865-6DB2-E9C0-BFCA6D6443C1}"/>
                </a:ext>
              </a:extLst>
            </p:cNvPr>
            <p:cNvSpPr>
              <a:spLocks noChangeArrowheads="1"/>
            </p:cNvSpPr>
            <p:nvPr/>
          </p:nvSpPr>
          <p:spPr bwMode="auto">
            <a:xfrm>
              <a:off x="664" y="2020"/>
              <a:ext cx="594" cy="222"/>
            </a:xfrm>
            <a:prstGeom prst="parallelogram">
              <a:avLst>
                <a:gd name="adj" fmla="val 66892"/>
              </a:avLst>
            </a:prstGeom>
            <a:pattFill prst="pct30">
              <a:fgClr>
                <a:srgbClr val="FF00FF"/>
              </a:fgClr>
              <a:bgClr>
                <a:srgbClr val="FFFFFF"/>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0" name="AutoShape 16">
              <a:extLst>
                <a:ext uri="{FF2B5EF4-FFF2-40B4-BE49-F238E27FC236}">
                  <a16:creationId xmlns:a16="http://schemas.microsoft.com/office/drawing/2014/main" id="{A7B1268D-E794-B209-C242-5439F1DC15E0}"/>
                </a:ext>
              </a:extLst>
            </p:cNvPr>
            <p:cNvSpPr>
              <a:spLocks noChangeArrowheads="1"/>
            </p:cNvSpPr>
            <p:nvPr/>
          </p:nvSpPr>
          <p:spPr bwMode="auto">
            <a:xfrm>
              <a:off x="664" y="2316"/>
              <a:ext cx="594" cy="221"/>
            </a:xfrm>
            <a:prstGeom prst="parallelogram">
              <a:avLst>
                <a:gd name="adj" fmla="val 67195"/>
              </a:avLst>
            </a:prstGeom>
            <a:solidFill>
              <a:srgbClr val="C0C0C0">
                <a:alpha val="50000"/>
              </a:srgbClr>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1" name="AutoShape 17">
              <a:extLst>
                <a:ext uri="{FF2B5EF4-FFF2-40B4-BE49-F238E27FC236}">
                  <a16:creationId xmlns:a16="http://schemas.microsoft.com/office/drawing/2014/main" id="{0FED241A-FA74-D22D-EBFB-F1B74D589DF5}"/>
                </a:ext>
              </a:extLst>
            </p:cNvPr>
            <p:cNvSpPr>
              <a:spLocks noChangeArrowheads="1"/>
            </p:cNvSpPr>
            <p:nvPr/>
          </p:nvSpPr>
          <p:spPr bwMode="auto">
            <a:xfrm>
              <a:off x="664" y="2611"/>
              <a:ext cx="594" cy="223"/>
            </a:xfrm>
            <a:prstGeom prst="parallelogram">
              <a:avLst>
                <a:gd name="adj" fmla="val 66592"/>
              </a:avLst>
            </a:prstGeom>
            <a:pattFill prst="dkHorz">
              <a:fgClr>
                <a:srgbClr val="CCFFFF"/>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82" name="AutoShape 18">
              <a:extLst>
                <a:ext uri="{FF2B5EF4-FFF2-40B4-BE49-F238E27FC236}">
                  <a16:creationId xmlns:a16="http://schemas.microsoft.com/office/drawing/2014/main" id="{11F6A3AE-6A88-CDB4-71E4-9E63E9E62FD1}"/>
                </a:ext>
              </a:extLst>
            </p:cNvPr>
            <p:cNvSpPr>
              <a:spLocks noChangeArrowheads="1"/>
            </p:cNvSpPr>
            <p:nvPr/>
          </p:nvSpPr>
          <p:spPr bwMode="auto">
            <a:xfrm>
              <a:off x="664" y="2908"/>
              <a:ext cx="594" cy="221"/>
            </a:xfrm>
            <a:prstGeom prst="parallelogram">
              <a:avLst>
                <a:gd name="adj" fmla="val 67195"/>
              </a:avLst>
            </a:prstGeom>
            <a:pattFill prst="wave">
              <a:fgClr>
                <a:srgbClr val="99CC00"/>
              </a:fgClr>
              <a:bgClr>
                <a:schemeClr val="bg1"/>
              </a:bgClr>
            </a:patt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492" name="Text Box 28">
              <a:extLst>
                <a:ext uri="{FF2B5EF4-FFF2-40B4-BE49-F238E27FC236}">
                  <a16:creationId xmlns:a16="http://schemas.microsoft.com/office/drawing/2014/main" id="{58DA6A0F-5809-CE6F-77E0-ABC25885B292}"/>
                </a:ext>
              </a:extLst>
            </p:cNvPr>
            <p:cNvSpPr txBox="1">
              <a:spLocks noChangeArrowheads="1"/>
            </p:cNvSpPr>
            <p:nvPr/>
          </p:nvSpPr>
          <p:spPr bwMode="auto">
            <a:xfrm>
              <a:off x="1258" y="1390"/>
              <a:ext cx="75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Land Cover</a:t>
              </a:r>
            </a:p>
          </p:txBody>
        </p:sp>
        <p:sp>
          <p:nvSpPr>
            <p:cNvPr id="702493" name="Text Box 29">
              <a:extLst>
                <a:ext uri="{FF2B5EF4-FFF2-40B4-BE49-F238E27FC236}">
                  <a16:creationId xmlns:a16="http://schemas.microsoft.com/office/drawing/2014/main" id="{65751E48-9F61-C30D-A05D-2FFFCEF276FB}"/>
                </a:ext>
              </a:extLst>
            </p:cNvPr>
            <p:cNvSpPr txBox="1">
              <a:spLocks noChangeArrowheads="1"/>
            </p:cNvSpPr>
            <p:nvPr/>
          </p:nvSpPr>
          <p:spPr bwMode="auto">
            <a:xfrm>
              <a:off x="1258" y="1686"/>
              <a:ext cx="1212"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Phenology/Moisture</a:t>
              </a:r>
            </a:p>
          </p:txBody>
        </p:sp>
        <p:sp>
          <p:nvSpPr>
            <p:cNvPr id="702494" name="Text Box 30">
              <a:extLst>
                <a:ext uri="{FF2B5EF4-FFF2-40B4-BE49-F238E27FC236}">
                  <a16:creationId xmlns:a16="http://schemas.microsoft.com/office/drawing/2014/main" id="{4E5B2EA6-DFD8-70D1-1F12-A8727F99FCF8}"/>
                </a:ext>
              </a:extLst>
            </p:cNvPr>
            <p:cNvSpPr txBox="1">
              <a:spLocks noChangeArrowheads="1"/>
            </p:cNvSpPr>
            <p:nvPr/>
          </p:nvSpPr>
          <p:spPr bwMode="auto">
            <a:xfrm>
              <a:off x="1258" y="2868"/>
              <a:ext cx="55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NPP, ET</a:t>
              </a:r>
            </a:p>
          </p:txBody>
        </p:sp>
        <p:sp>
          <p:nvSpPr>
            <p:cNvPr id="702495" name="Text Box 31">
              <a:extLst>
                <a:ext uri="{FF2B5EF4-FFF2-40B4-BE49-F238E27FC236}">
                  <a16:creationId xmlns:a16="http://schemas.microsoft.com/office/drawing/2014/main" id="{E491FB97-5EF3-C3E6-D01F-A24530FB2C49}"/>
                </a:ext>
              </a:extLst>
            </p:cNvPr>
            <p:cNvSpPr txBox="1">
              <a:spLocks noChangeArrowheads="1"/>
            </p:cNvSpPr>
            <p:nvPr/>
          </p:nvSpPr>
          <p:spPr bwMode="auto">
            <a:xfrm>
              <a:off x="1258" y="1982"/>
              <a:ext cx="77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Topography</a:t>
              </a:r>
            </a:p>
          </p:txBody>
        </p:sp>
        <p:sp>
          <p:nvSpPr>
            <p:cNvPr id="702496" name="Text Box 32">
              <a:extLst>
                <a:ext uri="{FF2B5EF4-FFF2-40B4-BE49-F238E27FC236}">
                  <a16:creationId xmlns:a16="http://schemas.microsoft.com/office/drawing/2014/main" id="{3331281E-309E-33E2-6EE8-2285D10DCF3A}"/>
                </a:ext>
              </a:extLst>
            </p:cNvPr>
            <p:cNvSpPr txBox="1">
              <a:spLocks noChangeArrowheads="1"/>
            </p:cNvSpPr>
            <p:nvPr/>
          </p:nvSpPr>
          <p:spPr bwMode="auto">
            <a:xfrm>
              <a:off x="1258" y="2279"/>
              <a:ext cx="114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Landscape Metrics</a:t>
              </a:r>
            </a:p>
          </p:txBody>
        </p:sp>
        <p:sp>
          <p:nvSpPr>
            <p:cNvPr id="702497" name="Text Box 33">
              <a:extLst>
                <a:ext uri="{FF2B5EF4-FFF2-40B4-BE49-F238E27FC236}">
                  <a16:creationId xmlns:a16="http://schemas.microsoft.com/office/drawing/2014/main" id="{7AA52115-4D22-3AFF-D6BD-0E0064B7B8E0}"/>
                </a:ext>
              </a:extLst>
            </p:cNvPr>
            <p:cNvSpPr txBox="1">
              <a:spLocks noChangeArrowheads="1"/>
            </p:cNvSpPr>
            <p:nvPr/>
          </p:nvSpPr>
          <p:spPr bwMode="auto">
            <a:xfrm>
              <a:off x="1258" y="2573"/>
              <a:ext cx="124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Rainfall/Temperature</a:t>
              </a:r>
            </a:p>
          </p:txBody>
        </p:sp>
        <p:sp>
          <p:nvSpPr>
            <p:cNvPr id="702469" name="AutoShape 5">
              <a:extLst>
                <a:ext uri="{FF2B5EF4-FFF2-40B4-BE49-F238E27FC236}">
                  <a16:creationId xmlns:a16="http://schemas.microsoft.com/office/drawing/2014/main" id="{A55D9599-9F77-3555-BECE-D23C9FEB8630}"/>
                </a:ext>
              </a:extLst>
            </p:cNvPr>
            <p:cNvSpPr>
              <a:spLocks noChangeArrowheads="1"/>
            </p:cNvSpPr>
            <p:nvPr/>
          </p:nvSpPr>
          <p:spPr bwMode="auto">
            <a:xfrm>
              <a:off x="3750" y="2316"/>
              <a:ext cx="594" cy="221"/>
            </a:xfrm>
            <a:prstGeom prst="parallelogram">
              <a:avLst>
                <a:gd name="adj" fmla="val 67195"/>
              </a:avLst>
            </a:prstGeom>
            <a:solidFill>
              <a:srgbClr val="FF00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6" name="Text Box 42">
              <a:extLst>
                <a:ext uri="{FF2B5EF4-FFF2-40B4-BE49-F238E27FC236}">
                  <a16:creationId xmlns:a16="http://schemas.microsoft.com/office/drawing/2014/main" id="{FF299C22-AA78-E7E3-FC0A-842BE504F6F7}"/>
                </a:ext>
              </a:extLst>
            </p:cNvPr>
            <p:cNvSpPr txBox="1">
              <a:spLocks noChangeArrowheads="1"/>
            </p:cNvSpPr>
            <p:nvPr/>
          </p:nvSpPr>
          <p:spPr bwMode="auto">
            <a:xfrm>
              <a:off x="3552" y="2645"/>
              <a:ext cx="1152"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Current &amp; Predicted Distribution of Species Diversity</a:t>
              </a:r>
            </a:p>
          </p:txBody>
        </p:sp>
      </p:grpSp>
      <p:sp>
        <p:nvSpPr>
          <p:cNvPr id="702518" name="Rectangle 54">
            <a:extLst>
              <a:ext uri="{FF2B5EF4-FFF2-40B4-BE49-F238E27FC236}">
                <a16:creationId xmlns:a16="http://schemas.microsoft.com/office/drawing/2014/main" id="{30214E0A-1E7C-3C04-0094-1517F1ED17CB}"/>
              </a:ext>
            </a:extLst>
          </p:cNvPr>
          <p:cNvSpPr>
            <a:spLocks noChangeArrowheads="1"/>
          </p:cNvSpPr>
          <p:nvPr/>
        </p:nvSpPr>
        <p:spPr bwMode="auto">
          <a:xfrm>
            <a:off x="2506133" y="373944"/>
            <a:ext cx="42865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eaLnBrk="0" fontAlgn="base" hangingPunct="0">
              <a:spcBef>
                <a:spcPct val="0"/>
              </a:spcBef>
              <a:spcAft>
                <a:spcPct val="0"/>
              </a:spcAft>
            </a:pPr>
            <a:r>
              <a:rPr lang="en-US" altLang="zh-CN" sz="3200">
                <a:solidFill>
                  <a:srgbClr val="FFFFFF"/>
                </a:solidFill>
                <a:latin typeface="Arial" panose="020B0604020202020204" pitchFamily="34" charset="0"/>
                <a:ea typeface="宋体" panose="02010600030101010101" pitchFamily="2" charset="-122"/>
              </a:rPr>
              <a:t>Spatial Analysis Model</a:t>
            </a:r>
          </a:p>
        </p:txBody>
      </p:sp>
      <p:grpSp>
        <p:nvGrpSpPr>
          <p:cNvPr id="702537" name="Group 73">
            <a:extLst>
              <a:ext uri="{FF2B5EF4-FFF2-40B4-BE49-F238E27FC236}">
                <a16:creationId xmlns:a16="http://schemas.microsoft.com/office/drawing/2014/main" id="{A0D71125-1C07-FF86-DE3D-378828A6BD9C}"/>
              </a:ext>
            </a:extLst>
          </p:cNvPr>
          <p:cNvGrpSpPr>
            <a:grpSpLocks/>
          </p:cNvGrpSpPr>
          <p:nvPr/>
        </p:nvGrpSpPr>
        <p:grpSpPr bwMode="auto">
          <a:xfrm>
            <a:off x="2657000" y="948267"/>
            <a:ext cx="4078111" cy="2554111"/>
            <a:chOff x="1872" y="432"/>
            <a:chExt cx="2890" cy="1810"/>
          </a:xfrm>
        </p:grpSpPr>
        <p:sp>
          <p:nvSpPr>
            <p:cNvPr id="702470" name="AutoShape 6">
              <a:extLst>
                <a:ext uri="{FF2B5EF4-FFF2-40B4-BE49-F238E27FC236}">
                  <a16:creationId xmlns:a16="http://schemas.microsoft.com/office/drawing/2014/main" id="{AD264208-5B40-6103-A347-564251D5C764}"/>
                </a:ext>
              </a:extLst>
            </p:cNvPr>
            <p:cNvSpPr>
              <a:spLocks noChangeArrowheads="1"/>
            </p:cNvSpPr>
            <p:nvPr/>
          </p:nvSpPr>
          <p:spPr bwMode="auto">
            <a:xfrm>
              <a:off x="3809" y="2020"/>
              <a:ext cx="594" cy="222"/>
            </a:xfrm>
            <a:prstGeom prst="parallelogram">
              <a:avLst>
                <a:gd name="adj" fmla="val 66892"/>
              </a:avLst>
            </a:prstGeom>
            <a:solidFill>
              <a:srgbClr val="FF66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7" name="Line 63">
              <a:extLst>
                <a:ext uri="{FF2B5EF4-FFF2-40B4-BE49-F238E27FC236}">
                  <a16:creationId xmlns:a16="http://schemas.microsoft.com/office/drawing/2014/main" id="{A2FFD031-9A62-3FEA-4809-A7AF7718800F}"/>
                </a:ext>
              </a:extLst>
            </p:cNvPr>
            <p:cNvSpPr>
              <a:spLocks noChangeShapeType="1"/>
            </p:cNvSpPr>
            <p:nvPr/>
          </p:nvSpPr>
          <p:spPr bwMode="auto">
            <a:xfrm>
              <a:off x="2860" y="1476"/>
              <a:ext cx="0" cy="369"/>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07" name="Text Box 43">
              <a:extLst>
                <a:ext uri="{FF2B5EF4-FFF2-40B4-BE49-F238E27FC236}">
                  <a16:creationId xmlns:a16="http://schemas.microsoft.com/office/drawing/2014/main" id="{911A42C7-A2D8-4A7F-3CBB-C3D80A2F220E}"/>
                </a:ext>
              </a:extLst>
            </p:cNvPr>
            <p:cNvSpPr txBox="1">
              <a:spLocks noChangeArrowheads="1"/>
            </p:cNvSpPr>
            <p:nvPr/>
          </p:nvSpPr>
          <p:spPr bwMode="auto">
            <a:xfrm>
              <a:off x="3456" y="1399"/>
              <a:ext cx="1306"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Current &amp; Predicted Areas Important for Maintaining Biotic Processes</a:t>
              </a:r>
            </a:p>
          </p:txBody>
        </p:sp>
        <p:sp>
          <p:nvSpPr>
            <p:cNvPr id="702524" name="AutoShape 60">
              <a:extLst>
                <a:ext uri="{FF2B5EF4-FFF2-40B4-BE49-F238E27FC236}">
                  <a16:creationId xmlns:a16="http://schemas.microsoft.com/office/drawing/2014/main" id="{40EBC857-0A26-85A8-2020-527F1B44911F}"/>
                </a:ext>
              </a:extLst>
            </p:cNvPr>
            <p:cNvSpPr>
              <a:spLocks noChangeArrowheads="1"/>
            </p:cNvSpPr>
            <p:nvPr/>
          </p:nvSpPr>
          <p:spPr bwMode="auto">
            <a:xfrm>
              <a:off x="2563" y="1230"/>
              <a:ext cx="594" cy="185"/>
            </a:xfrm>
            <a:prstGeom prst="parallelogram">
              <a:avLst>
                <a:gd name="adj" fmla="val 80270"/>
              </a:avLst>
            </a:prstGeom>
            <a:solidFill>
              <a:srgbClr val="FF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5" name="AutoShape 61">
              <a:extLst>
                <a:ext uri="{FF2B5EF4-FFF2-40B4-BE49-F238E27FC236}">
                  <a16:creationId xmlns:a16="http://schemas.microsoft.com/office/drawing/2014/main" id="{C2ED5F7F-9F69-3B95-DED2-2BF7D395A2C6}"/>
                </a:ext>
              </a:extLst>
            </p:cNvPr>
            <p:cNvSpPr>
              <a:spLocks noChangeArrowheads="1"/>
            </p:cNvSpPr>
            <p:nvPr/>
          </p:nvSpPr>
          <p:spPr bwMode="auto">
            <a:xfrm>
              <a:off x="2563" y="984"/>
              <a:ext cx="594" cy="185"/>
            </a:xfrm>
            <a:prstGeom prst="parallelogram">
              <a:avLst>
                <a:gd name="adj" fmla="val 80270"/>
              </a:avLst>
            </a:prstGeom>
            <a:solidFill>
              <a:srgbClr val="00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6" name="AutoShape 62">
              <a:extLst>
                <a:ext uri="{FF2B5EF4-FFF2-40B4-BE49-F238E27FC236}">
                  <a16:creationId xmlns:a16="http://schemas.microsoft.com/office/drawing/2014/main" id="{A9B12B96-A16A-02BF-C406-0EF8995C6DE1}"/>
                </a:ext>
              </a:extLst>
            </p:cNvPr>
            <p:cNvSpPr>
              <a:spLocks noChangeArrowheads="1"/>
            </p:cNvSpPr>
            <p:nvPr/>
          </p:nvSpPr>
          <p:spPr bwMode="auto">
            <a:xfrm>
              <a:off x="2563" y="738"/>
              <a:ext cx="594" cy="185"/>
            </a:xfrm>
            <a:prstGeom prst="parallelogram">
              <a:avLst>
                <a:gd name="adj" fmla="val 80270"/>
              </a:avLst>
            </a:prstGeom>
            <a:solidFill>
              <a:srgbClr val="0000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12810" eaLnBrk="0" fontAlgn="base" hangingPunct="0">
                <a:spcBef>
                  <a:spcPct val="0"/>
                </a:spcBef>
                <a:spcAft>
                  <a:spcPct val="0"/>
                </a:spcAft>
              </a:pPr>
              <a:endParaRPr lang="zh-CN" altLang="en-US" sz="2133">
                <a:solidFill>
                  <a:srgbClr val="FFFFFF"/>
                </a:solidFill>
                <a:latin typeface="Times" panose="02020603050405020304" pitchFamily="18" charset="0"/>
              </a:endParaRPr>
            </a:p>
          </p:txBody>
        </p:sp>
        <p:sp>
          <p:nvSpPr>
            <p:cNvPr id="702528" name="Text Box 64">
              <a:extLst>
                <a:ext uri="{FF2B5EF4-FFF2-40B4-BE49-F238E27FC236}">
                  <a16:creationId xmlns:a16="http://schemas.microsoft.com/office/drawing/2014/main" id="{1342ABB0-DA8E-8B62-6766-45558AD049E3}"/>
                </a:ext>
              </a:extLst>
            </p:cNvPr>
            <p:cNvSpPr txBox="1">
              <a:spLocks noChangeArrowheads="1"/>
            </p:cNvSpPr>
            <p:nvPr/>
          </p:nvSpPr>
          <p:spPr bwMode="auto">
            <a:xfrm>
              <a:off x="1872" y="432"/>
              <a:ext cx="2403" cy="221"/>
            </a:xfrm>
            <a:prstGeom prst="rect">
              <a:avLst/>
            </a:prstGeom>
            <a:noFill/>
            <a:ln w="1587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422" b="1">
                  <a:solidFill>
                    <a:srgbClr val="FFFFFF"/>
                  </a:solidFill>
                  <a:latin typeface="Arial" panose="020B0604020202020204" pitchFamily="34" charset="0"/>
                  <a:ea typeface="宋体" panose="02010600030101010101" pitchFamily="2" charset="-122"/>
                </a:rPr>
                <a:t>Areas Important for Biotic Processes</a:t>
              </a:r>
            </a:p>
          </p:txBody>
        </p:sp>
        <p:sp>
          <p:nvSpPr>
            <p:cNvPr id="702529" name="Text Box 65">
              <a:extLst>
                <a:ext uri="{FF2B5EF4-FFF2-40B4-BE49-F238E27FC236}">
                  <a16:creationId xmlns:a16="http://schemas.microsoft.com/office/drawing/2014/main" id="{7B7592E3-602B-AF82-7B13-326B121F920D}"/>
                </a:ext>
              </a:extLst>
            </p:cNvPr>
            <p:cNvSpPr txBox="1">
              <a:spLocks noChangeArrowheads="1"/>
            </p:cNvSpPr>
            <p:nvPr/>
          </p:nvSpPr>
          <p:spPr bwMode="auto">
            <a:xfrm>
              <a:off x="3157" y="704"/>
              <a:ext cx="105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Genetic Diversity</a:t>
              </a:r>
            </a:p>
          </p:txBody>
        </p:sp>
        <p:sp>
          <p:nvSpPr>
            <p:cNvPr id="702530" name="Text Box 66">
              <a:extLst>
                <a:ext uri="{FF2B5EF4-FFF2-40B4-BE49-F238E27FC236}">
                  <a16:creationId xmlns:a16="http://schemas.microsoft.com/office/drawing/2014/main" id="{8F67524F-D6AC-CC8F-3AB8-8C7875143AFF}"/>
                </a:ext>
              </a:extLst>
            </p:cNvPr>
            <p:cNvSpPr txBox="1">
              <a:spLocks noChangeArrowheads="1"/>
            </p:cNvSpPr>
            <p:nvPr/>
          </p:nvSpPr>
          <p:spPr bwMode="auto">
            <a:xfrm>
              <a:off x="3157" y="951"/>
              <a:ext cx="124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Phenotypic Diversity</a:t>
              </a:r>
            </a:p>
          </p:txBody>
        </p:sp>
        <p:sp>
          <p:nvSpPr>
            <p:cNvPr id="702531" name="Text Box 67">
              <a:extLst>
                <a:ext uri="{FF2B5EF4-FFF2-40B4-BE49-F238E27FC236}">
                  <a16:creationId xmlns:a16="http://schemas.microsoft.com/office/drawing/2014/main" id="{97A92293-C1E6-F750-C2A0-E31BDC73B148}"/>
                </a:ext>
              </a:extLst>
            </p:cNvPr>
            <p:cNvSpPr txBox="1">
              <a:spLocks noChangeArrowheads="1"/>
            </p:cNvSpPr>
            <p:nvPr/>
          </p:nvSpPr>
          <p:spPr bwMode="auto">
            <a:xfrm>
              <a:off x="3157" y="1198"/>
              <a:ext cx="15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fontAlgn="base">
                <a:spcBef>
                  <a:spcPct val="0"/>
                </a:spcBef>
                <a:spcAft>
                  <a:spcPct val="0"/>
                </a:spcAft>
              </a:pPr>
              <a:r>
                <a:rPr lang="en-US" altLang="zh-CN" sz="1244" b="1">
                  <a:solidFill>
                    <a:srgbClr val="FFFFFF"/>
                  </a:solidFill>
                  <a:latin typeface="Arial" panose="020B0604020202020204" pitchFamily="34" charset="0"/>
                  <a:ea typeface="宋体" panose="02010600030101010101" pitchFamily="2" charset="-122"/>
                </a:rPr>
                <a:t>Gene Flow &amp; Connectivity</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2537"/>
                                        </p:tgtEl>
                                        <p:attrNameLst>
                                          <p:attrName>style.visibility</p:attrName>
                                        </p:attrNameLst>
                                      </p:cBhvr>
                                      <p:to>
                                        <p:strVal val="visible"/>
                                      </p:to>
                                    </p:set>
                                    <p:anim calcmode="lin" valueType="num">
                                      <p:cBhvr additive="base">
                                        <p:cTn id="7" dur="500" fill="hold"/>
                                        <p:tgtEl>
                                          <p:spTgt spid="702537"/>
                                        </p:tgtEl>
                                        <p:attrNameLst>
                                          <p:attrName>ppt_x</p:attrName>
                                        </p:attrNameLst>
                                      </p:cBhvr>
                                      <p:tavLst>
                                        <p:tav tm="0">
                                          <p:val>
                                            <p:strVal val="#ppt_x"/>
                                          </p:val>
                                        </p:tav>
                                        <p:tav tm="100000">
                                          <p:val>
                                            <p:strVal val="#ppt_x"/>
                                          </p:val>
                                        </p:tav>
                                      </p:tavLst>
                                    </p:anim>
                                    <p:anim calcmode="lin" valueType="num">
                                      <p:cBhvr additive="base">
                                        <p:cTn id="8" dur="500" fill="hold"/>
                                        <p:tgtEl>
                                          <p:spTgt spid="702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8BB82332-D231-70BA-CD3C-F1A7E010D82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CAD25A3-5BC5-49F8-8371-260AA8B9061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10" name="Rectangle 6">
            <a:extLst>
              <a:ext uri="{FF2B5EF4-FFF2-40B4-BE49-F238E27FC236}">
                <a16:creationId xmlns:a16="http://schemas.microsoft.com/office/drawing/2014/main" id="{2B094C63-12E9-A34B-CFED-229FF5E83128}"/>
              </a:ext>
            </a:extLst>
          </p:cNvPr>
          <p:cNvSpPr>
            <a:spLocks noChangeArrowheads="1"/>
          </p:cNvSpPr>
          <p:nvPr/>
        </p:nvSpPr>
        <p:spPr bwMode="auto">
          <a:xfrm>
            <a:off x="0" y="1295400"/>
            <a:ext cx="2362200" cy="3810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711" name="Rectangle 7">
            <a:extLst>
              <a:ext uri="{FF2B5EF4-FFF2-40B4-BE49-F238E27FC236}">
                <a16:creationId xmlns:a16="http://schemas.microsoft.com/office/drawing/2014/main" id="{805C58F8-B08F-CDD0-24C6-6D2ED95C0543}"/>
              </a:ext>
            </a:extLst>
          </p:cNvPr>
          <p:cNvSpPr>
            <a:spLocks noChangeArrowheads="1"/>
          </p:cNvSpPr>
          <p:nvPr/>
        </p:nvSpPr>
        <p:spPr bwMode="auto">
          <a:xfrm>
            <a:off x="0" y="685800"/>
            <a:ext cx="2514600" cy="17526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381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20000"/>
              </a:spcBef>
              <a:spcAft>
                <a:spcPct val="0"/>
              </a:spcAft>
              <a:buClrTx/>
              <a:buSzTx/>
              <a:buFontTx/>
              <a:buNone/>
              <a:tabLst/>
              <a:defRPr/>
            </a:pPr>
            <a:r>
              <a:rPr kumimoji="0" lang="en-US" altLang="zh-CN" sz="11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Performance Measures </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Percent employees with current performance expectations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Employee survey ratings on “productive workplace” questions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Overtime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Sick leave usage Number &amp; type of non-disciplinary grievances and disposition</a:t>
            </a:r>
          </a:p>
        </p:txBody>
      </p:sp>
      <p:sp>
        <p:nvSpPr>
          <p:cNvPr id="72712" name="Text Box 8">
            <a:extLst>
              <a:ext uri="{FF2B5EF4-FFF2-40B4-BE49-F238E27FC236}">
                <a16:creationId xmlns:a16="http://schemas.microsoft.com/office/drawing/2014/main" id="{75BD7545-B3C5-36A6-7480-F94857EBA259}"/>
              </a:ext>
            </a:extLst>
          </p:cNvPr>
          <p:cNvSpPr txBox="1">
            <a:spLocks noChangeArrowheads="1"/>
          </p:cNvSpPr>
          <p:nvPr/>
        </p:nvSpPr>
        <p:spPr bwMode="auto">
          <a:xfrm>
            <a:off x="0" y="0"/>
            <a:ext cx="9144000" cy="617538"/>
          </a:xfrm>
          <a:prstGeom prst="rect">
            <a:avLst/>
          </a:pr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l" defTabSz="695325" rtl="0" eaLnBrk="1" fontAlgn="base" latinLnBrk="0" hangingPunct="1">
              <a:lnSpc>
                <a:spcPct val="15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 |</a:t>
            </a:r>
            <a:endParaRPr kumimoji="0" lang="en-US" altLang="zh-CN" sz="2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72713" name="Text Box 9">
            <a:extLst>
              <a:ext uri="{FF2B5EF4-FFF2-40B4-BE49-F238E27FC236}">
                <a16:creationId xmlns:a16="http://schemas.microsoft.com/office/drawing/2014/main" id="{0781B499-2479-AE5F-F6E4-5602A44F8B3A}"/>
              </a:ext>
            </a:extLst>
          </p:cNvPr>
          <p:cNvSpPr txBox="1">
            <a:spLocks noChangeArrowheads="1"/>
          </p:cNvSpPr>
          <p:nvPr/>
        </p:nvSpPr>
        <p:spPr bwMode="auto">
          <a:xfrm>
            <a:off x="3276600" y="0"/>
            <a:ext cx="5562600" cy="581025"/>
          </a:xfrm>
          <a:prstGeom prst="rect">
            <a:avLst/>
          </a:prstGeom>
          <a:noFill/>
          <a:ln>
            <a:noFill/>
          </a:ln>
          <a:effectLst/>
          <a:extLst>
            <a:ext uri="{909E8E84-426E-40DD-AFC4-6F175D3DCCD1}">
              <a14:hiddenFill xmlns:a14="http://schemas.microsoft.com/office/drawing/2010/main">
                <a:gradFill rotWithShape="1">
                  <a:gsLst>
                    <a:gs pos="0">
                      <a:srgbClr val="000099"/>
                    </a:gs>
                    <a:gs pos="100000">
                      <a:schemeClr val="bg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Employee time and talent is used effectively. Employees motivated.</a:t>
            </a:r>
          </a:p>
        </p:txBody>
      </p:sp>
      <p:sp>
        <p:nvSpPr>
          <p:cNvPr id="72714" name="Text Box 10">
            <a:extLst>
              <a:ext uri="{FF2B5EF4-FFF2-40B4-BE49-F238E27FC236}">
                <a16:creationId xmlns:a16="http://schemas.microsoft.com/office/drawing/2014/main" id="{BADA45EF-706C-FC4D-21F9-026C6FFB5CAF}"/>
              </a:ext>
            </a:extLst>
          </p:cNvPr>
          <p:cNvSpPr txBox="1">
            <a:spLocks noChangeArrowheads="1"/>
          </p:cNvSpPr>
          <p:nvPr/>
        </p:nvSpPr>
        <p:spPr bwMode="auto">
          <a:xfrm>
            <a:off x="0" y="0"/>
            <a:ext cx="2743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C0C0C0"/>
                </a:solidFill>
                <a:effectLst/>
                <a:uLnTx/>
                <a:uFillTx/>
                <a:latin typeface="Arial Black" panose="020B0A04020102020204" pitchFamily="34" charset="0"/>
                <a:ea typeface="宋体" panose="02010600030101010101" pitchFamily="2" charset="-122"/>
                <a:cs typeface="+mn-cs"/>
              </a:rPr>
              <a:t>HR Management Report category:</a:t>
            </a:r>
          </a:p>
        </p:txBody>
      </p:sp>
      <p:grpSp>
        <p:nvGrpSpPr>
          <p:cNvPr id="72717" name="Group 13">
            <a:extLst>
              <a:ext uri="{FF2B5EF4-FFF2-40B4-BE49-F238E27FC236}">
                <a16:creationId xmlns:a16="http://schemas.microsoft.com/office/drawing/2014/main" id="{96C917DF-FCFA-21ED-C173-5F3D8B3F7CE1}"/>
              </a:ext>
            </a:extLst>
          </p:cNvPr>
          <p:cNvGrpSpPr>
            <a:grpSpLocks/>
          </p:cNvGrpSpPr>
          <p:nvPr/>
        </p:nvGrpSpPr>
        <p:grpSpPr bwMode="auto">
          <a:xfrm>
            <a:off x="2362200" y="685800"/>
            <a:ext cx="4775200" cy="4225925"/>
            <a:chOff x="1344" y="449"/>
            <a:chExt cx="3008" cy="2662"/>
          </a:xfrm>
        </p:grpSpPr>
        <p:sp>
          <p:nvSpPr>
            <p:cNvPr id="72718" name="Rectangle 14">
              <a:extLst>
                <a:ext uri="{FF2B5EF4-FFF2-40B4-BE49-F238E27FC236}">
                  <a16:creationId xmlns:a16="http://schemas.microsoft.com/office/drawing/2014/main" id="{4CF63E5E-A9E5-2853-B93D-1ACFA34757D9}"/>
                </a:ext>
              </a:extLst>
            </p:cNvPr>
            <p:cNvSpPr>
              <a:spLocks noChangeArrowheads="1"/>
            </p:cNvSpPr>
            <p:nvPr/>
          </p:nvSpPr>
          <p:spPr bwMode="auto">
            <a:xfrm>
              <a:off x="1344" y="449"/>
              <a:ext cx="2592" cy="2566"/>
            </a:xfrm>
            <a:prstGeom prst="rect">
              <a:avLst/>
            </a:prstGeom>
            <a:solidFill>
              <a:schemeClr val="bg1"/>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719" name="Text Box 15">
              <a:extLst>
                <a:ext uri="{FF2B5EF4-FFF2-40B4-BE49-F238E27FC236}">
                  <a16:creationId xmlns:a16="http://schemas.microsoft.com/office/drawing/2014/main" id="{8382FA34-2004-F4A2-75CD-8064E028B07A}"/>
                </a:ext>
              </a:extLst>
            </p:cNvPr>
            <p:cNvSpPr txBox="1">
              <a:spLocks noChangeArrowheads="1"/>
            </p:cNvSpPr>
            <p:nvPr/>
          </p:nvSpPr>
          <p:spPr bwMode="auto">
            <a:xfrm>
              <a:off x="1344" y="664"/>
              <a:ext cx="2928" cy="21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Q4. I know what is expected of me at work. (4.3)</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Q1. I have opportunity to give input on decisions affecting my work. (4.0)</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Q2. I receive the information I need to do my job effectively. (4.0)</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Q6. I have the tools and resources I need to do my job effectively. (4.1)</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Q7. My supervisor treats me with dignity and respect. (4.6)</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Q8. My supervisor gives me ongoing feedback that helps me improve</a:t>
              </a:r>
              <a:b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b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 my performance. (3.9)</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Q9. I receive recognition for a job well done. (3.9)</a:t>
              </a:r>
            </a:p>
          </p:txBody>
        </p:sp>
        <p:sp>
          <p:nvSpPr>
            <p:cNvPr id="72720" name="Text Box 16">
              <a:extLst>
                <a:ext uri="{FF2B5EF4-FFF2-40B4-BE49-F238E27FC236}">
                  <a16:creationId xmlns:a16="http://schemas.microsoft.com/office/drawing/2014/main" id="{87DFBACF-0F5C-4176-42E0-BC2533F53179}"/>
                </a:ext>
              </a:extLst>
            </p:cNvPr>
            <p:cNvSpPr txBox="1">
              <a:spLocks noChangeArrowheads="1"/>
            </p:cNvSpPr>
            <p:nvPr/>
          </p:nvSpPr>
          <p:spPr bwMode="auto">
            <a:xfrm>
              <a:off x="1488" y="449"/>
              <a:ext cx="22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Do employees have the day-to-day support </a:t>
              </a:r>
              <a:b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br>
              <a: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needed to enable successful job performance?</a:t>
              </a:r>
            </a:p>
          </p:txBody>
        </p:sp>
        <p:graphicFrame>
          <p:nvGraphicFramePr>
            <p:cNvPr id="72721" name="Object 17">
              <a:extLst>
                <a:ext uri="{FF2B5EF4-FFF2-40B4-BE49-F238E27FC236}">
                  <a16:creationId xmlns:a16="http://schemas.microsoft.com/office/drawing/2014/main" id="{AD3201F1-56E7-CFAB-1FC1-18C36AA0A71B}"/>
                </a:ext>
              </a:extLst>
            </p:cNvPr>
            <p:cNvGraphicFramePr>
              <a:graphicFrameLocks noChangeAspect="1"/>
            </p:cNvGraphicFramePr>
            <p:nvPr/>
          </p:nvGraphicFramePr>
          <p:xfrm>
            <a:off x="1488" y="681"/>
            <a:ext cx="2864" cy="394"/>
          </p:xfrm>
          <a:graphic>
            <a:graphicData uri="http://schemas.openxmlformats.org/presentationml/2006/ole">
              <mc:AlternateContent xmlns:mc="http://schemas.openxmlformats.org/markup-compatibility/2006">
                <mc:Choice xmlns:v="urn:schemas-microsoft-com:vml" Requires="v">
                  <p:oleObj name="Chart" r:id="rId2" imgW="7608127" imgH="1416849" progId="MSGraph.Chart.8">
                    <p:embed followColorScheme="full"/>
                  </p:oleObj>
                </mc:Choice>
                <mc:Fallback>
                  <p:oleObj name="Chart" r:id="rId2" imgW="7608127" imgH="1416849" progId="MSGraph.Chart.8">
                    <p:embed followColorScheme="full"/>
                    <p:pic>
                      <p:nvPicPr>
                        <p:cNvPr id="72721" name="Object 17">
                          <a:extLst>
                            <a:ext uri="{FF2B5EF4-FFF2-40B4-BE49-F238E27FC236}">
                              <a16:creationId xmlns:a16="http://schemas.microsoft.com/office/drawing/2014/main" id="{AD3201F1-56E7-CFAB-1FC1-18C36AA0A71B}"/>
                            </a:ext>
                          </a:extLst>
                        </p:cNvPr>
                        <p:cNvPicPr>
                          <a:picLocks noChangeAspect="1" noChangeArrowheads="1"/>
                        </p:cNvPicPr>
                        <p:nvPr/>
                      </p:nvPicPr>
                      <p:blipFill>
                        <a:blip r:embed="rId3"/>
                        <a:srcRect/>
                        <a:stretch>
                          <a:fillRect/>
                        </a:stretch>
                      </p:blipFill>
                      <p:spPr bwMode="auto">
                        <a:xfrm>
                          <a:off x="1488" y="681"/>
                          <a:ext cx="286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2" name="Object 18">
              <a:extLst>
                <a:ext uri="{FF2B5EF4-FFF2-40B4-BE49-F238E27FC236}">
                  <a16:creationId xmlns:a16="http://schemas.microsoft.com/office/drawing/2014/main" id="{839B6718-F7B0-CE7D-B9E3-E02F8BE3BE06}"/>
                </a:ext>
              </a:extLst>
            </p:cNvPr>
            <p:cNvGraphicFramePr>
              <a:graphicFrameLocks noChangeAspect="1"/>
            </p:cNvGraphicFramePr>
            <p:nvPr/>
          </p:nvGraphicFramePr>
          <p:xfrm>
            <a:off x="1488" y="1002"/>
            <a:ext cx="2864" cy="396"/>
          </p:xfrm>
          <a:graphic>
            <a:graphicData uri="http://schemas.openxmlformats.org/presentationml/2006/ole">
              <mc:AlternateContent xmlns:mc="http://schemas.openxmlformats.org/markup-compatibility/2006">
                <mc:Choice xmlns:v="urn:schemas-microsoft-com:vml" Requires="v">
                  <p:oleObj name="Chart" r:id="rId4" imgW="7608127" imgH="1405183" progId="MSGraph.Chart.8">
                    <p:embed followColorScheme="full"/>
                  </p:oleObj>
                </mc:Choice>
                <mc:Fallback>
                  <p:oleObj name="Chart" r:id="rId4" imgW="7608127" imgH="1405183" progId="MSGraph.Chart.8">
                    <p:embed followColorScheme="full"/>
                    <p:pic>
                      <p:nvPicPr>
                        <p:cNvPr id="72722" name="Object 18">
                          <a:extLst>
                            <a:ext uri="{FF2B5EF4-FFF2-40B4-BE49-F238E27FC236}">
                              <a16:creationId xmlns:a16="http://schemas.microsoft.com/office/drawing/2014/main" id="{839B6718-F7B0-CE7D-B9E3-E02F8BE3BE06}"/>
                            </a:ext>
                          </a:extLst>
                        </p:cNvPr>
                        <p:cNvPicPr>
                          <a:picLocks noChangeAspect="1" noChangeArrowheads="1"/>
                        </p:cNvPicPr>
                        <p:nvPr/>
                      </p:nvPicPr>
                      <p:blipFill>
                        <a:blip r:embed="rId5"/>
                        <a:srcRect/>
                        <a:stretch>
                          <a:fillRect/>
                        </a:stretch>
                      </p:blipFill>
                      <p:spPr bwMode="auto">
                        <a:xfrm>
                          <a:off x="1488" y="1002"/>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3" name="Object 19">
              <a:extLst>
                <a:ext uri="{FF2B5EF4-FFF2-40B4-BE49-F238E27FC236}">
                  <a16:creationId xmlns:a16="http://schemas.microsoft.com/office/drawing/2014/main" id="{B44E75FF-496F-165D-C24C-639B1465C7C4}"/>
                </a:ext>
              </a:extLst>
            </p:cNvPr>
            <p:cNvGraphicFramePr>
              <a:graphicFrameLocks noChangeAspect="1"/>
            </p:cNvGraphicFramePr>
            <p:nvPr/>
          </p:nvGraphicFramePr>
          <p:xfrm>
            <a:off x="1488" y="1324"/>
            <a:ext cx="2864" cy="395"/>
          </p:xfrm>
          <a:graphic>
            <a:graphicData uri="http://schemas.openxmlformats.org/presentationml/2006/ole">
              <mc:AlternateContent xmlns:mc="http://schemas.openxmlformats.org/markup-compatibility/2006">
                <mc:Choice xmlns:v="urn:schemas-microsoft-com:vml" Requires="v">
                  <p:oleObj name="Chart" r:id="rId6" imgW="7608127" imgH="1405183" progId="MSGraph.Chart.8">
                    <p:embed followColorScheme="full"/>
                  </p:oleObj>
                </mc:Choice>
                <mc:Fallback>
                  <p:oleObj name="Chart" r:id="rId6" imgW="7608127" imgH="1405183" progId="MSGraph.Chart.8">
                    <p:embed followColorScheme="full"/>
                    <p:pic>
                      <p:nvPicPr>
                        <p:cNvPr id="72723" name="Object 19">
                          <a:extLst>
                            <a:ext uri="{FF2B5EF4-FFF2-40B4-BE49-F238E27FC236}">
                              <a16:creationId xmlns:a16="http://schemas.microsoft.com/office/drawing/2014/main" id="{B44E75FF-496F-165D-C24C-639B1465C7C4}"/>
                            </a:ext>
                          </a:extLst>
                        </p:cNvPr>
                        <p:cNvPicPr>
                          <a:picLocks noChangeAspect="1" noChangeArrowheads="1"/>
                        </p:cNvPicPr>
                        <p:nvPr/>
                      </p:nvPicPr>
                      <p:blipFill>
                        <a:blip r:embed="rId7"/>
                        <a:srcRect/>
                        <a:stretch>
                          <a:fillRect/>
                        </a:stretch>
                      </p:blipFill>
                      <p:spPr bwMode="auto">
                        <a:xfrm>
                          <a:off x="1488" y="1324"/>
                          <a:ext cx="2864"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4" name="Object 20">
              <a:extLst>
                <a:ext uri="{FF2B5EF4-FFF2-40B4-BE49-F238E27FC236}">
                  <a16:creationId xmlns:a16="http://schemas.microsoft.com/office/drawing/2014/main" id="{C46D5BF3-BCF5-2B59-79F4-82EB3AD2A670}"/>
                </a:ext>
              </a:extLst>
            </p:cNvPr>
            <p:cNvGraphicFramePr>
              <a:graphicFrameLocks noChangeAspect="1"/>
            </p:cNvGraphicFramePr>
            <p:nvPr/>
          </p:nvGraphicFramePr>
          <p:xfrm>
            <a:off x="1488" y="1623"/>
            <a:ext cx="2864" cy="396"/>
          </p:xfrm>
          <a:graphic>
            <a:graphicData uri="http://schemas.openxmlformats.org/presentationml/2006/ole">
              <mc:AlternateContent xmlns:mc="http://schemas.openxmlformats.org/markup-compatibility/2006">
                <mc:Choice xmlns:v="urn:schemas-microsoft-com:vml" Requires="v">
                  <p:oleObj name="Chart" r:id="rId8" imgW="7608127" imgH="1405183" progId="MSGraph.Chart.8">
                    <p:embed followColorScheme="full"/>
                  </p:oleObj>
                </mc:Choice>
                <mc:Fallback>
                  <p:oleObj name="Chart" r:id="rId8" imgW="7608127" imgH="1405183" progId="MSGraph.Chart.8">
                    <p:embed followColorScheme="full"/>
                    <p:pic>
                      <p:nvPicPr>
                        <p:cNvPr id="72724" name="Object 20">
                          <a:extLst>
                            <a:ext uri="{FF2B5EF4-FFF2-40B4-BE49-F238E27FC236}">
                              <a16:creationId xmlns:a16="http://schemas.microsoft.com/office/drawing/2014/main" id="{C46D5BF3-BCF5-2B59-79F4-82EB3AD2A670}"/>
                            </a:ext>
                          </a:extLst>
                        </p:cNvPr>
                        <p:cNvPicPr>
                          <a:picLocks noChangeAspect="1" noChangeArrowheads="1"/>
                        </p:cNvPicPr>
                        <p:nvPr/>
                      </p:nvPicPr>
                      <p:blipFill>
                        <a:blip r:embed="rId9"/>
                        <a:srcRect/>
                        <a:stretch>
                          <a:fillRect/>
                        </a:stretch>
                      </p:blipFill>
                      <p:spPr bwMode="auto">
                        <a:xfrm>
                          <a:off x="1488" y="1623"/>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5" name="Object 21">
              <a:extLst>
                <a:ext uri="{FF2B5EF4-FFF2-40B4-BE49-F238E27FC236}">
                  <a16:creationId xmlns:a16="http://schemas.microsoft.com/office/drawing/2014/main" id="{5C61ED0B-A88B-4527-712E-579701E5D2E9}"/>
                </a:ext>
              </a:extLst>
            </p:cNvPr>
            <p:cNvGraphicFramePr>
              <a:graphicFrameLocks noChangeAspect="1"/>
            </p:cNvGraphicFramePr>
            <p:nvPr/>
          </p:nvGraphicFramePr>
          <p:xfrm>
            <a:off x="1488" y="2001"/>
            <a:ext cx="2864" cy="395"/>
          </p:xfrm>
          <a:graphic>
            <a:graphicData uri="http://schemas.openxmlformats.org/presentationml/2006/ole">
              <mc:AlternateContent xmlns:mc="http://schemas.openxmlformats.org/markup-compatibility/2006">
                <mc:Choice xmlns:v="urn:schemas-microsoft-com:vml" Requires="v">
                  <p:oleObj name="Chart" r:id="rId10" imgW="7608127" imgH="1405183" progId="MSGraph.Chart.8">
                    <p:embed followColorScheme="full"/>
                  </p:oleObj>
                </mc:Choice>
                <mc:Fallback>
                  <p:oleObj name="Chart" r:id="rId10" imgW="7608127" imgH="1405183" progId="MSGraph.Chart.8">
                    <p:embed followColorScheme="full"/>
                    <p:pic>
                      <p:nvPicPr>
                        <p:cNvPr id="72725" name="Object 21">
                          <a:extLst>
                            <a:ext uri="{FF2B5EF4-FFF2-40B4-BE49-F238E27FC236}">
                              <a16:creationId xmlns:a16="http://schemas.microsoft.com/office/drawing/2014/main" id="{5C61ED0B-A88B-4527-712E-579701E5D2E9}"/>
                            </a:ext>
                          </a:extLst>
                        </p:cNvPr>
                        <p:cNvPicPr>
                          <a:picLocks noChangeAspect="1" noChangeArrowheads="1"/>
                        </p:cNvPicPr>
                        <p:nvPr/>
                      </p:nvPicPr>
                      <p:blipFill>
                        <a:blip r:embed="rId11"/>
                        <a:srcRect/>
                        <a:stretch>
                          <a:fillRect/>
                        </a:stretch>
                      </p:blipFill>
                      <p:spPr bwMode="auto">
                        <a:xfrm>
                          <a:off x="1488" y="2001"/>
                          <a:ext cx="2864"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6" name="Object 22">
              <a:extLst>
                <a:ext uri="{FF2B5EF4-FFF2-40B4-BE49-F238E27FC236}">
                  <a16:creationId xmlns:a16="http://schemas.microsoft.com/office/drawing/2014/main" id="{36D2C71A-C1E1-D8B3-5B77-E62813F24BE0}"/>
                </a:ext>
              </a:extLst>
            </p:cNvPr>
            <p:cNvGraphicFramePr>
              <a:graphicFrameLocks noChangeAspect="1"/>
            </p:cNvGraphicFramePr>
            <p:nvPr/>
          </p:nvGraphicFramePr>
          <p:xfrm>
            <a:off x="1488" y="2379"/>
            <a:ext cx="2864" cy="396"/>
          </p:xfrm>
          <a:graphic>
            <a:graphicData uri="http://schemas.openxmlformats.org/presentationml/2006/ole">
              <mc:AlternateContent xmlns:mc="http://schemas.openxmlformats.org/markup-compatibility/2006">
                <mc:Choice xmlns:v="urn:schemas-microsoft-com:vml" Requires="v">
                  <p:oleObj name="Chart" r:id="rId12" imgW="7608127" imgH="1405183" progId="MSGraph.Chart.8">
                    <p:embed followColorScheme="full"/>
                  </p:oleObj>
                </mc:Choice>
                <mc:Fallback>
                  <p:oleObj name="Chart" r:id="rId12" imgW="7608127" imgH="1405183" progId="MSGraph.Chart.8">
                    <p:embed followColorScheme="full"/>
                    <p:pic>
                      <p:nvPicPr>
                        <p:cNvPr id="72726" name="Object 22">
                          <a:extLst>
                            <a:ext uri="{FF2B5EF4-FFF2-40B4-BE49-F238E27FC236}">
                              <a16:creationId xmlns:a16="http://schemas.microsoft.com/office/drawing/2014/main" id="{36D2C71A-C1E1-D8B3-5B77-E62813F24BE0}"/>
                            </a:ext>
                          </a:extLst>
                        </p:cNvPr>
                        <p:cNvPicPr>
                          <a:picLocks noChangeAspect="1" noChangeArrowheads="1"/>
                        </p:cNvPicPr>
                        <p:nvPr/>
                      </p:nvPicPr>
                      <p:blipFill>
                        <a:blip r:embed="rId13"/>
                        <a:srcRect/>
                        <a:stretch>
                          <a:fillRect/>
                        </a:stretch>
                      </p:blipFill>
                      <p:spPr bwMode="auto">
                        <a:xfrm>
                          <a:off x="1488" y="2379"/>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7" name="Object 23">
              <a:extLst>
                <a:ext uri="{FF2B5EF4-FFF2-40B4-BE49-F238E27FC236}">
                  <a16:creationId xmlns:a16="http://schemas.microsoft.com/office/drawing/2014/main" id="{80F16EFF-2795-4E88-D070-C9E7A713D48F}"/>
                </a:ext>
              </a:extLst>
            </p:cNvPr>
            <p:cNvGraphicFramePr>
              <a:graphicFrameLocks noChangeAspect="1"/>
            </p:cNvGraphicFramePr>
            <p:nvPr/>
          </p:nvGraphicFramePr>
          <p:xfrm>
            <a:off x="1488" y="2717"/>
            <a:ext cx="2864" cy="394"/>
          </p:xfrm>
          <a:graphic>
            <a:graphicData uri="http://schemas.openxmlformats.org/presentationml/2006/ole">
              <mc:AlternateContent xmlns:mc="http://schemas.openxmlformats.org/markup-compatibility/2006">
                <mc:Choice xmlns:v="urn:schemas-microsoft-com:vml" Requires="v">
                  <p:oleObj name="Chart" r:id="rId14" imgW="7608127" imgH="1405183" progId="MSGraph.Chart.8">
                    <p:embed followColorScheme="full"/>
                  </p:oleObj>
                </mc:Choice>
                <mc:Fallback>
                  <p:oleObj name="Chart" r:id="rId14" imgW="7608127" imgH="1405183" progId="MSGraph.Chart.8">
                    <p:embed followColorScheme="full"/>
                    <p:pic>
                      <p:nvPicPr>
                        <p:cNvPr id="72727" name="Object 23">
                          <a:extLst>
                            <a:ext uri="{FF2B5EF4-FFF2-40B4-BE49-F238E27FC236}">
                              <a16:creationId xmlns:a16="http://schemas.microsoft.com/office/drawing/2014/main" id="{80F16EFF-2795-4E88-D070-C9E7A713D48F}"/>
                            </a:ext>
                          </a:extLst>
                        </p:cNvPr>
                        <p:cNvPicPr>
                          <a:picLocks noChangeAspect="1" noChangeArrowheads="1"/>
                        </p:cNvPicPr>
                        <p:nvPr/>
                      </p:nvPicPr>
                      <p:blipFill>
                        <a:blip r:embed="rId15"/>
                        <a:srcRect/>
                        <a:stretch>
                          <a:fillRect/>
                        </a:stretch>
                      </p:blipFill>
                      <p:spPr bwMode="auto">
                        <a:xfrm>
                          <a:off x="1488" y="2717"/>
                          <a:ext cx="286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2728" name="Text Box 24">
            <a:extLst>
              <a:ext uri="{FF2B5EF4-FFF2-40B4-BE49-F238E27FC236}">
                <a16:creationId xmlns:a16="http://schemas.microsoft.com/office/drawing/2014/main" id="{24083529-7D4C-20EC-24CA-1A5F84A92A49}"/>
              </a:ext>
            </a:extLst>
          </p:cNvPr>
          <p:cNvSpPr txBox="1">
            <a:spLocks noChangeArrowheads="1"/>
          </p:cNvSpPr>
          <p:nvPr/>
        </p:nvSpPr>
        <p:spPr bwMode="auto">
          <a:xfrm>
            <a:off x="7315200" y="2514600"/>
            <a:ext cx="1828800" cy="725488"/>
          </a:xfrm>
          <a:prstGeom prst="rect">
            <a:avLst/>
          </a:prstGeom>
          <a:solidFill>
            <a:schemeClr val="bg1"/>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50000"/>
              </a:spcBef>
              <a:spcAft>
                <a:spcPct val="0"/>
              </a:spcAft>
              <a:buClr>
                <a:srgbClr val="000099"/>
              </a:buClr>
              <a:buSzTx/>
              <a:buFont typeface="Wingdings" panose="05000000000000000000" pitchFamily="2" charset="2"/>
              <a:buNone/>
              <a:tabLst/>
              <a:defRPr/>
            </a:pPr>
            <a:r>
              <a:rPr kumimoji="0" lang="en-US" altLang="zh-CN" sz="12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Overall average score for “productive workplace” questions is 4.1%</a:t>
            </a:r>
          </a:p>
        </p:txBody>
      </p:sp>
      <p:sp>
        <p:nvSpPr>
          <p:cNvPr id="72732" name="Text Box 28">
            <a:extLst>
              <a:ext uri="{FF2B5EF4-FFF2-40B4-BE49-F238E27FC236}">
                <a16:creationId xmlns:a16="http://schemas.microsoft.com/office/drawing/2014/main" id="{08CE25F1-2EEB-18A7-2917-08F7C0212F0E}"/>
              </a:ext>
            </a:extLst>
          </p:cNvPr>
          <p:cNvSpPr txBox="1">
            <a:spLocks noChangeArrowheads="1"/>
          </p:cNvSpPr>
          <p:nvPr/>
        </p:nvSpPr>
        <p:spPr bwMode="auto">
          <a:xfrm>
            <a:off x="6858000" y="685800"/>
            <a:ext cx="2057400" cy="1947863"/>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Analysis: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While we appear successful in showing respect and providing clear expectations, we can improve in areas of feedback and recognition.</a:t>
            </a:r>
          </a:p>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3" name="Text Box 29">
            <a:extLst>
              <a:ext uri="{FF2B5EF4-FFF2-40B4-BE49-F238E27FC236}">
                <a16:creationId xmlns:a16="http://schemas.microsoft.com/office/drawing/2014/main" id="{D1FA36CC-303D-ECCF-191F-6CB711A71755}"/>
              </a:ext>
            </a:extLst>
          </p:cNvPr>
          <p:cNvSpPr txBox="1">
            <a:spLocks noChangeArrowheads="1"/>
          </p:cNvSpPr>
          <p:nvPr/>
        </p:nvSpPr>
        <p:spPr bwMode="auto">
          <a:xfrm>
            <a:off x="6858000" y="2743200"/>
            <a:ext cx="2057400" cy="2132013"/>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Action Steps: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Review recognition program for meaningful tools &amp; effectiveness.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Review communication methods for practices and potential gaps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5" name="Text Box 31">
            <a:extLst>
              <a:ext uri="{FF2B5EF4-FFF2-40B4-BE49-F238E27FC236}">
                <a16:creationId xmlns:a16="http://schemas.microsoft.com/office/drawing/2014/main" id="{B70FA08E-9A13-9571-2955-50ADF3C55D5B}"/>
              </a:ext>
            </a:extLst>
          </p:cNvPr>
          <p:cNvSpPr txBox="1">
            <a:spLocks noChangeArrowheads="1"/>
          </p:cNvSpPr>
          <p:nvPr/>
        </p:nvSpPr>
        <p:spPr bwMode="auto">
          <a:xfrm>
            <a:off x="381000" y="52578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SPACE FOR AGENCY’S DISCRETIONARY USE</a:t>
            </a:r>
          </a:p>
        </p:txBody>
      </p:sp>
      <p:sp>
        <p:nvSpPr>
          <p:cNvPr id="72736" name="Text Box 32">
            <a:extLst>
              <a:ext uri="{FF2B5EF4-FFF2-40B4-BE49-F238E27FC236}">
                <a16:creationId xmlns:a16="http://schemas.microsoft.com/office/drawing/2014/main" id="{A046EC88-AFCF-6030-09E6-A872E90F650E}"/>
              </a:ext>
            </a:extLst>
          </p:cNvPr>
          <p:cNvSpPr txBox="1">
            <a:spLocks noChangeArrowheads="1"/>
          </p:cNvSpPr>
          <p:nvPr/>
        </p:nvSpPr>
        <p:spPr bwMode="auto">
          <a:xfrm>
            <a:off x="762000" y="3962400"/>
            <a:ext cx="1524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DOUBLE CLICK ON THE BAR CHARTS TO ENTER YOUR AGENCY’S DATA</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7E29C394-9A44-F5D3-0993-3FC16250E63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20610A-7E7E-44D7-9BEC-98E6207729A5}"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0" name="Rectangle 2">
            <a:extLst>
              <a:ext uri="{FF2B5EF4-FFF2-40B4-BE49-F238E27FC236}">
                <a16:creationId xmlns:a16="http://schemas.microsoft.com/office/drawing/2014/main" id="{656F6A22-A39A-B69C-3402-00AF83B20225}"/>
              </a:ext>
            </a:extLst>
          </p:cNvPr>
          <p:cNvSpPr>
            <a:spLocks noChangeArrowheads="1"/>
          </p:cNvSpPr>
          <p:nvPr/>
        </p:nvSpPr>
        <p:spPr bwMode="auto">
          <a:xfrm>
            <a:off x="0" y="2209800"/>
            <a:ext cx="2057400" cy="5334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1" name="Rectangle 3">
            <a:extLst>
              <a:ext uri="{FF2B5EF4-FFF2-40B4-BE49-F238E27FC236}">
                <a16:creationId xmlns:a16="http://schemas.microsoft.com/office/drawing/2014/main" id="{6F9F4566-053C-17BA-810B-7CF92184071C}"/>
              </a:ext>
            </a:extLst>
          </p:cNvPr>
          <p:cNvSpPr>
            <a:spLocks noChangeArrowheads="1"/>
          </p:cNvSpPr>
          <p:nvPr/>
        </p:nvSpPr>
        <p:spPr bwMode="auto">
          <a:xfrm>
            <a:off x="0" y="685800"/>
            <a:ext cx="2057400" cy="17526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381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20000"/>
              </a:spcBef>
              <a:spcAft>
                <a:spcPct val="0"/>
              </a:spcAft>
              <a:buClrTx/>
              <a:buSzTx/>
              <a:buFontTx/>
              <a:buNone/>
              <a:tabLst/>
              <a:defRPr/>
            </a:pPr>
            <a:r>
              <a:rPr kumimoji="0" lang="en-US" altLang="zh-CN" sz="11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Performance Measures </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Percent employees with current performance expectations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Employee survey ratings on “productive workplace” questions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Overtime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Sick leave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Number &amp; type of non-disciplinary grievances and disposition</a:t>
            </a:r>
          </a:p>
        </p:txBody>
      </p:sp>
      <p:sp>
        <p:nvSpPr>
          <p:cNvPr id="78852" name="Text Box 4">
            <a:extLst>
              <a:ext uri="{FF2B5EF4-FFF2-40B4-BE49-F238E27FC236}">
                <a16:creationId xmlns:a16="http://schemas.microsoft.com/office/drawing/2014/main" id="{148A8E9A-1AE0-BADE-70E4-B9115D98DE42}"/>
              </a:ext>
            </a:extLst>
          </p:cNvPr>
          <p:cNvSpPr txBox="1">
            <a:spLocks noChangeArrowheads="1"/>
          </p:cNvSpPr>
          <p:nvPr/>
        </p:nvSpPr>
        <p:spPr bwMode="auto">
          <a:xfrm>
            <a:off x="0" y="0"/>
            <a:ext cx="9144000" cy="617538"/>
          </a:xfrm>
          <a:prstGeom prst="rect">
            <a:avLst/>
          </a:prstGeom>
          <a:gradFill rotWithShape="0">
            <a:gsLst>
              <a:gs pos="0">
                <a:srgbClr val="000099"/>
              </a:gs>
              <a:gs pos="100000">
                <a:schemeClr val="bg1"/>
              </a:gs>
            </a:gsLst>
            <a:lin ang="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l" defTabSz="695325" rtl="0" eaLnBrk="1" fontAlgn="base" latinLnBrk="0" hangingPunct="1">
              <a:lnSpc>
                <a:spcPct val="15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 |</a:t>
            </a:r>
            <a:endParaRPr kumimoji="0" lang="en-US" altLang="zh-CN" sz="2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78853" name="Text Box 5">
            <a:extLst>
              <a:ext uri="{FF2B5EF4-FFF2-40B4-BE49-F238E27FC236}">
                <a16:creationId xmlns:a16="http://schemas.microsoft.com/office/drawing/2014/main" id="{F563306E-E7B7-E2A2-2E53-C0E5FBA34D1E}"/>
              </a:ext>
            </a:extLst>
          </p:cNvPr>
          <p:cNvSpPr txBox="1">
            <a:spLocks noChangeArrowheads="1"/>
          </p:cNvSpPr>
          <p:nvPr/>
        </p:nvSpPr>
        <p:spPr bwMode="auto">
          <a:xfrm>
            <a:off x="3276600" y="0"/>
            <a:ext cx="5562600" cy="581025"/>
          </a:xfrm>
          <a:prstGeom prst="rect">
            <a:avLst/>
          </a:prstGeom>
          <a:noFill/>
          <a:ln>
            <a:noFill/>
          </a:ln>
          <a:effectLst/>
          <a:extLst>
            <a:ext uri="{909E8E84-426E-40DD-AFC4-6F175D3DCCD1}">
              <a14:hiddenFill xmlns:a14="http://schemas.microsoft.com/office/drawing/2010/main">
                <a:gradFill rotWithShape="0">
                  <a:gsLst>
                    <a:gs pos="0">
                      <a:srgbClr val="000099"/>
                    </a:gs>
                    <a:gs pos="100000">
                      <a:schemeClr val="bg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Employee time and talent is used effectively. Employees motivated.</a:t>
            </a:r>
          </a:p>
        </p:txBody>
      </p:sp>
      <p:sp>
        <p:nvSpPr>
          <p:cNvPr id="78854" name="Text Box 6">
            <a:extLst>
              <a:ext uri="{FF2B5EF4-FFF2-40B4-BE49-F238E27FC236}">
                <a16:creationId xmlns:a16="http://schemas.microsoft.com/office/drawing/2014/main" id="{02F839A6-9053-28D6-4895-EFE77C1819E2}"/>
              </a:ext>
            </a:extLst>
          </p:cNvPr>
          <p:cNvSpPr txBox="1">
            <a:spLocks noChangeArrowheads="1"/>
          </p:cNvSpPr>
          <p:nvPr/>
        </p:nvSpPr>
        <p:spPr bwMode="auto">
          <a:xfrm>
            <a:off x="0" y="0"/>
            <a:ext cx="2743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C0C0C0"/>
                </a:solidFill>
                <a:effectLst/>
                <a:uLnTx/>
                <a:uFillTx/>
                <a:latin typeface="Arial Black" panose="020B0A04020102020204" pitchFamily="34" charset="0"/>
                <a:ea typeface="宋体" panose="02010600030101010101" pitchFamily="2" charset="-122"/>
                <a:cs typeface="+mn-cs"/>
              </a:rPr>
              <a:t>HR Management Report category:</a:t>
            </a:r>
          </a:p>
        </p:txBody>
      </p:sp>
      <p:sp>
        <p:nvSpPr>
          <p:cNvPr id="78855" name="Text Box 7">
            <a:extLst>
              <a:ext uri="{FF2B5EF4-FFF2-40B4-BE49-F238E27FC236}">
                <a16:creationId xmlns:a16="http://schemas.microsoft.com/office/drawing/2014/main" id="{DFF6EE31-FDDB-A6E8-AE2B-DAEAB8C823E4}"/>
              </a:ext>
            </a:extLst>
          </p:cNvPr>
          <p:cNvSpPr txBox="1">
            <a:spLocks noChangeArrowheads="1"/>
          </p:cNvSpPr>
          <p:nvPr/>
        </p:nvSpPr>
        <p:spPr bwMode="auto">
          <a:xfrm>
            <a:off x="6019800" y="3810000"/>
            <a:ext cx="2895600" cy="207010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ctr"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Grievance Disposition</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Our agency is non-represented. The charts reflect three (3) non-disciplinary actions during this past fiscal year – all on attendance.  There have been no formal complaints filed.  </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7" name="Rectangle 9">
            <a:extLst>
              <a:ext uri="{FF2B5EF4-FFF2-40B4-BE49-F238E27FC236}">
                <a16:creationId xmlns:a16="http://schemas.microsoft.com/office/drawing/2014/main" id="{88B3224B-E4E4-5709-0FAB-882ADDF82EB0}"/>
              </a:ext>
            </a:extLst>
          </p:cNvPr>
          <p:cNvSpPr>
            <a:spLocks noChangeArrowheads="1"/>
          </p:cNvSpPr>
          <p:nvPr/>
        </p:nvSpPr>
        <p:spPr bwMode="auto">
          <a:xfrm>
            <a:off x="2209800" y="685800"/>
            <a:ext cx="5486400" cy="297180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8" name="Text Box 10">
            <a:extLst>
              <a:ext uri="{FF2B5EF4-FFF2-40B4-BE49-F238E27FC236}">
                <a16:creationId xmlns:a16="http://schemas.microsoft.com/office/drawing/2014/main" id="{135DFA37-1EE1-46D0-E561-D25E929CD41A}"/>
              </a:ext>
            </a:extLst>
          </p:cNvPr>
          <p:cNvSpPr txBox="1">
            <a:spLocks noChangeArrowheads="1"/>
          </p:cNvSpPr>
          <p:nvPr/>
        </p:nvSpPr>
        <p:spPr bwMode="auto">
          <a:xfrm>
            <a:off x="3352800" y="7620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Number of Grievances</a:t>
            </a:r>
            <a:endPar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p:txBody>
      </p:sp>
      <p:sp>
        <p:nvSpPr>
          <p:cNvPr id="78859" name="Text Box 11">
            <a:extLst>
              <a:ext uri="{FF2B5EF4-FFF2-40B4-BE49-F238E27FC236}">
                <a16:creationId xmlns:a16="http://schemas.microsoft.com/office/drawing/2014/main" id="{F187FBD5-DB18-42B3-5D46-8E5DD7B7B6BE}"/>
              </a:ext>
            </a:extLst>
          </p:cNvPr>
          <p:cNvSpPr txBox="1">
            <a:spLocks noChangeArrowheads="1"/>
          </p:cNvSpPr>
          <p:nvPr/>
        </p:nvSpPr>
        <p:spPr bwMode="auto">
          <a:xfrm>
            <a:off x="609600" y="3124200"/>
            <a:ext cx="1524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DOUBLE CLICK ON THE CHART TO ENTER YOUR AGENCY’S DATA</a:t>
            </a:r>
          </a:p>
        </p:txBody>
      </p:sp>
      <p:graphicFrame>
        <p:nvGraphicFramePr>
          <p:cNvPr id="78897" name="Object 49">
            <a:extLst>
              <a:ext uri="{FF2B5EF4-FFF2-40B4-BE49-F238E27FC236}">
                <a16:creationId xmlns:a16="http://schemas.microsoft.com/office/drawing/2014/main" id="{C031A600-195F-A404-66FB-B2F6C99BD269}"/>
              </a:ext>
            </a:extLst>
          </p:cNvPr>
          <p:cNvGraphicFramePr>
            <a:graphicFrameLocks noChangeAspect="1"/>
          </p:cNvGraphicFramePr>
          <p:nvPr/>
        </p:nvGraphicFramePr>
        <p:xfrm>
          <a:off x="2286000" y="838200"/>
          <a:ext cx="5257800" cy="2895600"/>
        </p:xfrm>
        <a:graphic>
          <a:graphicData uri="http://schemas.openxmlformats.org/presentationml/2006/ole">
            <mc:AlternateContent xmlns:mc="http://schemas.openxmlformats.org/markup-compatibility/2006">
              <mc:Choice xmlns:v="urn:schemas-microsoft-com:vml" Requires="v">
                <p:oleObj name="Chart" r:id="rId2" imgW="7619823" imgH="5084111" progId="MSGraph.Chart.8">
                  <p:embed followColorScheme="full"/>
                </p:oleObj>
              </mc:Choice>
              <mc:Fallback>
                <p:oleObj name="Chart" r:id="rId2" imgW="7619823" imgH="5084111" progId="MSGraph.Chart.8">
                  <p:embed followColorScheme="full"/>
                  <p:pic>
                    <p:nvPicPr>
                      <p:cNvPr id="78897" name="Object 49">
                        <a:extLst>
                          <a:ext uri="{FF2B5EF4-FFF2-40B4-BE49-F238E27FC236}">
                            <a16:creationId xmlns:a16="http://schemas.microsoft.com/office/drawing/2014/main" id="{C031A600-195F-A404-66FB-B2F6C99BD269}"/>
                          </a:ext>
                        </a:extLst>
                      </p:cNvPr>
                      <p:cNvPicPr>
                        <a:picLocks noChangeAspect="1" noChangeArrowheads="1"/>
                      </p:cNvPicPr>
                      <p:nvPr/>
                    </p:nvPicPr>
                    <p:blipFill>
                      <a:blip r:embed="rId3"/>
                      <a:srcRect/>
                      <a:stretch>
                        <a:fillRect/>
                      </a:stretch>
                    </p:blipFill>
                    <p:spPr bwMode="auto">
                      <a:xfrm>
                        <a:off x="2286000" y="838200"/>
                        <a:ext cx="52578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98" name="Rectangle 50">
            <a:extLst>
              <a:ext uri="{FF2B5EF4-FFF2-40B4-BE49-F238E27FC236}">
                <a16:creationId xmlns:a16="http://schemas.microsoft.com/office/drawing/2014/main" id="{B93F87A6-B034-FB8B-5021-3F983A9ECBFF}"/>
              </a:ext>
            </a:extLst>
          </p:cNvPr>
          <p:cNvSpPr>
            <a:spLocks noChangeArrowheads="1"/>
          </p:cNvSpPr>
          <p:nvPr/>
        </p:nvSpPr>
        <p:spPr bwMode="auto">
          <a:xfrm>
            <a:off x="304800" y="3810000"/>
            <a:ext cx="5486400" cy="2819400"/>
          </a:xfrm>
          <a:prstGeom prst="rect">
            <a:avLst/>
          </a:prstGeom>
          <a:solidFill>
            <a:schemeClr val="bg1"/>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900" name="Text Box 52">
            <a:extLst>
              <a:ext uri="{FF2B5EF4-FFF2-40B4-BE49-F238E27FC236}">
                <a16:creationId xmlns:a16="http://schemas.microsoft.com/office/drawing/2014/main" id="{78EA6E3B-15F0-AA24-221B-192D18C8D995}"/>
              </a:ext>
            </a:extLst>
          </p:cNvPr>
          <p:cNvSpPr txBox="1">
            <a:spLocks noChangeArrowheads="1"/>
          </p:cNvSpPr>
          <p:nvPr/>
        </p:nvSpPr>
        <p:spPr bwMode="auto">
          <a:xfrm>
            <a:off x="7735887" y="4152900"/>
            <a:ext cx="1408113" cy="2400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Discipline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Compensation</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Overtime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Work Hours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Bid System</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Leave</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Hiring/Appts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Non-discrimination</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Management Rights</a:t>
            </a:r>
          </a:p>
          <a:p>
            <a:pPr marL="0" marR="0" lvl="0" indent="0" algn="l" defTabSz="914400" rtl="0" eaLnBrk="0" fontAlgn="base" latinLnBrk="0" hangingPunct="0">
              <a:lnSpc>
                <a:spcPct val="90000"/>
              </a:lnSpc>
              <a:spcBef>
                <a:spcPct val="0"/>
              </a:spcBef>
              <a:spcAft>
                <a:spcPct val="4000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All other</a:t>
            </a:r>
          </a:p>
        </p:txBody>
      </p:sp>
      <p:sp>
        <p:nvSpPr>
          <p:cNvPr id="78901" name="Text Box 53">
            <a:extLst>
              <a:ext uri="{FF2B5EF4-FFF2-40B4-BE49-F238E27FC236}">
                <a16:creationId xmlns:a16="http://schemas.microsoft.com/office/drawing/2014/main" id="{5F84D15C-9FAB-B05D-0834-1DBA9318B1A7}"/>
              </a:ext>
            </a:extLst>
          </p:cNvPr>
          <p:cNvSpPr txBox="1">
            <a:spLocks noChangeArrowheads="1"/>
          </p:cNvSpPr>
          <p:nvPr/>
        </p:nvSpPr>
        <p:spPr bwMode="auto">
          <a:xfrm>
            <a:off x="1600200" y="3810000"/>
            <a:ext cx="3048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Type of Grievances (July 05 – May 06)</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1">
            <a:extLst>
              <a:ext uri="{FF2B5EF4-FFF2-40B4-BE49-F238E27FC236}">
                <a16:creationId xmlns:a16="http://schemas.microsoft.com/office/drawing/2014/main" id="{C754EE54-FF61-4A37-318A-827F4378FA07}"/>
              </a:ext>
            </a:extLst>
          </p:cNvPr>
          <p:cNvSpPr>
            <a:spLocks noGrp="1"/>
          </p:cNvSpPr>
          <p:nvPr>
            <p:ph type="sldNum" sz="quarter" idx="11"/>
          </p:nvPr>
        </p:nvSpPr>
        <p:spPr>
          <a:xfrm>
            <a:off x="0" 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rPr>
              <a:t>Page </a:t>
            </a:r>
            <a:fld id="{40A7BCA5-D72D-42FA-8A81-BD0F9B12C735}" type="slidenum">
              <a:rPr kumimoji="0" lang="en-US" altLang="zh-CN" sz="1200" b="1" i="0" u="none" strike="noStrike" kern="1200" cap="none" spc="0" normalizeH="0" baseline="0" noProof="0" smtClean="0">
                <a:ln>
                  <a:noFill/>
                </a:ln>
                <a:solidFill>
                  <a:srgbClr val="333399"/>
                </a:solidFill>
                <a:effectLst/>
                <a:uLnTx/>
                <a:uFillTx/>
                <a:latin typeface="Tahoma" panose="020B060403050404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113</a:t>
            </a:fld>
            <a:endPar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endParaRPr>
          </a:p>
        </p:txBody>
      </p:sp>
      <p:sp>
        <p:nvSpPr>
          <p:cNvPr id="21507" name="Title 2">
            <a:extLst>
              <a:ext uri="{FF2B5EF4-FFF2-40B4-BE49-F238E27FC236}">
                <a16:creationId xmlns:a16="http://schemas.microsoft.com/office/drawing/2014/main" id="{8C5A65CD-7EEB-FEC8-1801-14E34E78A3A8}"/>
              </a:ext>
            </a:extLst>
          </p:cNvPr>
          <p:cNvSpPr>
            <a:spLocks noGrp="1"/>
          </p:cNvSpPr>
          <p:nvPr>
            <p:ph type="title" idx="4294967295"/>
          </p:nvPr>
        </p:nvSpPr>
        <p:spPr>
          <a:xfrm>
            <a:off x="609600" y="1752600"/>
            <a:ext cx="7793038" cy="838200"/>
          </a:xfrm>
        </p:spPr>
        <p:txBody>
          <a:bodyPr/>
          <a:lstStyle/>
          <a:p>
            <a:r>
              <a:rPr lang="en-US" altLang="zh-CN" sz="3600"/>
              <a:t>Panel 4: Manufacturer and Integrator Panel Discussion</a:t>
            </a:r>
          </a:p>
        </p:txBody>
      </p:sp>
      <p:sp>
        <p:nvSpPr>
          <p:cNvPr id="21508" name="Text Placeholder 3">
            <a:extLst>
              <a:ext uri="{FF2B5EF4-FFF2-40B4-BE49-F238E27FC236}">
                <a16:creationId xmlns:a16="http://schemas.microsoft.com/office/drawing/2014/main" id="{F5A2CE05-5B2A-EE03-FBFE-18A6CBA2AA89}"/>
              </a:ext>
            </a:extLst>
          </p:cNvPr>
          <p:cNvSpPr>
            <a:spLocks noGrp="1"/>
          </p:cNvSpPr>
          <p:nvPr>
            <p:ph type="body" idx="4294967295"/>
          </p:nvPr>
        </p:nvSpPr>
        <p:spPr>
          <a:xfrm>
            <a:off x="914400" y="2819400"/>
            <a:ext cx="7848600" cy="3810000"/>
          </a:xfrm>
        </p:spPr>
        <p:txBody>
          <a:bodyPr/>
          <a:lstStyle/>
          <a:p>
            <a:pPr>
              <a:buFont typeface="Wingdings" panose="05000000000000000000" pitchFamily="2" charset="2"/>
              <a:buNone/>
            </a:pPr>
            <a:r>
              <a:rPr lang="en-US" altLang="zh-CN" sz="2000"/>
              <a:t>This panel presents manufacturer and integrator information about specific common formats, how common formats affect manufacturers, interoperability issues, and requirements.</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Panel is from 9:00 till 11:00 AM</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Break at 10:15 – 10:30</a:t>
            </a:r>
          </a:p>
          <a:p>
            <a:pPr>
              <a:buFont typeface="Wingdings" panose="05000000000000000000" pitchFamily="2" charset="2"/>
              <a:buNone/>
            </a:pPr>
            <a:endParaRPr lang="en-US" altLang="zh-CN" sz="2000"/>
          </a:p>
          <a:p>
            <a:pPr>
              <a:buFont typeface="Wingdings" panose="05000000000000000000" pitchFamily="2" charset="2"/>
              <a:buNone/>
            </a:pPr>
            <a:r>
              <a:rPr lang="en-US" altLang="zh-CN" sz="2000"/>
              <a:t>Each speaker has 15-20 minutes including questions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a:extLst>
              <a:ext uri="{FF2B5EF4-FFF2-40B4-BE49-F238E27FC236}">
                <a16:creationId xmlns:a16="http://schemas.microsoft.com/office/drawing/2014/main" id="{5DD49E3F-79A7-0B45-4238-2D0C4A41CBC6}"/>
              </a:ext>
            </a:extLst>
          </p:cNvPr>
          <p:cNvSpPr>
            <a:spLocks noGrp="1"/>
          </p:cNvSpPr>
          <p:nvPr>
            <p:ph type="sldNum" sz="quarter" idx="11"/>
          </p:nvPr>
        </p:nvSpPr>
        <p:spPr>
          <a:xfrm>
            <a:off x="7010400" 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rPr>
              <a:t>Page </a:t>
            </a:r>
            <a:fld id="{120AB3EC-B94F-433A-97D8-62778CAA72F5}" type="slidenum">
              <a:rPr kumimoji="0" lang="en-US" altLang="zh-CN" sz="1200" b="1" i="0" u="none" strike="noStrike" kern="1200" cap="none" spc="0" normalizeH="0" baseline="0" noProof="0" smtClean="0">
                <a:ln>
                  <a:noFill/>
                </a:ln>
                <a:solidFill>
                  <a:srgbClr val="333399"/>
                </a:solidFill>
                <a:effectLst/>
                <a:uLnTx/>
                <a:uFillTx/>
                <a:latin typeface="Tahoma" panose="020B060403050404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en-US" altLang="zh-CN" sz="1200" b="1" i="0" u="none" strike="noStrike" kern="1200" cap="none" spc="0" normalizeH="0" baseline="0" noProof="0">
              <a:ln>
                <a:noFill/>
              </a:ln>
              <a:solidFill>
                <a:srgbClr val="333399"/>
              </a:solidFill>
              <a:effectLst/>
              <a:uLnTx/>
              <a:uFillTx/>
              <a:latin typeface="Tahoma" panose="020B0604030504040204" pitchFamily="34" charset="0"/>
              <a:ea typeface="MS PGothic" panose="020B0600070205080204" pitchFamily="34" charset="-128"/>
              <a:cs typeface="+mn-cs"/>
            </a:endParaRPr>
          </a:p>
        </p:txBody>
      </p:sp>
      <p:sp>
        <p:nvSpPr>
          <p:cNvPr id="12291" name="Title 2">
            <a:extLst>
              <a:ext uri="{FF2B5EF4-FFF2-40B4-BE49-F238E27FC236}">
                <a16:creationId xmlns:a16="http://schemas.microsoft.com/office/drawing/2014/main" id="{C19E74EE-D703-33D9-7B27-9EE668412813}"/>
              </a:ext>
            </a:extLst>
          </p:cNvPr>
          <p:cNvSpPr>
            <a:spLocks noGrp="1"/>
          </p:cNvSpPr>
          <p:nvPr>
            <p:ph type="title" idx="4294967295"/>
          </p:nvPr>
        </p:nvSpPr>
        <p:spPr/>
        <p:txBody>
          <a:bodyPr/>
          <a:lstStyle/>
          <a:p>
            <a:r>
              <a:rPr lang="en-US" altLang="zh-CN"/>
              <a:t>CDF Workshop Conclusions</a:t>
            </a:r>
          </a:p>
        </p:txBody>
      </p:sp>
      <p:sp>
        <p:nvSpPr>
          <p:cNvPr id="12292" name="Text Placeholder 3">
            <a:extLst>
              <a:ext uri="{FF2B5EF4-FFF2-40B4-BE49-F238E27FC236}">
                <a16:creationId xmlns:a16="http://schemas.microsoft.com/office/drawing/2014/main" id="{7F259ADC-4307-43B2-48E9-5BA4C91A0DC7}"/>
              </a:ext>
            </a:extLst>
          </p:cNvPr>
          <p:cNvSpPr>
            <a:spLocks noGrp="1"/>
          </p:cNvSpPr>
          <p:nvPr>
            <p:ph type="body" idx="4294967295"/>
          </p:nvPr>
        </p:nvSpPr>
        <p:spPr/>
        <p:txBody>
          <a:bodyPr/>
          <a:lstStyle/>
          <a:p>
            <a:r>
              <a:rPr lang="en-US" altLang="zh-CN" sz="2800"/>
              <a:t>We will catalog requirements as they are identified and discuss them on Day 2</a:t>
            </a:r>
          </a:p>
          <a:p>
            <a:pPr lvl="1"/>
            <a:r>
              <a:rPr lang="en-US" altLang="zh-CN" sz="2400"/>
              <a:t>Panels moderated by Mark Skall</a:t>
            </a:r>
          </a:p>
          <a:p>
            <a:r>
              <a:rPr lang="en-US" altLang="zh-CN" sz="2800"/>
              <a:t>Requirements determined by the end of this workshop will be distributed to you for review and comment, using</a:t>
            </a:r>
          </a:p>
          <a:p>
            <a:pPr lvl="1"/>
            <a:r>
              <a:rPr lang="en-US" altLang="zh-CN" sz="2400">
                <a:hlinkClick r:id="rId2"/>
              </a:rPr>
              <a:t>cdf@nist.gov</a:t>
            </a:r>
            <a:r>
              <a:rPr lang="en-US" altLang="zh-CN" sz="2400"/>
              <a:t> and</a:t>
            </a:r>
          </a:p>
          <a:p>
            <a:pPr lvl="1"/>
            <a:r>
              <a:rPr lang="en-US" altLang="zh-CN" sz="2400">
                <a:hlinkClick r:id="rId3"/>
              </a:rPr>
              <a:t>http://vote.nist.gov</a:t>
            </a:r>
            <a:r>
              <a:rPr lang="en-US" altLang="zh-CN" sz="2400"/>
              <a:t> </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A1641C26-4AE0-F975-58E5-26D26318AD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1CBD93-93AC-4A9F-B625-8A1DC2556D65}"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3BF30AF2-D690-8568-5ABC-9AA8EFB4072D}"/>
              </a:ext>
            </a:extLst>
          </p:cNvPr>
          <p:cNvSpPr>
            <a:spLocks noGrp="1" noChangeArrowheads="1"/>
          </p:cNvSpPr>
          <p:nvPr>
            <p:ph type="title"/>
          </p:nvPr>
        </p:nvSpPr>
        <p:spPr>
          <a:xfrm>
            <a:off x="0" y="0"/>
          </a:xfrm>
        </p:spPr>
        <p:txBody>
          <a:bodyPr/>
          <a:lstStyle/>
          <a:p>
            <a:pPr eaLnBrk="1" hangingPunct="1"/>
            <a:r>
              <a:rPr lang="en-US" altLang="zh-CN">
                <a:ea typeface="宋体" panose="02010600030101010101" pitchFamily="2" charset="-122"/>
              </a:rPr>
              <a:t>Integration Points</a:t>
            </a:r>
          </a:p>
        </p:txBody>
      </p:sp>
      <p:sp>
        <p:nvSpPr>
          <p:cNvPr id="13316" name="Rectangle 3">
            <a:extLst>
              <a:ext uri="{FF2B5EF4-FFF2-40B4-BE49-F238E27FC236}">
                <a16:creationId xmlns:a16="http://schemas.microsoft.com/office/drawing/2014/main" id="{C0D3C70C-FCD5-18E3-D33E-0BF7221F610A}"/>
              </a:ext>
            </a:extLst>
          </p:cNvPr>
          <p:cNvSpPr>
            <a:spLocks noGrp="1" noChangeArrowheads="1"/>
          </p:cNvSpPr>
          <p:nvPr>
            <p:ph type="body" idx="1"/>
          </p:nvPr>
        </p:nvSpPr>
        <p:spPr>
          <a:xfrm>
            <a:off x="1143000" y="1905000"/>
            <a:ext cx="6934200" cy="4038600"/>
          </a:xfrm>
          <a:solidFill>
            <a:srgbClr val="EAEAEA">
              <a:alpha val="89803"/>
            </a:srgbClr>
          </a:solidFill>
          <a:ln w="31750">
            <a:solidFill>
              <a:schemeClr val="bg1"/>
            </a:solidFill>
            <a:miter lim="800000"/>
            <a:headEnd/>
            <a:tailEnd/>
          </a:ln>
        </p:spPr>
        <p:txBody>
          <a:bodyPr/>
          <a:lstStyle/>
          <a:p>
            <a:pPr eaLnBrk="1" hangingPunct="1">
              <a:lnSpc>
                <a:spcPct val="90000"/>
              </a:lnSpc>
            </a:pPr>
            <a:r>
              <a:rPr lang="en-US" altLang="zh-CN" sz="2000">
                <a:solidFill>
                  <a:srgbClr val="000000"/>
                </a:solidFill>
                <a:ea typeface="宋体" panose="02010600030101010101" pitchFamily="2" charset="-122"/>
              </a:rPr>
              <a:t>eProcurment (Requisitions / Purchase Orders) </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key information:  Category Code, Profile ID</a:t>
            </a:r>
          </a:p>
          <a:p>
            <a:pPr eaLnBrk="1" hangingPunct="1">
              <a:lnSpc>
                <a:spcPct val="90000"/>
              </a:lnSpc>
            </a:pPr>
            <a:r>
              <a:rPr lang="en-US" altLang="zh-CN" sz="2000">
                <a:solidFill>
                  <a:srgbClr val="000000"/>
                </a:solidFill>
                <a:ea typeface="宋体" panose="02010600030101010101" pitchFamily="2" charset="-122"/>
              </a:rPr>
              <a:t>PO Receipts</a:t>
            </a:r>
            <a:endParaRPr lang="en-US" altLang="zh-CN" sz="1800">
              <a:solidFill>
                <a:srgbClr val="000000"/>
              </a:solidFill>
              <a:ea typeface="宋体" panose="02010600030101010101" pitchFamily="2" charset="-122"/>
            </a:endParaRPr>
          </a:p>
          <a:p>
            <a:pPr lvl="1" eaLnBrk="1" hangingPunct="1">
              <a:lnSpc>
                <a:spcPct val="90000"/>
              </a:lnSpc>
              <a:buFont typeface="Arial" panose="020B0604020202020204" pitchFamily="34" charset="0"/>
              <a:buChar char="−"/>
            </a:pPr>
            <a:r>
              <a:rPr lang="en-US" altLang="zh-CN" sz="1800">
                <a:solidFill>
                  <a:srgbClr val="000000"/>
                </a:solidFill>
                <a:ea typeface="宋体" panose="02010600030101010101" pitchFamily="2" charset="-122"/>
              </a:rPr>
              <a:t>S</a:t>
            </a:r>
            <a:r>
              <a:rPr lang="en-US" altLang="zh-CN" sz="1600">
                <a:solidFill>
                  <a:srgbClr val="000000"/>
                </a:solidFill>
                <a:ea typeface="宋体" panose="02010600030101010101" pitchFamily="2" charset="-122"/>
              </a:rPr>
              <a:t>ends non-financial information:  Tag Number, Location, Custodian, Serial Number, Manufacturer ID, Model Number</a:t>
            </a:r>
          </a:p>
          <a:p>
            <a:pPr eaLnBrk="1" hangingPunct="1">
              <a:lnSpc>
                <a:spcPct val="90000"/>
              </a:lnSpc>
            </a:pPr>
            <a:r>
              <a:rPr lang="en-US" altLang="zh-CN" sz="2000">
                <a:solidFill>
                  <a:srgbClr val="000000"/>
                </a:solidFill>
                <a:ea typeface="宋体" panose="02010600030101010101" pitchFamily="2" charset="-122"/>
              </a:rPr>
              <a:t>Accounts Payable</a:t>
            </a:r>
            <a:endParaRPr lang="en-US" altLang="zh-CN" sz="1800">
              <a:solidFill>
                <a:srgbClr val="000000"/>
              </a:solidFill>
              <a:ea typeface="宋体" panose="02010600030101010101" pitchFamily="2" charset="-122"/>
            </a:endParaRP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financial information:  Acquisition Date, Cost, Chartfield Values</a:t>
            </a:r>
          </a:p>
          <a:p>
            <a:pPr eaLnBrk="1" hangingPunct="1">
              <a:lnSpc>
                <a:spcPct val="90000"/>
              </a:lnSpc>
            </a:pPr>
            <a:r>
              <a:rPr lang="en-US" altLang="zh-CN" sz="2000">
                <a:solidFill>
                  <a:srgbClr val="000000"/>
                </a:solidFill>
                <a:ea typeface="宋体" panose="02010600030101010101" pitchFamily="2" charset="-122"/>
              </a:rPr>
              <a:t>Projects</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Sends Asset Transactions for Capital Projects</a:t>
            </a:r>
          </a:p>
          <a:p>
            <a:pPr eaLnBrk="1" hangingPunct="1">
              <a:lnSpc>
                <a:spcPct val="90000"/>
              </a:lnSpc>
            </a:pPr>
            <a:r>
              <a:rPr lang="en-US" altLang="zh-CN" sz="2000">
                <a:solidFill>
                  <a:srgbClr val="000000"/>
                </a:solidFill>
                <a:ea typeface="宋体" panose="02010600030101010101" pitchFamily="2" charset="-122"/>
              </a:rPr>
              <a:t>General Ledger </a:t>
            </a:r>
          </a:p>
          <a:p>
            <a:pPr lvl="1" eaLnBrk="1" hangingPunct="1">
              <a:lnSpc>
                <a:spcPct val="90000"/>
              </a:lnSpc>
              <a:buFont typeface="Arial" panose="020B0604020202020204" pitchFamily="34" charset="0"/>
              <a:buChar char="−"/>
            </a:pPr>
            <a:r>
              <a:rPr lang="en-US" altLang="zh-CN" sz="1600">
                <a:solidFill>
                  <a:srgbClr val="000000"/>
                </a:solidFill>
                <a:ea typeface="宋体" panose="02010600030101010101" pitchFamily="2" charset="-122"/>
              </a:rPr>
              <a:t>Receives input from AM to create Journal Entries for: Additions, Adjustments, Retirements, Depreciation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a:extLst>
              <a:ext uri="{FF2B5EF4-FFF2-40B4-BE49-F238E27FC236}">
                <a16:creationId xmlns:a16="http://schemas.microsoft.com/office/drawing/2014/main" id="{5699B448-44D5-46D9-BB6B-8DFFCB6E9AE3}"/>
              </a:ext>
            </a:extLst>
          </p:cNvPr>
          <p:cNvSpPr>
            <a:spLocks noGrp="1" noChangeArrowheads="1"/>
          </p:cNvSpPr>
          <p:nvPr>
            <p:ph type="title"/>
          </p:nvPr>
        </p:nvSpPr>
        <p:spPr>
          <a:xfrm>
            <a:off x="1600171" y="457203"/>
            <a:ext cx="6934200" cy="762000"/>
          </a:xfrm>
        </p:spPr>
        <p:txBody>
          <a:bodyPr/>
          <a:lstStyle/>
          <a:p>
            <a:pPr>
              <a:lnSpc>
                <a:spcPct val="95000"/>
              </a:lnSpc>
            </a:pPr>
            <a:r>
              <a:rPr lang="en-US" altLang="zh-CN">
                <a:ea typeface="宋体" panose="02010600030101010101" pitchFamily="2" charset="-122"/>
              </a:rPr>
              <a:t>Role in Fermilab’s Future</a:t>
            </a:r>
            <a:br>
              <a:rPr lang="en-US" altLang="zh-CN">
                <a:ea typeface="宋体" panose="02010600030101010101" pitchFamily="2" charset="-122"/>
              </a:rPr>
            </a:br>
            <a:r>
              <a:rPr lang="en-US" altLang="zh-CN" sz="2400">
                <a:ea typeface="宋体" panose="02010600030101010101" pitchFamily="2" charset="-122"/>
              </a:rPr>
              <a:t>Fermilab Long Range Plan</a:t>
            </a:r>
          </a:p>
        </p:txBody>
      </p:sp>
      <p:sp>
        <p:nvSpPr>
          <p:cNvPr id="744451" name="Rectangle 3">
            <a:extLst>
              <a:ext uri="{FF2B5EF4-FFF2-40B4-BE49-F238E27FC236}">
                <a16:creationId xmlns:a16="http://schemas.microsoft.com/office/drawing/2014/main" id="{B720C8EF-ECDF-7E3B-6EB4-B23586A29B9B}"/>
              </a:ext>
            </a:extLst>
          </p:cNvPr>
          <p:cNvSpPr>
            <a:spLocks noGrp="1" noChangeArrowheads="1"/>
          </p:cNvSpPr>
          <p:nvPr>
            <p:ph type="body" idx="1"/>
          </p:nvPr>
        </p:nvSpPr>
        <p:spPr>
          <a:xfrm>
            <a:off x="609600" y="1417638"/>
            <a:ext cx="7924800" cy="4267200"/>
          </a:xfrm>
        </p:spPr>
        <p:txBody>
          <a:bodyPr/>
          <a:lstStyle/>
          <a:p>
            <a:r>
              <a:rPr lang="en-US" altLang="zh-CN">
                <a:ea typeface="宋体" panose="02010600030101010101" pitchFamily="2" charset="-122"/>
              </a:rPr>
              <a:t>Fermilab is the sole remaining U.S. laboratory providing facilities in support of accelerator-based Elementary Particle Physics.</a:t>
            </a:r>
          </a:p>
          <a:p>
            <a:pPr>
              <a:spcBef>
                <a:spcPct val="70000"/>
              </a:spcBef>
            </a:pPr>
            <a:r>
              <a:rPr lang="en-US" altLang="zh-CN">
                <a:ea typeface="宋体" panose="02010600030101010101" pitchFamily="2" charset="-122"/>
              </a:rPr>
              <a:t>The Fermilab long-term</a:t>
            </a:r>
          </a:p>
          <a:p>
            <a:pPr>
              <a:spcBef>
                <a:spcPct val="0"/>
              </a:spcBef>
              <a:buClr>
                <a:schemeClr val="accent2"/>
              </a:buClr>
              <a:buFontTx/>
              <a:buNone/>
            </a:pPr>
            <a:r>
              <a:rPr lang="en-US" altLang="zh-CN">
                <a:ea typeface="宋体" panose="02010600030101010101" pitchFamily="2" charset="-122"/>
              </a:rPr>
              <a:t>	strategy is fully aligned</a:t>
            </a:r>
          </a:p>
          <a:p>
            <a:pPr>
              <a:spcBef>
                <a:spcPct val="0"/>
              </a:spcBef>
              <a:buClr>
                <a:schemeClr val="accent2"/>
              </a:buClr>
              <a:buFontTx/>
              <a:buNone/>
            </a:pPr>
            <a:r>
              <a:rPr lang="en-US" altLang="zh-CN">
                <a:ea typeface="宋体" panose="02010600030101010101" pitchFamily="2" charset="-122"/>
              </a:rPr>
              <a:t>	with the HEPAP/P5 plan:</a:t>
            </a:r>
          </a:p>
          <a:p>
            <a:pPr lvl="1">
              <a:buFont typeface="Arial Unicode MS" pitchFamily="34" charset="-128"/>
              <a:buChar char="−"/>
            </a:pPr>
            <a:r>
              <a:rPr lang="en-US" altLang="zh-CN">
                <a:ea typeface="宋体" panose="02010600030101010101" pitchFamily="2" charset="-122"/>
              </a:rPr>
              <a:t>Energy and intensity frontiers</a:t>
            </a:r>
          </a:p>
          <a:p>
            <a:pPr lvl="1">
              <a:spcBef>
                <a:spcPct val="0"/>
              </a:spcBef>
              <a:buFontTx/>
              <a:buNone/>
            </a:pPr>
            <a:r>
              <a:rPr lang="en-US" altLang="zh-CN">
                <a:ea typeface="宋体" panose="02010600030101010101" pitchFamily="2" charset="-122"/>
              </a:rPr>
              <a:t>	share strong reliance on</a:t>
            </a:r>
          </a:p>
          <a:p>
            <a:pPr lvl="1">
              <a:spcBef>
                <a:spcPct val="0"/>
              </a:spcBef>
              <a:buFontTx/>
              <a:buNone/>
            </a:pPr>
            <a:r>
              <a:rPr lang="en-US" altLang="zh-CN">
                <a:ea typeface="宋体" panose="02010600030101010101" pitchFamily="2" charset="-122"/>
              </a:rPr>
              <a:t>	accelerators</a:t>
            </a:r>
          </a:p>
          <a:p>
            <a:pPr lvl="1">
              <a:spcBef>
                <a:spcPct val="0"/>
              </a:spcBef>
              <a:buFontTx/>
              <a:buNone/>
            </a:pPr>
            <a:endParaRPr lang="en-US" altLang="zh-CN">
              <a:ea typeface="宋体" panose="02010600030101010101" pitchFamily="2" charset="-122"/>
            </a:endParaRPr>
          </a:p>
          <a:p>
            <a:pPr lvl="1">
              <a:spcBef>
                <a:spcPct val="0"/>
              </a:spcBef>
              <a:buFontTx/>
              <a:buNone/>
            </a:pPr>
            <a:endParaRPr lang="en-US" altLang="zh-CN">
              <a:ea typeface="宋体" panose="02010600030101010101" pitchFamily="2" charset="-122"/>
            </a:endParaRPr>
          </a:p>
          <a:p>
            <a:pPr lvl="1">
              <a:spcBef>
                <a:spcPct val="0"/>
              </a:spcBef>
              <a:buFontTx/>
              <a:buNone/>
            </a:pPr>
            <a:endParaRPr lang="en-US" altLang="zh-CN">
              <a:ea typeface="宋体" panose="02010600030101010101" pitchFamily="2" charset="-122"/>
            </a:endParaRPr>
          </a:p>
          <a:p>
            <a:pPr>
              <a:spcBef>
                <a:spcPct val="0"/>
              </a:spcBef>
              <a:buClr>
                <a:schemeClr val="accent2"/>
              </a:buClr>
              <a:buFontTx/>
              <a:buNone/>
            </a:pPr>
            <a:r>
              <a:rPr lang="en-US" altLang="zh-CN">
                <a:ea typeface="宋体" panose="02010600030101010101" pitchFamily="2" charset="-122"/>
              </a:rPr>
              <a:t>	“The panel recommends an R&amp;D program in the immediate future to design a multi-megawatt proton source at Fermilab and a neutrino beamline to DUSEL… “</a:t>
            </a:r>
          </a:p>
          <a:p>
            <a:pPr lvl="1">
              <a:spcBef>
                <a:spcPct val="0"/>
              </a:spcBef>
              <a:buFontTx/>
              <a:buNone/>
            </a:pPr>
            <a:r>
              <a:rPr lang="en-US" altLang="zh-CN">
                <a:solidFill>
                  <a:schemeClr val="hlink"/>
                </a:solidFill>
                <a:ea typeface="宋体" panose="02010600030101010101" pitchFamily="2" charset="-122"/>
              </a:rPr>
              <a:t>(</a:t>
            </a:r>
            <a:r>
              <a:rPr lang="en-US" altLang="zh-CN" sz="1600">
                <a:solidFill>
                  <a:schemeClr val="hlink"/>
                </a:solidFill>
                <a:ea typeface="宋体" panose="02010600030101010101" pitchFamily="2" charset="-122"/>
              </a:rPr>
              <a:t>www.science.doe.gov/hep/files/pdfs/P5_Report%2006022008.pdf)</a:t>
            </a:r>
          </a:p>
        </p:txBody>
      </p:sp>
      <p:pic>
        <p:nvPicPr>
          <p:cNvPr id="744452" name="Picture 4">
            <a:extLst>
              <a:ext uri="{FF2B5EF4-FFF2-40B4-BE49-F238E27FC236}">
                <a16:creationId xmlns:a16="http://schemas.microsoft.com/office/drawing/2014/main" id="{00B36C27-14AE-72B5-938B-683FD823A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57400"/>
            <a:ext cx="3327400" cy="287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a:extLst>
              <a:ext uri="{FF2B5EF4-FFF2-40B4-BE49-F238E27FC236}">
                <a16:creationId xmlns:a16="http://schemas.microsoft.com/office/drawing/2014/main" id="{EB6341A3-B6BD-5AC3-904F-B6717AD3351E}"/>
              </a:ext>
            </a:extLst>
          </p:cNvPr>
          <p:cNvSpPr>
            <a:spLocks noGrp="1" noChangeArrowheads="1"/>
          </p:cNvSpPr>
          <p:nvPr>
            <p:ph type="title"/>
          </p:nvPr>
        </p:nvSpPr>
        <p:spPr>
          <a:xfrm>
            <a:off x="1676400" y="457200"/>
            <a:ext cx="6858000" cy="762000"/>
          </a:xfrm>
        </p:spPr>
        <p:txBody>
          <a:bodyPr/>
          <a:lstStyle/>
          <a:p>
            <a:r>
              <a:rPr lang="en-US" altLang="zh-CN">
                <a:ea typeface="宋体" panose="02010600030101010101" pitchFamily="2" charset="-122"/>
              </a:rPr>
              <a:t>Guidelines for Reviewers</a:t>
            </a:r>
          </a:p>
        </p:txBody>
      </p:sp>
      <p:sp>
        <p:nvSpPr>
          <p:cNvPr id="749571" name="Rectangle 3">
            <a:extLst>
              <a:ext uri="{FF2B5EF4-FFF2-40B4-BE49-F238E27FC236}">
                <a16:creationId xmlns:a16="http://schemas.microsoft.com/office/drawing/2014/main" id="{73E25E6A-A614-8F28-FE3F-338566B76982}"/>
              </a:ext>
            </a:extLst>
          </p:cNvPr>
          <p:cNvSpPr>
            <a:spLocks noGrp="1" noChangeArrowheads="1"/>
          </p:cNvSpPr>
          <p:nvPr>
            <p:ph type="body" idx="1"/>
          </p:nvPr>
        </p:nvSpPr>
        <p:spPr>
          <a:xfrm>
            <a:off x="609600" y="1371600"/>
            <a:ext cx="7924800" cy="4267200"/>
          </a:xfrm>
        </p:spPr>
        <p:txBody>
          <a:bodyPr/>
          <a:lstStyle/>
          <a:p>
            <a:pPr>
              <a:spcBef>
                <a:spcPct val="50000"/>
              </a:spcBef>
            </a:pPr>
            <a:r>
              <a:rPr lang="en-US" altLang="zh-CN">
                <a:ea typeface="宋体" panose="02010600030101010101" pitchFamily="2" charset="-122"/>
              </a:rPr>
              <a:t>Review of the schedule is secondary to the cost estimate</a:t>
            </a:r>
          </a:p>
          <a:p>
            <a:pPr lvl="1">
              <a:spcBef>
                <a:spcPct val="0"/>
              </a:spcBef>
            </a:pPr>
            <a:r>
              <a:rPr lang="en-US" altLang="zh-CN">
                <a:ea typeface="宋体" panose="02010600030101010101" pitchFamily="2" charset="-122"/>
              </a:rPr>
              <a:t>Estimates are tied to a resource loaded, “technically limited”, schedule</a:t>
            </a:r>
          </a:p>
          <a:p>
            <a:pPr lvl="2">
              <a:spcBef>
                <a:spcPct val="0"/>
              </a:spcBef>
            </a:pPr>
            <a:r>
              <a:rPr lang="en-US" altLang="zh-CN">
                <a:ea typeface="宋体" panose="02010600030101010101" pitchFamily="2" charset="-122"/>
              </a:rPr>
              <a:t>CD-0	July 2009</a:t>
            </a:r>
          </a:p>
          <a:p>
            <a:pPr lvl="2">
              <a:spcBef>
                <a:spcPct val="0"/>
              </a:spcBef>
            </a:pPr>
            <a:r>
              <a:rPr lang="en-US" altLang="zh-CN">
                <a:ea typeface="宋体" panose="02010600030101010101" pitchFamily="2" charset="-122"/>
              </a:rPr>
              <a:t>CD-1	December 2010</a:t>
            </a:r>
          </a:p>
          <a:p>
            <a:pPr lvl="2">
              <a:spcBef>
                <a:spcPct val="0"/>
              </a:spcBef>
            </a:pPr>
            <a:r>
              <a:rPr lang="en-US" altLang="zh-CN">
                <a:ea typeface="宋体" panose="02010600030101010101" pitchFamily="2" charset="-122"/>
              </a:rPr>
              <a:t>CD-2	July 2012</a:t>
            </a:r>
          </a:p>
          <a:p>
            <a:pPr lvl="2">
              <a:spcBef>
                <a:spcPct val="0"/>
              </a:spcBef>
            </a:pPr>
            <a:r>
              <a:rPr lang="en-US" altLang="zh-CN">
                <a:ea typeface="宋体" panose="02010600030101010101" pitchFamily="2" charset="-122"/>
              </a:rPr>
              <a:t>CD-3	August 2013</a:t>
            </a:r>
          </a:p>
          <a:p>
            <a:pPr lvl="2">
              <a:spcBef>
                <a:spcPct val="0"/>
              </a:spcBef>
            </a:pPr>
            <a:r>
              <a:rPr lang="en-US" altLang="zh-CN">
                <a:ea typeface="宋体" panose="02010600030101010101" pitchFamily="2" charset="-122"/>
              </a:rPr>
              <a:t>CD-4	March 2018</a:t>
            </a:r>
          </a:p>
          <a:p>
            <a:pPr lvl="1"/>
            <a:r>
              <a:rPr lang="en-US" altLang="zh-CN">
                <a:ea typeface="宋体" panose="02010600030101010101" pitchFamily="2" charset="-122"/>
              </a:rPr>
              <a:t>There has been no effort to either optimize or load level the schedule</a:t>
            </a:r>
          </a:p>
          <a:p>
            <a:pPr>
              <a:spcBef>
                <a:spcPct val="50000"/>
              </a:spcBef>
            </a:pPr>
            <a:r>
              <a:rPr lang="en-US" altLang="zh-CN">
                <a:ea typeface="宋体" panose="02010600030101010101" pitchFamily="2" charset="-122"/>
              </a:rPr>
              <a:t>Scope of the estimate</a:t>
            </a:r>
          </a:p>
          <a:p>
            <a:pPr lvl="1">
              <a:spcBef>
                <a:spcPct val="0"/>
              </a:spcBef>
            </a:pPr>
            <a:r>
              <a:rPr lang="en-US" altLang="zh-CN">
                <a:ea typeface="宋体" panose="02010600030101010101" pitchFamily="2" charset="-122"/>
              </a:rPr>
              <a:t>Hydrogen bottle through extraction kickers (MI and Recycler)</a:t>
            </a:r>
          </a:p>
          <a:p>
            <a:pPr lvl="1"/>
            <a:r>
              <a:rPr lang="en-US" altLang="zh-CN">
                <a:ea typeface="宋体" panose="02010600030101010101" pitchFamily="2" charset="-122"/>
              </a:rPr>
              <a:t>CD-0 to CD-4</a:t>
            </a:r>
          </a:p>
          <a:p>
            <a:pPr lvl="2"/>
            <a:r>
              <a:rPr lang="en-US" altLang="zh-CN">
                <a:ea typeface="宋体" panose="02010600030101010101" pitchFamily="2" charset="-122"/>
              </a:rPr>
              <a:t> CD-4 = complete hardware checkout </a:t>
            </a:r>
          </a:p>
        </p:txBody>
      </p:sp>
      <p:sp>
        <p:nvSpPr>
          <p:cNvPr id="749573" name="AutoShape 5">
            <a:extLst>
              <a:ext uri="{FF2B5EF4-FFF2-40B4-BE49-F238E27FC236}">
                <a16:creationId xmlns:a16="http://schemas.microsoft.com/office/drawing/2014/main" id="{0EDFB712-C6C9-732D-E7DC-62E6DF51010F}"/>
              </a:ext>
            </a:extLst>
          </p:cNvPr>
          <p:cNvSpPr>
            <a:spLocks/>
          </p:cNvSpPr>
          <p:nvPr/>
        </p:nvSpPr>
        <p:spPr bwMode="auto">
          <a:xfrm>
            <a:off x="4191000" y="2286000"/>
            <a:ext cx="76200" cy="762000"/>
          </a:xfrm>
          <a:prstGeom prst="rightBrace">
            <a:avLst>
              <a:gd name="adj1" fmla="val 83333"/>
              <a:gd name="adj2" fmla="val 50000"/>
            </a:avLst>
          </a:pr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endParaRPr>
          </a:p>
        </p:txBody>
      </p:sp>
      <p:sp>
        <p:nvSpPr>
          <p:cNvPr id="749574" name="AutoShape 6">
            <a:extLst>
              <a:ext uri="{FF2B5EF4-FFF2-40B4-BE49-F238E27FC236}">
                <a16:creationId xmlns:a16="http://schemas.microsoft.com/office/drawing/2014/main" id="{FD423634-D321-40BD-000B-9D070761570C}"/>
              </a:ext>
            </a:extLst>
          </p:cNvPr>
          <p:cNvSpPr>
            <a:spLocks/>
          </p:cNvSpPr>
          <p:nvPr/>
        </p:nvSpPr>
        <p:spPr bwMode="auto">
          <a:xfrm>
            <a:off x="0" y="2590800"/>
            <a:ext cx="76200" cy="762000"/>
          </a:xfrm>
          <a:prstGeom prst="rightBrace">
            <a:avLst>
              <a:gd name="adj1" fmla="val 83333"/>
              <a:gd name="adj2" fmla="val 50000"/>
            </a:avLst>
          </a:prstGeom>
          <a:noFill/>
          <a:ln w="9525">
            <a:solidFill>
              <a:srgbClr val="00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endParaRPr>
          </a:p>
        </p:txBody>
      </p:sp>
      <p:sp>
        <p:nvSpPr>
          <p:cNvPr id="749575" name="Text Box 7">
            <a:extLst>
              <a:ext uri="{FF2B5EF4-FFF2-40B4-BE49-F238E27FC236}">
                <a16:creationId xmlns:a16="http://schemas.microsoft.com/office/drawing/2014/main" id="{5C749AE1-FAEC-1787-2AC6-96C33463E0C4}"/>
              </a:ext>
            </a:extLst>
          </p:cNvPr>
          <p:cNvSpPr txBox="1">
            <a:spLocks noChangeArrowheads="1"/>
          </p:cNvSpPr>
          <p:nvPr/>
        </p:nvSpPr>
        <p:spPr bwMode="auto">
          <a:xfrm>
            <a:off x="4381500" y="2438400"/>
            <a:ext cx="876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mn-cs"/>
              </a:rPr>
              <a:t>RD&amp;D</a:t>
            </a:r>
          </a:p>
        </p:txBody>
      </p:sp>
      <p:sp>
        <p:nvSpPr>
          <p:cNvPr id="749576" name="Text Box 8">
            <a:extLst>
              <a:ext uri="{FF2B5EF4-FFF2-40B4-BE49-F238E27FC236}">
                <a16:creationId xmlns:a16="http://schemas.microsoft.com/office/drawing/2014/main" id="{3EE04FF6-663A-6F0E-8E3B-0D43D564D5C6}"/>
              </a:ext>
            </a:extLst>
          </p:cNvPr>
          <p:cNvSpPr txBox="1">
            <a:spLocks noChangeArrowheads="1"/>
          </p:cNvSpPr>
          <p:nvPr/>
        </p:nvSpPr>
        <p:spPr bwMode="auto">
          <a:xfrm>
            <a:off x="4648200" y="28194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t>PED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a:extLst>
              <a:ext uri="{FF2B5EF4-FFF2-40B4-BE49-F238E27FC236}">
                <a16:creationId xmlns:a16="http://schemas.microsoft.com/office/drawing/2014/main" id="{E1404762-2ABD-F93E-81EF-5EE23F142F9C}"/>
              </a:ext>
            </a:extLst>
          </p:cNvPr>
          <p:cNvSpPr>
            <a:spLocks noGrp="1" noChangeArrowheads="1"/>
          </p:cNvSpPr>
          <p:nvPr>
            <p:ph type="title"/>
          </p:nvPr>
        </p:nvSpPr>
        <p:spPr>
          <a:xfrm>
            <a:off x="1676400" y="457200"/>
            <a:ext cx="6858000" cy="762000"/>
          </a:xfrm>
        </p:spPr>
        <p:txBody>
          <a:bodyPr/>
          <a:lstStyle/>
          <a:p>
            <a:r>
              <a:rPr lang="en-US" altLang="zh-CN">
                <a:ea typeface="宋体" panose="02010600030101010101" pitchFamily="2" charset="-122"/>
              </a:rPr>
              <a:t>Review Structure</a:t>
            </a:r>
          </a:p>
        </p:txBody>
      </p:sp>
      <p:sp>
        <p:nvSpPr>
          <p:cNvPr id="750595" name="Rectangle 3">
            <a:extLst>
              <a:ext uri="{FF2B5EF4-FFF2-40B4-BE49-F238E27FC236}">
                <a16:creationId xmlns:a16="http://schemas.microsoft.com/office/drawing/2014/main" id="{31C2691F-0312-5F9C-B99C-E884F7A0DDA0}"/>
              </a:ext>
            </a:extLst>
          </p:cNvPr>
          <p:cNvSpPr>
            <a:spLocks noGrp="1" noChangeArrowheads="1"/>
          </p:cNvSpPr>
          <p:nvPr>
            <p:ph type="body" idx="1"/>
          </p:nvPr>
        </p:nvSpPr>
        <p:spPr>
          <a:xfrm>
            <a:off x="0" y="1371600"/>
            <a:ext cx="7924800" cy="4267200"/>
          </a:xfrm>
        </p:spPr>
        <p:txBody>
          <a:bodyPr/>
          <a:lstStyle/>
          <a:p>
            <a:pPr>
              <a:tabLst>
                <a:tab pos="7658100" algn="r"/>
              </a:tabLst>
            </a:pPr>
            <a:r>
              <a:rPr lang="en-US" altLang="zh-CN">
                <a:ea typeface="宋体" panose="02010600030101010101" pitchFamily="2" charset="-122"/>
              </a:rPr>
              <a:t>Three plenary talks:</a:t>
            </a:r>
          </a:p>
          <a:p>
            <a:pPr lvl="1">
              <a:tabLst>
                <a:tab pos="7658100" algn="r"/>
              </a:tabLst>
            </a:pPr>
            <a:r>
              <a:rPr lang="en-US" altLang="zh-CN">
                <a:ea typeface="宋体" panose="02010600030101010101" pitchFamily="2" charset="-122"/>
              </a:rPr>
              <a:t>Description of the initial configuration – Paul D.</a:t>
            </a:r>
          </a:p>
          <a:p>
            <a:pPr lvl="1">
              <a:tabLst>
                <a:tab pos="7658100" algn="r"/>
              </a:tabLst>
            </a:pPr>
            <a:r>
              <a:rPr lang="en-US" altLang="zh-CN">
                <a:ea typeface="宋体" panose="02010600030101010101" pitchFamily="2" charset="-122"/>
              </a:rPr>
              <a:t>High level description of systems and interfaces – Sergei N.</a:t>
            </a:r>
          </a:p>
          <a:p>
            <a:pPr lvl="1">
              <a:tabLst>
                <a:tab pos="7658100" algn="r"/>
              </a:tabLst>
            </a:pPr>
            <a:r>
              <a:rPr lang="en-US" altLang="zh-CN">
                <a:ea typeface="宋体" panose="02010600030101010101" pitchFamily="2" charset="-122"/>
              </a:rPr>
              <a:t>Description of cost estimating methodology and high level estimate summary – Jim K.</a:t>
            </a:r>
          </a:p>
          <a:p>
            <a:pPr>
              <a:spcBef>
                <a:spcPct val="50000"/>
              </a:spcBef>
              <a:tabLst>
                <a:tab pos="7658100" algn="r"/>
              </a:tabLst>
            </a:pPr>
            <a:r>
              <a:rPr lang="en-US" altLang="zh-CN">
                <a:ea typeface="宋体" panose="02010600030101010101" pitchFamily="2" charset="-122"/>
              </a:rPr>
              <a:t>Seven breakout sessions</a:t>
            </a:r>
          </a:p>
          <a:p>
            <a:pPr lvl="1">
              <a:spcBef>
                <a:spcPct val="0"/>
              </a:spcBef>
              <a:tabLst>
                <a:tab pos="7658100" algn="r"/>
              </a:tabLst>
            </a:pPr>
            <a:r>
              <a:rPr lang="en-US" altLang="zh-CN">
                <a:ea typeface="宋体" panose="02010600030101010101" pitchFamily="2" charset="-122"/>
              </a:rPr>
              <a:t>Project Management/Cost/Schedule	Black Hole (WH2NW)</a:t>
            </a:r>
          </a:p>
          <a:p>
            <a:pPr lvl="1">
              <a:tabLst>
                <a:tab pos="7658100" algn="r"/>
              </a:tabLst>
            </a:pPr>
            <a:r>
              <a:rPr lang="en-US" altLang="zh-CN">
                <a:ea typeface="宋体" panose="02010600030101010101" pitchFamily="2" charset="-122"/>
              </a:rPr>
              <a:t>Cavities &amp; Cryomodules	1 North (WH1NW)</a:t>
            </a:r>
          </a:p>
          <a:p>
            <a:pPr lvl="1">
              <a:tabLst>
                <a:tab pos="7658100" algn="r"/>
              </a:tabLst>
            </a:pPr>
            <a:r>
              <a:rPr lang="en-US" altLang="zh-CN">
                <a:ea typeface="宋体" panose="02010600030101010101" pitchFamily="2" charset="-122"/>
              </a:rPr>
              <a:t>RF	Theory Conf Rm (WH3NE)</a:t>
            </a:r>
          </a:p>
          <a:p>
            <a:pPr lvl="1">
              <a:tabLst>
                <a:tab pos="7658100" algn="r"/>
              </a:tabLst>
            </a:pPr>
            <a:r>
              <a:rPr lang="en-US" altLang="zh-CN">
                <a:ea typeface="宋体" panose="02010600030101010101" pitchFamily="2" charset="-122"/>
              </a:rPr>
              <a:t>Main Injector/Recycler/Beam Transfers	Hornets Nest (WH8N)</a:t>
            </a:r>
          </a:p>
          <a:p>
            <a:pPr lvl="1">
              <a:tabLst>
                <a:tab pos="7658100" algn="r"/>
              </a:tabLst>
            </a:pPr>
            <a:r>
              <a:rPr lang="en-US" altLang="zh-CN">
                <a:ea typeface="宋体" panose="02010600030101010101" pitchFamily="2" charset="-122"/>
              </a:rPr>
              <a:t>Instrumentation and Controls	Req Room (WH4NW)</a:t>
            </a:r>
          </a:p>
          <a:p>
            <a:pPr lvl="1">
              <a:tabLst>
                <a:tab pos="7658100" algn="r"/>
              </a:tabLst>
            </a:pPr>
            <a:r>
              <a:rPr lang="en-US" altLang="zh-CN">
                <a:ea typeface="宋体" panose="02010600030101010101" pitchFamily="2" charset="-122"/>
              </a:rPr>
              <a:t>Cryogenics	Snake Pit (WH2NE)</a:t>
            </a:r>
          </a:p>
          <a:p>
            <a:pPr lvl="1">
              <a:tabLst>
                <a:tab pos="7658100" algn="r"/>
              </a:tabLst>
            </a:pPr>
            <a:r>
              <a:rPr lang="en-US" altLang="zh-CN">
                <a:ea typeface="宋体" panose="02010600030101010101" pitchFamily="2" charset="-122"/>
              </a:rPr>
              <a:t>Conventional Facilities	Confessional (WH5NE)									</a:t>
            </a:r>
          </a:p>
          <a:p>
            <a:pPr lvl="1">
              <a:tabLst>
                <a:tab pos="7658100" algn="r"/>
              </a:tabLst>
            </a:pPr>
            <a:endParaRPr lang="en-US" altLang="zh-CN">
              <a:ea typeface="宋体" panose="02010600030101010101" pitchFamily="2" charset="-122"/>
            </a:endParaRPr>
          </a:p>
          <a:p>
            <a:pPr lvl="1">
              <a:tabLst>
                <a:tab pos="7658100" algn="r"/>
              </a:tabLst>
            </a:pPr>
            <a:endParaRPr lang="en-US" altLang="zh-CN">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13">
            <a:extLst>
              <a:ext uri="{FF2B5EF4-FFF2-40B4-BE49-F238E27FC236}">
                <a16:creationId xmlns:a16="http://schemas.microsoft.com/office/drawing/2014/main" id="{76187AF0-A56F-EF00-B379-6E318C895873}"/>
              </a:ext>
            </a:extLst>
          </p:cNvPr>
          <p:cNvGrpSpPr>
            <a:grpSpLocks/>
          </p:cNvGrpSpPr>
          <p:nvPr/>
        </p:nvGrpSpPr>
        <p:grpSpPr bwMode="auto">
          <a:xfrm>
            <a:off x="0" y="2141538"/>
            <a:ext cx="4752975" cy="3014662"/>
            <a:chOff x="0" y="2141538"/>
            <a:chExt cx="4752975" cy="3014662"/>
          </a:xfrm>
        </p:grpSpPr>
        <p:pic>
          <p:nvPicPr>
            <p:cNvPr id="27671" name="Picture 3">
              <a:extLst>
                <a:ext uri="{FF2B5EF4-FFF2-40B4-BE49-F238E27FC236}">
                  <a16:creationId xmlns:a16="http://schemas.microsoft.com/office/drawing/2014/main" id="{BADE5330-B102-F0DE-D0ED-971CEB06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1538"/>
              <a:ext cx="4752975"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27672" name="TextBox 11">
              <a:extLst>
                <a:ext uri="{FF2B5EF4-FFF2-40B4-BE49-F238E27FC236}">
                  <a16:creationId xmlns:a16="http://schemas.microsoft.com/office/drawing/2014/main" id="{9DF967AA-DA9A-E18B-19BA-97A8E6E3FD97}"/>
                </a:ext>
              </a:extLst>
            </p:cNvPr>
            <p:cNvSpPr txBox="1">
              <a:spLocks noChangeArrowheads="1"/>
            </p:cNvSpPr>
            <p:nvPr/>
          </p:nvSpPr>
          <p:spPr bwMode="auto">
            <a:xfrm>
              <a:off x="1383641" y="3404998"/>
              <a:ext cx="49329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4.5</a:t>
              </a:r>
            </a:p>
          </p:txBody>
        </p:sp>
        <p:sp>
          <p:nvSpPr>
            <p:cNvPr id="27673" name="TextBox 12">
              <a:extLst>
                <a:ext uri="{FF2B5EF4-FFF2-40B4-BE49-F238E27FC236}">
                  <a16:creationId xmlns:a16="http://schemas.microsoft.com/office/drawing/2014/main" id="{2B93054B-B693-27B3-9187-399188E4B261}"/>
                </a:ext>
              </a:extLst>
            </p:cNvPr>
            <p:cNvSpPr txBox="1">
              <a:spLocks noChangeArrowheads="1"/>
            </p:cNvSpPr>
            <p:nvPr/>
          </p:nvSpPr>
          <p:spPr bwMode="auto">
            <a:xfrm>
              <a:off x="1403689" y="3088150"/>
              <a:ext cx="49329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4.5</a:t>
              </a:r>
            </a:p>
          </p:txBody>
        </p:sp>
      </p:grpSp>
      <p:sp>
        <p:nvSpPr>
          <p:cNvPr id="27651" name="Title 1">
            <a:extLst>
              <a:ext uri="{FF2B5EF4-FFF2-40B4-BE49-F238E27FC236}">
                <a16:creationId xmlns:a16="http://schemas.microsoft.com/office/drawing/2014/main" id="{6B80BE80-D351-00C7-7015-54237D508F27}"/>
              </a:ext>
            </a:extLst>
          </p:cNvPr>
          <p:cNvSpPr>
            <a:spLocks noGrp="1"/>
          </p:cNvSpPr>
          <p:nvPr>
            <p:ph type="title" idx="4294967295"/>
          </p:nvPr>
        </p:nvSpPr>
        <p:spPr>
          <a:xfrm>
            <a:off x="411163" y="120650"/>
            <a:ext cx="8229600" cy="685800"/>
          </a:xfrm>
        </p:spPr>
        <p:txBody>
          <a:bodyPr/>
          <a:lstStyle/>
          <a:p>
            <a:r>
              <a:rPr lang="en-US" altLang="zh-CN" sz="3200" b="0">
                <a:solidFill>
                  <a:srgbClr val="00B050"/>
                </a:solidFill>
                <a:ea typeface="宋体" panose="02010600030101010101" pitchFamily="2" charset="-122"/>
              </a:rPr>
              <a:t>HEMC Scenario I (NF centric)</a:t>
            </a:r>
          </a:p>
        </p:txBody>
      </p:sp>
      <p:sp>
        <p:nvSpPr>
          <p:cNvPr id="27652" name="Rectangle 11">
            <a:extLst>
              <a:ext uri="{FF2B5EF4-FFF2-40B4-BE49-F238E27FC236}">
                <a16:creationId xmlns:a16="http://schemas.microsoft.com/office/drawing/2014/main" id="{4F0A8874-EEEF-0A7A-D2DC-7361B4A7BD87}"/>
              </a:ext>
            </a:extLst>
          </p:cNvPr>
          <p:cNvSpPr>
            <a:spLocks noChangeArrowheads="1"/>
          </p:cNvSpPr>
          <p:nvPr/>
        </p:nvSpPr>
        <p:spPr bwMode="auto">
          <a:xfrm>
            <a:off x="3814763" y="5715000"/>
            <a:ext cx="1571625" cy="336550"/>
          </a:xfrm>
          <a:prstGeom prst="rect">
            <a:avLst/>
          </a:prstGeom>
          <a:solidFill>
            <a:srgbClr val="FFFF66"/>
          </a:solidFill>
          <a:ln>
            <a:noFill/>
          </a:ln>
          <a:extLs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ctr" defTabSz="914400" rtl="0" eaLnBrk="0" fontAlgn="base" latinLnBrk="0" hangingPunct="0">
              <a:lnSpc>
                <a:spcPct val="125000"/>
              </a:lnSpc>
              <a:spcBef>
                <a:spcPct val="0"/>
              </a:spcBef>
              <a:spcAft>
                <a:spcPct val="10000"/>
              </a:spcAft>
              <a:buClrTx/>
              <a:buSzTx/>
              <a:buFontTx/>
              <a:buNone/>
              <a:tabLst/>
              <a:defRPr/>
            </a:pPr>
            <a:r>
              <a:rPr kumimoji="0" lang="en-US" altLang="zh-CN" sz="1400" b="0" i="0" u="none" strike="noStrike" kern="1200" cap="none" spc="0" normalizeH="0" baseline="0" noProof="0" dirty="0">
                <a:ln>
                  <a:noFill/>
                </a:ln>
                <a:solidFill>
                  <a:srgbClr val="003399"/>
                </a:solidFill>
                <a:effectLst/>
                <a:uLnTx/>
                <a:uFillTx/>
                <a:ea typeface="宋体" panose="02010600030101010101" pitchFamily="2" charset="-122"/>
                <a:cs typeface="+mn-cs"/>
              </a:rPr>
              <a:t>Berg/Palmer</a:t>
            </a:r>
          </a:p>
        </p:txBody>
      </p:sp>
      <p:sp>
        <p:nvSpPr>
          <p:cNvPr id="27653" name="Footer Placeholder 5">
            <a:extLst>
              <a:ext uri="{FF2B5EF4-FFF2-40B4-BE49-F238E27FC236}">
                <a16:creationId xmlns:a16="http://schemas.microsoft.com/office/drawing/2014/main" id="{6963D7E1-B83A-8F81-549A-CE2F2052ACD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900" b="0" i="0" u="none" strike="noStrike" kern="1200" cap="none" spc="0" normalizeH="0" baseline="0" noProof="0" dirty="0" err="1">
                <a:ln>
                  <a:noFill/>
                </a:ln>
                <a:solidFill>
                  <a:srgbClr val="660066"/>
                </a:solidFill>
                <a:effectLst/>
                <a:uLnTx/>
                <a:uFillTx/>
                <a:ea typeface="宋体" panose="02010600030101010101" pitchFamily="2" charset="-122"/>
                <a:cs typeface="+mn-cs"/>
              </a:rPr>
              <a:t>Muon Collider 2011, Telluride, June 30, 2011</a:t>
            </a:r>
          </a:p>
        </p:txBody>
      </p:sp>
      <p:sp>
        <p:nvSpPr>
          <p:cNvPr id="7" name="Slide Number Placeholder 6">
            <a:extLst>
              <a:ext uri="{FF2B5EF4-FFF2-40B4-BE49-F238E27FC236}">
                <a16:creationId xmlns:a16="http://schemas.microsoft.com/office/drawing/2014/main" id="{B3B912A9-7F39-7FB0-5EA4-F572CBC8F6D0}"/>
              </a:ext>
            </a:extLst>
          </p:cNvPr>
          <p:cNvSpPr>
            <a:spLocks noGrp="1"/>
          </p:cNvSpPr>
          <p:nvPr>
            <p:ph type="sldNum" sz="quarter" idx="11"/>
          </p:nvPr>
        </p:nvSpPr>
        <p:spPr>
          <a:xfrm>
            <a:off x="6980189" y="-1"/>
          </a:xfrm>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5CA3D50-7D0B-4260-8409-E50D2339E85A}" type="slidenum">
              <a:rPr kumimoji="0" lang="en-US" altLang="zh-CN" sz="1200" b="0" i="0" u="none" strike="noStrike" kern="1200" cap="none" spc="0" normalizeH="0" baseline="0" noProof="0" smtClean="0">
                <a:ln>
                  <a:noFill/>
                </a:ln>
                <a:solidFill>
                  <a:srgbClr val="898989"/>
                </a:solidFill>
                <a:effectLst/>
                <a:uLnTx/>
                <a:uFillTx/>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898989"/>
              </a:solidFill>
              <a:effectLst/>
              <a:uLnTx/>
              <a:uFillTx/>
              <a:ea typeface="宋体" panose="02010600030101010101" pitchFamily="2" charset="-122"/>
              <a:cs typeface="+mn-cs"/>
            </a:endParaRPr>
          </a:p>
        </p:txBody>
      </p:sp>
      <p:pic>
        <p:nvPicPr>
          <p:cNvPr id="27655" name="Picture 7">
            <a:extLst>
              <a:ext uri="{FF2B5EF4-FFF2-40B4-BE49-F238E27FC236}">
                <a16:creationId xmlns:a16="http://schemas.microsoft.com/office/drawing/2014/main" id="{A2E623CD-3B18-CA82-E002-222B6EC88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8" y="2184400"/>
            <a:ext cx="41894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5DE621E3-6E08-9FDC-1E89-3225E6A57AA8}"/>
              </a:ext>
            </a:extLst>
          </p:cNvPr>
          <p:cNvGraphicFramePr>
            <a:graphicFrameLocks noGrp="1"/>
          </p:cNvGraphicFramePr>
          <p:nvPr/>
        </p:nvGraphicFramePr>
        <p:xfrm rot="21012150">
          <a:off x="2955925" y="987425"/>
          <a:ext cx="2795588" cy="671514"/>
        </p:xfrm>
        <a:graphic>
          <a:graphicData uri="http://schemas.openxmlformats.org/drawingml/2006/table">
            <a:tbl>
              <a:tblPr firstRow="1" bandRow="1">
                <a:tableStyleId>{5C22544A-7EE6-4342-B048-85BDC9FD1C3A}</a:tableStyleId>
              </a:tblPr>
              <a:tblGrid>
                <a:gridCol w="509383">
                  <a:extLst>
                    <a:ext uri="{9D8B030D-6E8A-4147-A177-3AD203B41FA5}">
                      <a16:colId xmlns:a16="http://schemas.microsoft.com/office/drawing/2014/main" val="20000"/>
                    </a:ext>
                  </a:extLst>
                </a:gridCol>
                <a:gridCol w="937544">
                  <a:extLst>
                    <a:ext uri="{9D8B030D-6E8A-4147-A177-3AD203B41FA5}">
                      <a16:colId xmlns:a16="http://schemas.microsoft.com/office/drawing/2014/main" val="20001"/>
                    </a:ext>
                  </a:extLst>
                </a:gridCol>
                <a:gridCol w="1348661">
                  <a:extLst>
                    <a:ext uri="{9D8B030D-6E8A-4147-A177-3AD203B41FA5}">
                      <a16:colId xmlns:a16="http://schemas.microsoft.com/office/drawing/2014/main" val="20002"/>
                    </a:ext>
                  </a:extLst>
                </a:gridCol>
              </a:tblGrid>
              <a:tr h="335757">
                <a:tc>
                  <a:txBody>
                    <a:bodyPr/>
                    <a:lstStyle/>
                    <a:p>
                      <a:pPr algn="ctr"/>
                      <a:r>
                        <a:rPr lang="el-GR" sz="1600" b="1" baseline="0" dirty="0">
                          <a:solidFill>
                            <a:srgbClr val="800080"/>
                          </a:solidFill>
                        </a:rPr>
                        <a:t>ε</a:t>
                      </a:r>
                      <a:r>
                        <a:rPr lang="en-US" sz="1600" b="1" baseline="-25000" dirty="0">
                          <a:solidFill>
                            <a:srgbClr val="800080"/>
                          </a:solidFill>
                        </a:rPr>
                        <a:t>T</a:t>
                      </a:r>
                      <a:endParaRPr lang="en-US" sz="1600" b="1" dirty="0">
                        <a:solidFill>
                          <a:srgbClr val="800080"/>
                        </a:solidFill>
                      </a:endParaRPr>
                    </a:p>
                  </a:txBody>
                  <a:tcPr marL="91448" marR="91448" marT="45785" marB="45785">
                    <a:solidFill>
                      <a:srgbClr val="F6ECFE"/>
                    </a:solidFill>
                  </a:tcPr>
                </a:tc>
                <a:tc>
                  <a:txBody>
                    <a:bodyPr/>
                    <a:lstStyle/>
                    <a:p>
                      <a:pPr algn="ctr"/>
                      <a:r>
                        <a:rPr lang="en-US" sz="1600" b="1" dirty="0">
                          <a:solidFill>
                            <a:srgbClr val="800080"/>
                          </a:solidFill>
                        </a:rPr>
                        <a:t>25</a:t>
                      </a:r>
                    </a:p>
                  </a:txBody>
                  <a:tcPr marL="91448" marR="91448" marT="45785" marB="45785">
                    <a:solidFill>
                      <a:srgbClr val="F6ECFE"/>
                    </a:solidFill>
                  </a:tcPr>
                </a:tc>
                <a:tc>
                  <a:txBody>
                    <a:bodyPr/>
                    <a:lstStyle/>
                    <a:p>
                      <a:pPr algn="ctr"/>
                      <a:r>
                        <a:rPr lang="el-GR" sz="1600" b="1" dirty="0">
                          <a:solidFill>
                            <a:srgbClr val="800080"/>
                          </a:solidFill>
                        </a:rPr>
                        <a:t>π</a:t>
                      </a:r>
                      <a:r>
                        <a:rPr lang="en-US" sz="1600" b="1" dirty="0">
                          <a:solidFill>
                            <a:srgbClr val="800080"/>
                          </a:solidFill>
                        </a:rPr>
                        <a:t> mm </a:t>
                      </a:r>
                      <a:r>
                        <a:rPr lang="en-US" sz="1600" b="1" dirty="0" err="1">
                          <a:solidFill>
                            <a:srgbClr val="800080"/>
                          </a:solidFill>
                        </a:rPr>
                        <a:t>mrad</a:t>
                      </a:r>
                      <a:endParaRPr lang="en-US" sz="1600" b="1" dirty="0">
                        <a:solidFill>
                          <a:srgbClr val="800080"/>
                        </a:solidFill>
                      </a:endParaRPr>
                    </a:p>
                  </a:txBody>
                  <a:tcPr marL="91448" marR="91448" marT="45785" marB="45785">
                    <a:solidFill>
                      <a:srgbClr val="F6ECFE"/>
                    </a:solidFill>
                  </a:tcPr>
                </a:tc>
                <a:extLst>
                  <a:ext uri="{0D108BD9-81ED-4DB2-BD59-A6C34878D82A}">
                    <a16:rowId xmlns:a16="http://schemas.microsoft.com/office/drawing/2014/main" val="10000"/>
                  </a:ext>
                </a:extLst>
              </a:tr>
              <a:tr h="335757">
                <a:tc>
                  <a:txBody>
                    <a:bodyPr/>
                    <a:lstStyle/>
                    <a:p>
                      <a:pPr algn="ctr"/>
                      <a:r>
                        <a:rPr lang="el-GR" sz="1600" b="1" baseline="0" dirty="0">
                          <a:solidFill>
                            <a:srgbClr val="800080"/>
                          </a:solidFill>
                        </a:rPr>
                        <a:t>ε</a:t>
                      </a:r>
                      <a:r>
                        <a:rPr lang="en-US" sz="1600" b="1" baseline="-25000" dirty="0">
                          <a:solidFill>
                            <a:srgbClr val="800080"/>
                          </a:solidFill>
                        </a:rPr>
                        <a:t>L</a:t>
                      </a:r>
                      <a:endParaRPr lang="en-US" sz="1600" b="1" dirty="0">
                        <a:solidFill>
                          <a:srgbClr val="800080"/>
                        </a:solidFill>
                      </a:endParaRPr>
                    </a:p>
                  </a:txBody>
                  <a:tcPr marL="91448" marR="91448" marT="45785" marB="45785">
                    <a:solidFill>
                      <a:srgbClr val="F6ECFE"/>
                    </a:solidFill>
                  </a:tcPr>
                </a:tc>
                <a:tc>
                  <a:txBody>
                    <a:bodyPr/>
                    <a:lstStyle/>
                    <a:p>
                      <a:pPr algn="ctr"/>
                      <a:r>
                        <a:rPr lang="en-US" sz="1600" b="1" dirty="0">
                          <a:solidFill>
                            <a:srgbClr val="800080"/>
                          </a:solidFill>
                        </a:rPr>
                        <a:t>72,000</a:t>
                      </a:r>
                    </a:p>
                  </a:txBody>
                  <a:tcPr marL="91448" marR="91448" marT="45785" marB="45785">
                    <a:solidFill>
                      <a:srgbClr val="F6ECF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600" b="1" dirty="0">
                          <a:solidFill>
                            <a:srgbClr val="800080"/>
                          </a:solidFill>
                        </a:rPr>
                        <a:t>π</a:t>
                      </a:r>
                      <a:r>
                        <a:rPr lang="en-US" sz="1600" b="1" dirty="0">
                          <a:solidFill>
                            <a:srgbClr val="800080"/>
                          </a:solidFill>
                        </a:rPr>
                        <a:t> mm </a:t>
                      </a:r>
                      <a:r>
                        <a:rPr lang="en-US" sz="1600" b="1" dirty="0" err="1">
                          <a:solidFill>
                            <a:srgbClr val="800080"/>
                          </a:solidFill>
                        </a:rPr>
                        <a:t>mrad</a:t>
                      </a:r>
                      <a:endParaRPr lang="en-US" sz="1600" b="1" dirty="0">
                        <a:solidFill>
                          <a:srgbClr val="800080"/>
                        </a:solidFill>
                      </a:endParaRPr>
                    </a:p>
                  </a:txBody>
                  <a:tcPr marL="91448" marR="91448" marT="45785" marB="45785">
                    <a:solidFill>
                      <a:srgbClr val="F6ECFE"/>
                    </a:solidFill>
                  </a:tcPr>
                </a:tc>
                <a:extLst>
                  <a:ext uri="{0D108BD9-81ED-4DB2-BD59-A6C34878D82A}">
                    <a16:rowId xmlns:a16="http://schemas.microsoft.com/office/drawing/2014/main" val="10001"/>
                  </a:ext>
                </a:extLst>
              </a:tr>
            </a:tbl>
          </a:graphicData>
        </a:graphic>
      </p:graphicFrame>
      <p:sp>
        <p:nvSpPr>
          <p:cNvPr id="11" name="Rounded Rectangle 10">
            <a:extLst>
              <a:ext uri="{FF2B5EF4-FFF2-40B4-BE49-F238E27FC236}">
                <a16:creationId xmlns:a16="http://schemas.microsoft.com/office/drawing/2014/main" id="{5C02E0F9-8378-AD56-9E86-CD978EB088D1}"/>
              </a:ext>
            </a:extLst>
          </p:cNvPr>
          <p:cNvSpPr>
            <a:spLocks noChangeArrowheads="1"/>
          </p:cNvSpPr>
          <p:nvPr/>
        </p:nvSpPr>
        <p:spPr bwMode="auto">
          <a:xfrm>
            <a:off x="23813" y="2840038"/>
            <a:ext cx="4740275" cy="1250950"/>
          </a:xfrm>
          <a:prstGeom prst="roundRect">
            <a:avLst>
              <a:gd name="adj" fmla="val 15000"/>
            </a:avLst>
          </a:prstGeom>
          <a:noFill/>
          <a:ln w="38100" algn="ctr">
            <a:solidFill>
              <a:srgbClr val="00CC99"/>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nchor="ct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000" b="0" i="0" u="sng" strike="noStrike" kern="1200" cap="none" spc="0" normalizeH="0" baseline="0" noProof="0">
              <a:ln>
                <a:noFill/>
              </a:ln>
              <a:solidFill>
                <a:srgbClr val="000000"/>
              </a:solidFill>
              <a:effectLst/>
              <a:uLnTx/>
              <a:uFillTx/>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9273FB9E-1E49-18C1-36A4-9739771CF5DE}"/>
              </a:ext>
            </a:extLst>
          </p:cNvPr>
          <p:cNvSpPr>
            <a:spLocks noChangeArrowheads="1"/>
          </p:cNvSpPr>
          <p:nvPr/>
        </p:nvSpPr>
        <p:spPr bwMode="auto">
          <a:xfrm>
            <a:off x="990600" y="3378200"/>
            <a:ext cx="7239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1313" indent="-341313">
              <a:defRPr>
                <a:solidFill>
                  <a:schemeClr val="tx1"/>
                </a:solidFill>
                <a:latin typeface="Arial" panose="020B0604020202020204" pitchFamily="34" charset="0"/>
              </a:defRPr>
            </a:lvl1pPr>
            <a:lvl2pPr marL="68738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828800" marR="0" lvl="4"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Suministro de productos/servicios a traves      de la cadena lactea de los EE.UU.</a:t>
            </a:r>
          </a:p>
          <a:p>
            <a:pPr marL="687388"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Produccion costo-efectiva</a:t>
            </a:r>
          </a:p>
          <a:p>
            <a:pPr marL="687388"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Calidad, produccion valor-agregado</a:t>
            </a:r>
          </a:p>
          <a:p>
            <a:pPr marL="341313" marR="0" lvl="0" indent="-341313"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Promocion y mercadeo del consumidor </a:t>
            </a:r>
          </a:p>
          <a:p>
            <a:pPr marL="687388" marR="0" lvl="1" indent="0" algn="l" defTabSz="914400" rtl="0" eaLnBrk="1" fontAlgn="base" latinLnBrk="0" hangingPunct="1">
              <a:lnSpc>
                <a:spcPct val="100000"/>
              </a:lnSpc>
              <a:spcBef>
                <a:spcPct val="0"/>
              </a:spcBef>
              <a:spcAft>
                <a:spcPct val="0"/>
              </a:spcAft>
              <a:buClrTx/>
              <a:buSzTx/>
              <a:buFontTx/>
              <a:buChar char="•"/>
              <a:tabLst/>
              <a:defRPr/>
            </a:pPr>
            <a:endPar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1313" marR="0" lvl="0" indent="-341313" algn="l" defTabSz="914400" rtl="0" eaLnBrk="1" fontAlgn="base" latinLnBrk="0" hangingPunct="1">
              <a:lnSpc>
                <a:spcPct val="100000"/>
              </a:lnSpc>
              <a:spcBef>
                <a:spcPct val="0"/>
              </a:spcBef>
              <a:spcAft>
                <a:spcPct val="20000"/>
              </a:spcAft>
              <a:buClrTx/>
              <a:buSzTx/>
              <a:buFontTx/>
              <a:buChar char="•"/>
              <a:tabLst/>
              <a:defRPr/>
            </a:pPr>
            <a:endPar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267" name="Text Box 3">
            <a:extLst>
              <a:ext uri="{FF2B5EF4-FFF2-40B4-BE49-F238E27FC236}">
                <a16:creationId xmlns:a16="http://schemas.microsoft.com/office/drawing/2014/main" id="{88D57618-C81D-3050-7EB9-69DA96EACB8B}"/>
              </a:ext>
            </a:extLst>
          </p:cNvPr>
          <p:cNvSpPr txBox="1">
            <a:spLocks noChangeArrowheads="1"/>
          </p:cNvSpPr>
          <p:nvPr/>
        </p:nvSpPr>
        <p:spPr bwMode="auto">
          <a:xfrm>
            <a:off x="1676400" y="304800"/>
            <a:ext cx="56324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Actividades Dairy 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Honduras</a:t>
            </a:r>
          </a:p>
        </p:txBody>
      </p:sp>
      <p:sp>
        <p:nvSpPr>
          <p:cNvPr id="139268" name="Text Box 4">
            <a:extLst>
              <a:ext uri="{FF2B5EF4-FFF2-40B4-BE49-F238E27FC236}">
                <a16:creationId xmlns:a16="http://schemas.microsoft.com/office/drawing/2014/main" id="{EEF9AE70-0FB3-FBCA-4C63-0916CE2AD974}"/>
              </a:ext>
            </a:extLst>
          </p:cNvPr>
          <p:cNvSpPr txBox="1">
            <a:spLocks noChangeArrowheads="1"/>
          </p:cNvSpPr>
          <p:nvPr/>
        </p:nvSpPr>
        <p:spPr bwMode="auto">
          <a:xfrm>
            <a:off x="4327537" y="1865310"/>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GT"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B683C76-0E43-0F16-AC93-036FD35D4278}"/>
              </a:ext>
            </a:extLst>
          </p:cNvPr>
          <p:cNvSpPr>
            <a:spLocks noGrp="1" noChangeArrowheads="1"/>
          </p:cNvSpPr>
          <p:nvPr>
            <p:ph type="title"/>
          </p:nvPr>
        </p:nvSpPr>
        <p:spPr>
          <a:xfrm>
            <a:off x="1419225" y="212725"/>
            <a:ext cx="6530975" cy="387350"/>
          </a:xfrm>
        </p:spPr>
        <p:txBody>
          <a:bodyPr/>
          <a:lstStyle/>
          <a:p>
            <a:r>
              <a:rPr lang="en-US" altLang="zh-CN" sz="3200">
                <a:solidFill>
                  <a:srgbClr val="00B050"/>
                </a:solidFill>
                <a:ea typeface="宋体" panose="02010600030101010101" pitchFamily="2" charset="-122"/>
              </a:rPr>
              <a:t>Summary</a:t>
            </a:r>
          </a:p>
        </p:txBody>
      </p:sp>
      <p:sp>
        <p:nvSpPr>
          <p:cNvPr id="50179" name="Footer Placeholder 1">
            <a:extLst>
              <a:ext uri="{FF2B5EF4-FFF2-40B4-BE49-F238E27FC236}">
                <a16:creationId xmlns:a16="http://schemas.microsoft.com/office/drawing/2014/main" id="{2BAB9B9F-66D1-EAAA-9957-3E66D053FB8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900" b="0" i="0" u="none" strike="noStrike" kern="1200" cap="none" spc="0" normalizeH="0" baseline="0" noProof="0" dirty="0" err="1">
                <a:ln>
                  <a:noFill/>
                </a:ln>
                <a:solidFill>
                  <a:srgbClr val="660066"/>
                </a:solidFill>
                <a:effectLst/>
                <a:uLnTx/>
                <a:uFillTx/>
                <a:ea typeface="宋体" panose="02010600030101010101" pitchFamily="2" charset="-122"/>
                <a:cs typeface="+mn-cs"/>
              </a:rPr>
              <a:t>Muon Collider 2011, Telluride, June 30, 2011</a:t>
            </a:r>
          </a:p>
        </p:txBody>
      </p:sp>
      <p:sp>
        <p:nvSpPr>
          <p:cNvPr id="6" name="Slide Number Placeholder 18">
            <a:extLst>
              <a:ext uri="{FF2B5EF4-FFF2-40B4-BE49-F238E27FC236}">
                <a16:creationId xmlns:a16="http://schemas.microsoft.com/office/drawing/2014/main" id="{294C6214-0A29-8C3E-0173-3FC117304567}"/>
              </a:ext>
            </a:extLst>
          </p:cNvPr>
          <p:cNvSpPr>
            <a:spLocks noGrp="1"/>
          </p:cNvSpPr>
          <p:nvPr>
            <p:ph type="sldNum" sz="quarter" idx="11"/>
          </p:nvPr>
        </p:nvSpPr>
        <p:spPr>
          <a:xfrm>
            <a:off x="3505200" y="0"/>
          </a:xfrm>
        </p:spPr>
        <p:txBody>
          <a:bodyPr/>
          <a:lstStyle>
            <a:lvl1pPr>
              <a:defRPr sz="1000" u="sng">
                <a:solidFill>
                  <a:schemeClr val="tx1"/>
                </a:solidFill>
                <a:latin typeface="Arial Unicode MS" pitchFamily="34" charset="-128"/>
              </a:defRPr>
            </a:lvl1pPr>
            <a:lvl2pPr marL="742950" indent="-285750">
              <a:defRPr sz="1000" u="sng">
                <a:solidFill>
                  <a:schemeClr val="tx1"/>
                </a:solidFill>
                <a:latin typeface="Arial Unicode MS" pitchFamily="34" charset="-128"/>
              </a:defRPr>
            </a:lvl2pPr>
            <a:lvl3pPr marL="1143000" indent="-228600">
              <a:defRPr sz="1000" u="sng">
                <a:solidFill>
                  <a:schemeClr val="tx1"/>
                </a:solidFill>
                <a:latin typeface="Arial Unicode MS" pitchFamily="34" charset="-128"/>
              </a:defRPr>
            </a:lvl3pPr>
            <a:lvl4pPr marL="1600200" indent="-228600">
              <a:defRPr sz="1000" u="sng">
                <a:solidFill>
                  <a:schemeClr val="tx1"/>
                </a:solidFill>
                <a:latin typeface="Arial Unicode MS" pitchFamily="34" charset="-128"/>
              </a:defRPr>
            </a:lvl4pPr>
            <a:lvl5pPr marL="2057400" indent="-228600">
              <a:defRPr sz="1000" u="sng">
                <a:solidFill>
                  <a:schemeClr val="tx1"/>
                </a:solidFill>
                <a:latin typeface="Arial Unicode MS" pitchFamily="34" charset="-128"/>
              </a:defRPr>
            </a:lvl5pPr>
            <a:lvl6pPr marL="2514600" indent="-228600" eaLnBrk="0" fontAlgn="base" hangingPunct="0">
              <a:spcBef>
                <a:spcPct val="0"/>
              </a:spcBef>
              <a:spcAft>
                <a:spcPct val="0"/>
              </a:spcAft>
              <a:defRPr sz="1000" u="sng">
                <a:solidFill>
                  <a:schemeClr val="tx1"/>
                </a:solidFill>
                <a:latin typeface="Arial Unicode MS" pitchFamily="34" charset="-128"/>
              </a:defRPr>
            </a:lvl6pPr>
            <a:lvl7pPr marL="2971800" indent="-228600" eaLnBrk="0" fontAlgn="base" hangingPunct="0">
              <a:spcBef>
                <a:spcPct val="0"/>
              </a:spcBef>
              <a:spcAft>
                <a:spcPct val="0"/>
              </a:spcAft>
              <a:defRPr sz="1000" u="sng">
                <a:solidFill>
                  <a:schemeClr val="tx1"/>
                </a:solidFill>
                <a:latin typeface="Arial Unicode MS" pitchFamily="34" charset="-128"/>
              </a:defRPr>
            </a:lvl7pPr>
            <a:lvl8pPr marL="3429000" indent="-228600" eaLnBrk="0" fontAlgn="base" hangingPunct="0">
              <a:spcBef>
                <a:spcPct val="0"/>
              </a:spcBef>
              <a:spcAft>
                <a:spcPct val="0"/>
              </a:spcAft>
              <a:defRPr sz="1000" u="sng">
                <a:solidFill>
                  <a:schemeClr val="tx1"/>
                </a:solidFill>
                <a:latin typeface="Arial Unicode MS" pitchFamily="34" charset="-128"/>
              </a:defRPr>
            </a:lvl8pPr>
            <a:lvl9pPr marL="3886200" indent="-228600" eaLnBrk="0" fontAlgn="base" hangingPunct="0">
              <a:spcBef>
                <a:spcPct val="0"/>
              </a:spcBef>
              <a:spcAft>
                <a:spcPct val="0"/>
              </a:spcAft>
              <a:defRPr sz="1000" u="sng">
                <a:solidFill>
                  <a:schemeClr val="tx1"/>
                </a:solidFill>
                <a:latin typeface="Arial Unicode MS"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EABC560-2E84-4602-ACFF-A4C18A91A91F}" type="slidenum">
              <a:rPr kumimoji="0" lang="en-US" altLang="zh-CN" sz="1200" b="0" i="0" u="none" strike="noStrike" kern="1200" cap="none" spc="0" normalizeH="0" baseline="0" noProof="0" smtClean="0">
                <a:ln>
                  <a:noFill/>
                </a:ln>
                <a:solidFill>
                  <a:srgbClr val="898989"/>
                </a:solidFill>
                <a:effectLst/>
                <a:uLnTx/>
                <a:uFillTx/>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120</a:t>
            </a:fld>
            <a:endParaRPr kumimoji="0" lang="en-US" altLang="zh-CN" sz="1200" b="0" i="0" u="none" strike="noStrike" kern="1200" cap="none" spc="0" normalizeH="0" baseline="0" noProof="0">
              <a:ln>
                <a:noFill/>
              </a:ln>
              <a:solidFill>
                <a:srgbClr val="898989"/>
              </a:solidFill>
              <a:effectLst/>
              <a:uLnTx/>
              <a:uFillTx/>
              <a:ea typeface="宋体" panose="02010600030101010101" pitchFamily="2" charset="-122"/>
              <a:cs typeface="+mn-cs"/>
            </a:endParaRPr>
          </a:p>
        </p:txBody>
      </p:sp>
      <p:sp>
        <p:nvSpPr>
          <p:cNvPr id="7" name="Rectangle 3">
            <a:extLst>
              <a:ext uri="{FF2B5EF4-FFF2-40B4-BE49-F238E27FC236}">
                <a16:creationId xmlns:a16="http://schemas.microsoft.com/office/drawing/2014/main" id="{18D2A7FF-43E0-E7E1-4715-1629622535F9}"/>
              </a:ext>
            </a:extLst>
          </p:cNvPr>
          <p:cNvSpPr txBox="1">
            <a:spLocks noChangeArrowheads="1"/>
          </p:cNvSpPr>
          <p:nvPr/>
        </p:nvSpPr>
        <p:spPr bwMode="auto">
          <a:xfrm>
            <a:off x="257175" y="1079500"/>
            <a:ext cx="8886825" cy="4845050"/>
          </a:xfrm>
          <a:prstGeom prst="rect">
            <a:avLst/>
          </a:prstGeom>
          <a:noFill/>
          <a:ln w="9525">
            <a:noFill/>
            <a:miter lim="800000"/>
            <a:headEnd/>
            <a:tailEnd/>
          </a:ln>
        </p:spPr>
        <p:txBody>
          <a:bodyPr/>
          <a:lstStyle/>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latin typeface="+mn-lt"/>
                <a:ea typeface="+mn-ea"/>
                <a:cs typeface="+mn-cs"/>
              </a:rPr>
              <a:t>MC Acceleration Schemes (1.5 </a:t>
            </a:r>
            <a:r>
              <a:rPr kumimoji="0" lang="en-US" sz="2000" b="0" i="0" u="none" strike="noStrike" kern="0" cap="none" spc="0" normalizeH="0" baseline="0" noProof="0" dirty="0" err="1">
                <a:ln>
                  <a:noFill/>
                </a:ln>
                <a:solidFill>
                  <a:srgbClr val="000066"/>
                </a:solidFill>
                <a:effectLst/>
                <a:uLnTx/>
                <a:uFillTx/>
                <a:latin typeface="+mn-lt"/>
                <a:ea typeface="+mn-ea"/>
                <a:cs typeface="+mn-cs"/>
              </a:rPr>
              <a:t>TeV</a:t>
            </a:r>
            <a:r>
              <a:rPr kumimoji="0" lang="en-US" sz="2000" b="0" i="0" u="none" strike="noStrike" kern="0" cap="none" spc="0" normalizeH="0" baseline="0" noProof="0" dirty="0">
                <a:ln>
                  <a:noFill/>
                </a:ln>
                <a:solidFill>
                  <a:srgbClr val="000066"/>
                </a:solidFill>
                <a:effectLst/>
                <a:uLnTx/>
                <a:uFillTx/>
                <a:latin typeface="+mn-lt"/>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000066"/>
                </a:solidFill>
                <a:effectLst/>
                <a:uLnTx/>
                <a:uFillTx/>
                <a:ea typeface="+mn-ea"/>
                <a:cs typeface="+mn-cs"/>
              </a:rPr>
              <a:t>High//Low  </a:t>
            </a:r>
            <a:r>
              <a:rPr kumimoji="0" lang="en-US" sz="1800" b="0" i="0" u="none" strike="noStrike" kern="0" cap="none" spc="0" normalizeH="0" baseline="0" noProof="0" dirty="0" err="1">
                <a:ln>
                  <a:noFill/>
                </a:ln>
                <a:solidFill>
                  <a:srgbClr val="000066"/>
                </a:solidFill>
                <a:effectLst/>
                <a:uLnTx/>
                <a:uFillTx/>
                <a:ea typeface="+mn-ea"/>
                <a:cs typeface="+mn-cs"/>
              </a:rPr>
              <a:t>Emittance</a:t>
            </a:r>
            <a:endParaRPr kumimoji="0" lang="en-US" sz="1800" b="0" i="0" u="none" strike="noStrike" kern="0" cap="none" spc="0" normalizeH="0" baseline="0" noProof="0" dirty="0">
              <a:ln>
                <a:noFill/>
              </a:ln>
              <a:solidFill>
                <a:srgbClr val="7030A0"/>
              </a:solidFill>
              <a:effectLst/>
              <a:uLnTx/>
              <a:uFillTx/>
              <a:latin typeface="+mn-lt"/>
              <a:ea typeface="+mn-ea"/>
              <a:cs typeface="+mn-cs"/>
            </a:endParaRP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latin typeface="+mn-lt"/>
                <a:ea typeface="+mn-ea"/>
                <a:cs typeface="+mn-cs"/>
              </a:rPr>
              <a:t>Cooling Performance </a:t>
            </a:r>
            <a:r>
              <a:rPr kumimoji="0" lang="en-US" sz="2000" b="0" i="0" u="none" strike="noStrike" kern="0" cap="none" spc="0" normalizeH="0" baseline="0" noProof="0" dirty="0">
                <a:ln>
                  <a:noFill/>
                </a:ln>
                <a:solidFill>
                  <a:srgbClr val="7030A0"/>
                </a:solidFill>
                <a:effectLst/>
                <a:uLnTx/>
                <a:uFillTx/>
                <a:latin typeface="Arial Unicode MS"/>
                <a:ea typeface="Arial Unicode MS"/>
                <a:cs typeface="Arial Unicode MS"/>
              </a:rPr>
              <a:t>⇨ </a:t>
            </a:r>
            <a:r>
              <a:rPr kumimoji="0" lang="en-US" sz="1800" b="0" i="0" u="none" strike="noStrike" kern="0" cap="none" spc="0" normalizeH="0" baseline="0" noProof="0" dirty="0">
                <a:ln>
                  <a:noFill/>
                </a:ln>
                <a:solidFill>
                  <a:srgbClr val="7030A0"/>
                </a:solidFill>
                <a:effectLst/>
                <a:uLnTx/>
                <a:uFillTx/>
                <a:latin typeface="+mn-lt"/>
                <a:ea typeface="+mn-ea"/>
                <a:cs typeface="+mn-cs"/>
              </a:rPr>
              <a:t>Accelerator acceptance</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Transmission Efficiencies</a:t>
            </a:r>
            <a:endParaRPr kumimoji="0" lang="en-US" sz="1800" b="0" i="0" u="none" strike="noStrike" kern="0" cap="none" spc="0" normalizeH="0" baseline="0" noProof="0" dirty="0">
              <a:ln>
                <a:noFill/>
              </a:ln>
              <a:solidFill>
                <a:srgbClr val="7030A0"/>
              </a:solidFill>
              <a:effectLst/>
              <a:uLnTx/>
              <a:uFillTx/>
              <a:latin typeface="+mn-lt"/>
              <a:ea typeface="+mn-ea"/>
              <a:cs typeface="+mn-cs"/>
            </a:endParaRP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Longitudinal matching into a single pass </a:t>
            </a:r>
            <a:r>
              <a:rPr kumimoji="0" lang="en-US" sz="2000" b="0" i="0" u="none" strike="noStrike" kern="0" cap="none" spc="0" normalizeH="0" baseline="0" noProof="0" dirty="0" err="1">
                <a:ln>
                  <a:noFill/>
                </a:ln>
                <a:solidFill>
                  <a:srgbClr val="000066"/>
                </a:solidFill>
                <a:effectLst/>
                <a:uLnTx/>
                <a:uFillTx/>
                <a:ea typeface="+mn-ea"/>
                <a:cs typeface="+mn-cs"/>
              </a:rPr>
              <a:t>Linac</a:t>
            </a:r>
            <a:endParaRPr kumimoji="0" lang="en-US" sz="2000" b="0" i="0" u="none" strike="noStrike" kern="0" cap="none" spc="0" normalizeH="0" baseline="0" noProof="0" dirty="0">
              <a:ln>
                <a:noFill/>
              </a:ln>
              <a:solidFill>
                <a:srgbClr val="000066"/>
              </a:solidFill>
              <a:effectLst/>
              <a:uLnTx/>
              <a:uFillTx/>
              <a:ea typeface="+mn-ea"/>
              <a:cs typeface="+mn-cs"/>
            </a:endParaRP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‘High Transmission’ Acceleration scheme – initial beam dynamic choices</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err="1">
                <a:ln>
                  <a:noFill/>
                </a:ln>
                <a:solidFill>
                  <a:srgbClr val="7030A0"/>
                </a:solidFill>
                <a:effectLst/>
                <a:uLnTx/>
                <a:uFillTx/>
                <a:ea typeface="+mn-ea"/>
                <a:cs typeface="+mn-cs"/>
              </a:rPr>
              <a:t>Linac</a:t>
            </a:r>
            <a:r>
              <a:rPr kumimoji="0" lang="en-US" sz="1800" b="0" i="0" u="none" strike="noStrike" kern="0" cap="none" spc="0" normalizeH="0" baseline="0" noProof="0" dirty="0">
                <a:ln>
                  <a:noFill/>
                </a:ln>
                <a:solidFill>
                  <a:srgbClr val="7030A0"/>
                </a:solidFill>
                <a:effectLst/>
                <a:uLnTx/>
                <a:uFillTx/>
                <a:ea typeface="+mn-ea"/>
                <a:cs typeface="+mn-cs"/>
              </a:rPr>
              <a:t> (0.4 – 1.5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RLAs (1.5 – 12.5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 and (12.5 – 100 </a:t>
            </a:r>
            <a:r>
              <a:rPr kumimoji="0" lang="en-US" sz="1800" b="0" i="0" u="none" strike="noStrike" kern="0" cap="none" spc="0" normalizeH="0" baseline="0" noProof="0" dirty="0" err="1">
                <a:ln>
                  <a:noFill/>
                </a:ln>
                <a:solidFill>
                  <a:srgbClr val="7030A0"/>
                </a:solidFill>
                <a:effectLst/>
                <a:uLnTx/>
                <a:uFillTx/>
                <a:ea typeface="+mn-ea"/>
                <a:cs typeface="+mn-cs"/>
              </a:rPr>
              <a:t>GeV</a:t>
            </a:r>
            <a:r>
              <a:rPr kumimoji="0" lang="en-US" sz="1800" b="0" i="0" u="none" strike="noStrike" kern="0" cap="none" spc="0" normalizeH="0" baseline="0" noProof="0" dirty="0">
                <a:ln>
                  <a:noFill/>
                </a:ln>
                <a:solidFill>
                  <a:srgbClr val="7030A0"/>
                </a:solidFill>
                <a:effectLst/>
                <a:uLnTx/>
                <a:uFillTx/>
                <a:ea typeface="+mn-ea"/>
                <a:cs typeface="+mn-cs"/>
              </a:rPr>
              <a:t>)</a:t>
            </a:r>
          </a:p>
          <a:p>
            <a:pPr marL="742950" marR="0" lvl="1" indent="-285750" algn="l" defTabSz="914400" rtl="0" eaLnBrk="0" fontAlgn="base" latinLnBrk="0" hangingPunct="0">
              <a:lnSpc>
                <a:spcPts val="2600"/>
              </a:lnSpc>
              <a:spcBef>
                <a:spcPts val="600"/>
              </a:spcBef>
              <a:spcAft>
                <a:spcPts val="600"/>
              </a:spcAft>
              <a:buClrTx/>
              <a:buSzTx/>
              <a:buFontTx/>
              <a:buBlip>
                <a:blip r:embed="rId3"/>
              </a:buBlip>
              <a:tabLst/>
              <a:defRPr/>
            </a:pPr>
            <a:r>
              <a:rPr kumimoji="0" lang="en-US" sz="1800" b="0" i="0" u="none" strike="noStrike" kern="0" cap="none" spc="0" normalizeH="0" baseline="0" noProof="0" dirty="0">
                <a:ln>
                  <a:noFill/>
                </a:ln>
                <a:solidFill>
                  <a:srgbClr val="7030A0"/>
                </a:solidFill>
                <a:effectLst/>
                <a:uLnTx/>
                <a:uFillTx/>
                <a:ea typeface="+mn-ea"/>
                <a:cs typeface="+mn-cs"/>
              </a:rPr>
              <a:t>RCS Rings</a:t>
            </a:r>
          </a:p>
          <a:p>
            <a:pPr marL="342900" marR="0" lvl="0" indent="-342900" algn="l" defTabSz="914400" rtl="0" eaLnBrk="0" fontAlgn="base" latinLnBrk="0" hangingPunct="0">
              <a:lnSpc>
                <a:spcPts val="2600"/>
              </a:lnSpc>
              <a:spcBef>
                <a:spcPts val="600"/>
              </a:spcBef>
              <a:spcAft>
                <a:spcPts val="600"/>
              </a:spcAft>
              <a:buClrTx/>
              <a:buSzPct val="100000"/>
              <a:buFontTx/>
              <a:buBlip>
                <a:blip r:embed="rId2"/>
              </a:buBlip>
              <a:tabLst/>
              <a:defRPr/>
            </a:pPr>
            <a:r>
              <a:rPr kumimoji="0" lang="en-US" sz="2000" b="0" i="0" u="none" strike="noStrike" kern="0" cap="none" spc="0" normalizeH="0" baseline="0" noProof="0" dirty="0">
                <a:ln>
                  <a:noFill/>
                </a:ln>
                <a:solidFill>
                  <a:srgbClr val="000066"/>
                </a:solidFill>
                <a:effectLst/>
                <a:uLnTx/>
                <a:uFillTx/>
                <a:ea typeface="+mn-ea"/>
                <a:cs typeface="+mn-cs"/>
              </a:rPr>
              <a:t>Emerging Acceleration Scheme…</a:t>
            </a:r>
          </a:p>
        </p:txBody>
      </p:sp>
    </p:spTree>
  </p:cSld>
  <p:clrMapOvr>
    <a:masterClrMapping/>
  </p:clrMapOvr>
  <p:transition>
    <p:fade thruBlk="1"/>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7B2172FD-82F4-FF04-4B1A-DB10DF0082C9}"/>
              </a:ext>
            </a:extLst>
          </p:cNvPr>
          <p:cNvSpPr>
            <a:spLocks noGrp="1" noChangeArrowheads="1"/>
          </p:cNvSpPr>
          <p:nvPr>
            <p:ph type="title"/>
          </p:nvPr>
        </p:nvSpPr>
        <p:spPr/>
        <p:txBody>
          <a:bodyPr/>
          <a:lstStyle/>
          <a:p>
            <a:r>
              <a:rPr lang="en-US" altLang="zh-CN" b="1">
                <a:ea typeface="宋体" panose="02010600030101010101" pitchFamily="2" charset="-122"/>
              </a:rPr>
              <a:t>FEA DRM Concept</a:t>
            </a:r>
          </a:p>
        </p:txBody>
      </p:sp>
      <p:grpSp>
        <p:nvGrpSpPr>
          <p:cNvPr id="290819" name="Group 3">
            <a:extLst>
              <a:ext uri="{FF2B5EF4-FFF2-40B4-BE49-F238E27FC236}">
                <a16:creationId xmlns:a16="http://schemas.microsoft.com/office/drawing/2014/main" id="{8587808D-6D6E-033D-AB99-807CB0282D0E}"/>
              </a:ext>
            </a:extLst>
          </p:cNvPr>
          <p:cNvGrpSpPr>
            <a:grpSpLocks/>
          </p:cNvGrpSpPr>
          <p:nvPr/>
        </p:nvGrpSpPr>
        <p:grpSpPr bwMode="auto">
          <a:xfrm>
            <a:off x="992187" y="1676400"/>
            <a:ext cx="8151813" cy="4724400"/>
            <a:chOff x="320" y="1056"/>
            <a:chExt cx="5135" cy="2976"/>
          </a:xfrm>
        </p:grpSpPr>
        <p:sp>
          <p:nvSpPr>
            <p:cNvPr id="290820" name="AutoShape 4">
              <a:extLst>
                <a:ext uri="{FF2B5EF4-FFF2-40B4-BE49-F238E27FC236}">
                  <a16:creationId xmlns:a16="http://schemas.microsoft.com/office/drawing/2014/main" id="{2AD04FAE-058D-552E-056D-BD513B094267}"/>
                </a:ext>
              </a:extLst>
            </p:cNvPr>
            <p:cNvSpPr>
              <a:spLocks noChangeAspect="1" noChangeArrowheads="1"/>
            </p:cNvSpPr>
            <p:nvPr/>
          </p:nvSpPr>
          <p:spPr bwMode="auto">
            <a:xfrm>
              <a:off x="808" y="1104"/>
              <a:ext cx="4647"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1" name="AutoShape 5">
              <a:extLst>
                <a:ext uri="{FF2B5EF4-FFF2-40B4-BE49-F238E27FC236}">
                  <a16:creationId xmlns:a16="http://schemas.microsoft.com/office/drawing/2014/main" id="{5A617BF6-73FB-BA4E-A9F0-9561AE925BE4}"/>
                </a:ext>
              </a:extLst>
            </p:cNvPr>
            <p:cNvSpPr>
              <a:spLocks noChangeAspect="1" noChangeArrowheads="1"/>
            </p:cNvSpPr>
            <p:nvPr/>
          </p:nvSpPr>
          <p:spPr bwMode="auto">
            <a:xfrm>
              <a:off x="1632" y="1104"/>
              <a:ext cx="1655" cy="695"/>
            </a:xfrm>
            <a:prstGeom prst="roundRect">
              <a:avLst>
                <a:gd name="adj" fmla="val 7426"/>
              </a:avLst>
            </a:prstGeom>
            <a:solidFill>
              <a:srgbClr val="0B1A59"/>
            </a:solidFill>
            <a:ln>
              <a:noFill/>
            </a:ln>
            <a:effectLst/>
            <a:extLst>
              <a:ext uri="{91240B29-F687-4F45-9708-019B960494DF}">
                <a14:hiddenLine xmlns:a14="http://schemas.microsoft.com/office/drawing/2010/main" w="19050">
                  <a:solidFill>
                    <a:srgbClr val="808080"/>
                  </a:solidFill>
                  <a:round/>
                  <a:headEnd/>
                  <a:tailEnd type="none" w="med" len="sm"/>
                </a14:hiddenLine>
              </a:ex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Impact" panose="020B0806030902050204" pitchFamily="34" charset="0"/>
                  <a:ea typeface="宋体" panose="02010600030101010101" pitchFamily="2" charset="-122"/>
                  <a:cs typeface="+mn-cs"/>
                </a:rPr>
                <a:t>Data Sharing</a:t>
              </a:r>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2" name="AutoShape 6">
              <a:extLst>
                <a:ext uri="{FF2B5EF4-FFF2-40B4-BE49-F238E27FC236}">
                  <a16:creationId xmlns:a16="http://schemas.microsoft.com/office/drawing/2014/main" id="{72083DD2-9982-D372-4F16-E9C0075A42CA}"/>
                </a:ext>
              </a:extLst>
            </p:cNvPr>
            <p:cNvSpPr>
              <a:spLocks noChangeArrowheads="1"/>
            </p:cNvSpPr>
            <p:nvPr/>
          </p:nvSpPr>
          <p:spPr bwMode="auto">
            <a:xfrm>
              <a:off x="1961" y="1649"/>
              <a:ext cx="1859" cy="574"/>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1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Query Points and Exchange Packages</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3" name="Line 7">
              <a:extLst>
                <a:ext uri="{FF2B5EF4-FFF2-40B4-BE49-F238E27FC236}">
                  <a16:creationId xmlns:a16="http://schemas.microsoft.com/office/drawing/2014/main" id="{9E88FB39-CC52-EAE2-56F7-33BD0D861CB8}"/>
                </a:ext>
              </a:extLst>
            </p:cNvPr>
            <p:cNvSpPr>
              <a:spLocks noChangeShapeType="1"/>
            </p:cNvSpPr>
            <p:nvPr/>
          </p:nvSpPr>
          <p:spPr bwMode="auto">
            <a:xfrm flipV="1">
              <a:off x="1793" y="2257"/>
              <a:ext cx="663" cy="76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4" name="Line 8">
              <a:extLst>
                <a:ext uri="{FF2B5EF4-FFF2-40B4-BE49-F238E27FC236}">
                  <a16:creationId xmlns:a16="http://schemas.microsoft.com/office/drawing/2014/main" id="{E0F5F06D-41F6-0E83-2B54-FA92D16AAAC2}"/>
                </a:ext>
              </a:extLst>
            </p:cNvPr>
            <p:cNvSpPr>
              <a:spLocks noChangeShapeType="1"/>
            </p:cNvSpPr>
            <p:nvPr/>
          </p:nvSpPr>
          <p:spPr bwMode="auto">
            <a:xfrm flipH="1" flipV="1">
              <a:off x="3194" y="2257"/>
              <a:ext cx="660" cy="65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5" name="Line 9">
              <a:extLst>
                <a:ext uri="{FF2B5EF4-FFF2-40B4-BE49-F238E27FC236}">
                  <a16:creationId xmlns:a16="http://schemas.microsoft.com/office/drawing/2014/main" id="{CBB61B8D-2F9E-8DB6-1D4B-E452E8990A4C}"/>
                </a:ext>
              </a:extLst>
            </p:cNvPr>
            <p:cNvSpPr>
              <a:spLocks noChangeShapeType="1"/>
            </p:cNvSpPr>
            <p:nvPr/>
          </p:nvSpPr>
          <p:spPr bwMode="auto">
            <a:xfrm flipH="1">
              <a:off x="2456" y="3239"/>
              <a:ext cx="823"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0826" name="AutoShape 10">
              <a:extLst>
                <a:ext uri="{FF2B5EF4-FFF2-40B4-BE49-F238E27FC236}">
                  <a16:creationId xmlns:a16="http://schemas.microsoft.com/office/drawing/2014/main" id="{B409CFB5-F194-CF2B-0B59-4E49C2ADCB83}"/>
                </a:ext>
              </a:extLst>
            </p:cNvPr>
            <p:cNvSpPr>
              <a:spLocks noChangeAspect="1" noChangeArrowheads="1"/>
            </p:cNvSpPr>
            <p:nvPr/>
          </p:nvSpPr>
          <p:spPr bwMode="auto">
            <a:xfrm>
              <a:off x="808" y="2913"/>
              <a:ext cx="1653" cy="695"/>
            </a:xfrm>
            <a:prstGeom prst="roundRect">
              <a:avLst>
                <a:gd name="adj" fmla="val 7426"/>
              </a:avLst>
            </a:prstGeom>
            <a:solidFill>
              <a:srgbClr val="FF9900"/>
            </a:solidFill>
            <a:ln w="19050">
              <a:solidFill>
                <a:srgbClr val="993300"/>
              </a:solidFill>
              <a:round/>
              <a:headEnd/>
              <a:tailEnd type="none" w="med" len="sm"/>
            </a:ln>
            <a:effectLst/>
            <a:extLs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Data Description</a:t>
              </a:r>
              <a:endParaRPr kumimoji="0" lang="en-US" altLang="zh-CN" sz="12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7" name="AutoShape 11">
              <a:extLst>
                <a:ext uri="{FF2B5EF4-FFF2-40B4-BE49-F238E27FC236}">
                  <a16:creationId xmlns:a16="http://schemas.microsoft.com/office/drawing/2014/main" id="{BD1E8307-EDA3-F3E7-475D-6F77D0DFA276}"/>
                </a:ext>
              </a:extLst>
            </p:cNvPr>
            <p:cNvSpPr>
              <a:spLocks noChangeArrowheads="1"/>
            </p:cNvSpPr>
            <p:nvPr/>
          </p:nvSpPr>
          <p:spPr bwMode="auto">
            <a:xfrm>
              <a:off x="1055" y="3458"/>
              <a:ext cx="1860" cy="574"/>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4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Data</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8" name="AutoShape 12">
              <a:extLst>
                <a:ext uri="{FF2B5EF4-FFF2-40B4-BE49-F238E27FC236}">
                  <a16:creationId xmlns:a16="http://schemas.microsoft.com/office/drawing/2014/main" id="{3351F259-4640-46D9-A66A-A3E372715AE5}"/>
                </a:ext>
              </a:extLst>
            </p:cNvPr>
            <p:cNvSpPr>
              <a:spLocks noChangeAspect="1" noChangeArrowheads="1"/>
            </p:cNvSpPr>
            <p:nvPr/>
          </p:nvSpPr>
          <p:spPr bwMode="auto">
            <a:xfrm>
              <a:off x="3279" y="2913"/>
              <a:ext cx="1655" cy="695"/>
            </a:xfrm>
            <a:prstGeom prst="roundRect">
              <a:avLst>
                <a:gd name="adj" fmla="val 7426"/>
              </a:avLst>
            </a:prstGeom>
            <a:solidFill>
              <a:srgbClr val="FFCC00"/>
            </a:solidFill>
            <a:ln w="19050">
              <a:solidFill>
                <a:srgbClr val="FF7D25"/>
              </a:solidFill>
              <a:round/>
              <a:headEnd/>
              <a:tailEnd type="none" w="med" len="sm"/>
            </a:ln>
            <a:effectLst/>
            <a:extLst>
              <a:ext uri="{AF507438-7753-43E0-B8FC-AC1667EBCBE1}">
                <a14:hiddenEffects xmlns:a14="http://schemas.microsoft.com/office/drawing/2010/main">
                  <a:effectLst>
                    <a:outerShdw dist="35921" dir="2700000" algn="ctr" rotWithShape="0">
                      <a:srgbClr val="74A1D2"/>
                    </a:outerShdw>
                  </a:effectLst>
                </a14:hiddenEffects>
              </a:ext>
            </a:extLst>
          </p:spPr>
          <p:txBody>
            <a:bodyPr lIns="0" rIns="0" anchor="ctr"/>
            <a:lstStyle/>
            <a:p>
              <a:pPr marL="0" marR="0" lvl="0" indent="0" algn="ctr" defTabSz="914400" rtl="0" eaLnBrk="0" fontAlgn="base" latinLnBrk="0" hangingPunct="0">
                <a:lnSpc>
                  <a:spcPct val="100000"/>
                </a:lnSpc>
                <a:spcBef>
                  <a:spcPts val="2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Impact" panose="020B0806030902050204" pitchFamily="34" charset="0"/>
                  <a:ea typeface="宋体" panose="02010600030101010101" pitchFamily="2" charset="-122"/>
                  <a:cs typeface="+mn-cs"/>
                </a:rPr>
                <a:t>Data Context</a:t>
              </a:r>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29" name="AutoShape 13">
              <a:extLst>
                <a:ext uri="{FF2B5EF4-FFF2-40B4-BE49-F238E27FC236}">
                  <a16:creationId xmlns:a16="http://schemas.microsoft.com/office/drawing/2014/main" id="{F6D659F7-9A1E-48A5-1ECA-43B6B34CD881}"/>
                </a:ext>
              </a:extLst>
            </p:cNvPr>
            <p:cNvSpPr>
              <a:spLocks noChangeArrowheads="1"/>
            </p:cNvSpPr>
            <p:nvPr/>
          </p:nvSpPr>
          <p:spPr bwMode="auto">
            <a:xfrm>
              <a:off x="3471" y="3446"/>
              <a:ext cx="1984" cy="586"/>
            </a:xfrm>
            <a:prstGeom prst="roundRect">
              <a:avLst>
                <a:gd name="adj" fmla="val 19597"/>
              </a:avLst>
            </a:prstGeom>
            <a:solidFill>
              <a:srgbClr val="FFFFFF"/>
            </a:solidFill>
            <a:ln w="19050">
              <a:solidFill>
                <a:srgbClr val="FF9900"/>
              </a:solidFill>
              <a:round/>
              <a:headEnd/>
              <a:tailEnd type="none" w="med" len="sm"/>
            </a:ln>
            <a:effectLst>
              <a:outerShdw dist="35921" dir="2700000" algn="ctr" rotWithShape="0">
                <a:srgbClr val="FF9900"/>
              </a:outerShdw>
            </a:effectLst>
          </p:spPr>
          <p:txBody>
            <a:bodyPr tIns="73152" anchor="ctr"/>
            <a:lstStyle/>
            <a:p>
              <a:pPr marL="0" marR="0" lvl="0" indent="0" algn="ctr" defTabSz="914400" rtl="0" eaLnBrk="0" fontAlgn="base" latinLnBrk="0" hangingPunct="0">
                <a:lnSpc>
                  <a:spcPct val="100000"/>
                </a:lnSpc>
                <a:spcBef>
                  <a:spcPts val="800"/>
                </a:spcBef>
                <a:spcAft>
                  <a:spcPct val="0"/>
                </a:spcAft>
                <a:buClrTx/>
                <a:buSzTx/>
                <a:buFontTx/>
                <a:buNone/>
                <a:tabLst/>
                <a:defRPr/>
              </a:pPr>
              <a:r>
                <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Taxonomies</a:t>
              </a:r>
              <a:endParaRPr kumimoji="0" lang="en-US" altLang="zh-CN"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0830" name="AutoShape 14">
              <a:extLst>
                <a:ext uri="{FF2B5EF4-FFF2-40B4-BE49-F238E27FC236}">
                  <a16:creationId xmlns:a16="http://schemas.microsoft.com/office/drawing/2014/main" id="{5176625E-51AD-D9DD-EC6A-D05F8D4C5CCD}"/>
                </a:ext>
              </a:extLst>
            </p:cNvPr>
            <p:cNvSpPr>
              <a:spLocks noChangeArrowheads="1"/>
            </p:cNvSpPr>
            <p:nvPr/>
          </p:nvSpPr>
          <p:spPr bwMode="auto">
            <a:xfrm>
              <a:off x="3378" y="1056"/>
              <a:ext cx="1374" cy="384"/>
            </a:xfrm>
            <a:prstGeom prst="wedgeRoundRectCallout">
              <a:avLst>
                <a:gd name="adj1" fmla="val -54366"/>
                <a:gd name="adj2" fmla="val -23699"/>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How do I exchange the data?</a:t>
              </a:r>
            </a:p>
          </p:txBody>
        </p:sp>
        <p:sp>
          <p:nvSpPr>
            <p:cNvPr id="290831" name="AutoShape 15">
              <a:extLst>
                <a:ext uri="{FF2B5EF4-FFF2-40B4-BE49-F238E27FC236}">
                  <a16:creationId xmlns:a16="http://schemas.microsoft.com/office/drawing/2014/main" id="{5F26F0BC-9057-2EE8-20F8-55CC845DAAB0}"/>
                </a:ext>
              </a:extLst>
            </p:cNvPr>
            <p:cNvSpPr>
              <a:spLocks noChangeArrowheads="1"/>
            </p:cNvSpPr>
            <p:nvPr/>
          </p:nvSpPr>
          <p:spPr bwMode="auto">
            <a:xfrm>
              <a:off x="320" y="2448"/>
              <a:ext cx="1019" cy="384"/>
            </a:xfrm>
            <a:prstGeom prst="wedgeRoundRectCallout">
              <a:avLst>
                <a:gd name="adj1" fmla="val 86407"/>
                <a:gd name="adj2" fmla="val 68750"/>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000066"/>
                  </a:solidFill>
                  <a:effectLst/>
                  <a:uLnTx/>
                  <a:uFillTx/>
                  <a:latin typeface="Arial" panose="020B0604020202020204" pitchFamily="34" charset="0"/>
                  <a:ea typeface="宋体" panose="02010600030101010101" pitchFamily="2" charset="-122"/>
                  <a:cs typeface="+mn-cs"/>
                </a:rPr>
                <a:t>What does the data mean?</a:t>
              </a:r>
            </a:p>
          </p:txBody>
        </p:sp>
        <p:sp>
          <p:nvSpPr>
            <p:cNvPr id="290832" name="AutoShape 16">
              <a:extLst>
                <a:ext uri="{FF2B5EF4-FFF2-40B4-BE49-F238E27FC236}">
                  <a16:creationId xmlns:a16="http://schemas.microsoft.com/office/drawing/2014/main" id="{43E14572-DEA6-4BE9-F653-AECADC4756D7}"/>
                </a:ext>
              </a:extLst>
            </p:cNvPr>
            <p:cNvSpPr>
              <a:spLocks noChangeArrowheads="1"/>
            </p:cNvSpPr>
            <p:nvPr/>
          </p:nvSpPr>
          <p:spPr bwMode="auto">
            <a:xfrm>
              <a:off x="4368" y="2304"/>
              <a:ext cx="1020" cy="528"/>
            </a:xfrm>
            <a:prstGeom prst="wedgeRoundRectCallout">
              <a:avLst>
                <a:gd name="adj1" fmla="val -77551"/>
                <a:gd name="adj2" fmla="val 60037"/>
                <a:gd name="adj3" fmla="val 16667"/>
              </a:avLst>
            </a:prstGeom>
            <a:solidFill>
              <a:srgbClr val="33CC33"/>
            </a:solidFill>
            <a:ln w="9525" algn="ctr">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How do I find the data and access it?</a:t>
              </a:r>
            </a:p>
          </p:txBody>
        </p:sp>
      </p:grpSp>
      <p:sp>
        <p:nvSpPr>
          <p:cNvPr id="290833" name="Text Box 17">
            <a:extLst>
              <a:ext uri="{FF2B5EF4-FFF2-40B4-BE49-F238E27FC236}">
                <a16:creationId xmlns:a16="http://schemas.microsoft.com/office/drawing/2014/main" id="{99BB077F-AA9C-3F97-B98E-55F7A4C3BC02}"/>
              </a:ext>
            </a:extLst>
          </p:cNvPr>
          <p:cNvSpPr txBox="1">
            <a:spLocks noChangeArrowheads="1"/>
          </p:cNvSpPr>
          <p:nvPr/>
        </p:nvSpPr>
        <p:spPr bwMode="auto">
          <a:xfrm>
            <a:off x="1282700" y="6400800"/>
            <a:ext cx="344646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1" u="none" strike="noStrike" kern="1200" cap="none" spc="0" normalizeH="0" baseline="0" noProof="0">
                <a:ln>
                  <a:noFill/>
                </a:ln>
                <a:solidFill>
                  <a:srgbClr val="663300"/>
                </a:solidFill>
                <a:effectLst/>
                <a:uLnTx/>
                <a:uFillTx/>
                <a:latin typeface="Arial" panose="020B0604020202020204" pitchFamily="34" charset="0"/>
                <a:ea typeface="宋体" panose="02010600030101010101" pitchFamily="2" charset="-122"/>
                <a:cs typeface="+mn-cs"/>
              </a:rPr>
              <a:t>Based on FEA DRM Version 2.0</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257E761C-4658-7B8A-8493-F49BB49BB86F}"/>
              </a:ext>
            </a:extLst>
          </p:cNvPr>
          <p:cNvSpPr>
            <a:spLocks noGrp="1" noChangeArrowheads="1"/>
          </p:cNvSpPr>
          <p:nvPr>
            <p:ph type="title"/>
          </p:nvPr>
        </p:nvSpPr>
        <p:spPr>
          <a:xfrm>
            <a:off x="1676400" y="228600"/>
            <a:ext cx="7467600" cy="1143000"/>
          </a:xfrm>
        </p:spPr>
        <p:txBody>
          <a:bodyPr/>
          <a:lstStyle/>
          <a:p>
            <a:r>
              <a:rPr lang="en-US" altLang="zh-CN" b="1">
                <a:ea typeface="宋体" panose="02010600030101010101" pitchFamily="2" charset="-122"/>
              </a:rPr>
              <a:t>The DRM Data Strategy Framework</a:t>
            </a:r>
            <a:r>
              <a:rPr lang="en-US" altLang="zh-CN" sz="3200">
                <a:ea typeface="宋体" panose="02010600030101010101" pitchFamily="2" charset="-122"/>
              </a:rPr>
              <a:t>  </a:t>
            </a:r>
          </a:p>
        </p:txBody>
      </p:sp>
      <p:sp>
        <p:nvSpPr>
          <p:cNvPr id="292867" name="Text Box 3">
            <a:extLst>
              <a:ext uri="{FF2B5EF4-FFF2-40B4-BE49-F238E27FC236}">
                <a16:creationId xmlns:a16="http://schemas.microsoft.com/office/drawing/2014/main" id="{24DD3AC7-6317-FEB3-54EF-7DA65C02C55A}"/>
              </a:ext>
            </a:extLst>
          </p:cNvPr>
          <p:cNvSpPr txBox="1">
            <a:spLocks noChangeArrowheads="1"/>
          </p:cNvSpPr>
          <p:nvPr/>
        </p:nvSpPr>
        <p:spPr bwMode="auto">
          <a:xfrm>
            <a:off x="246063" y="5483225"/>
            <a:ext cx="8382000" cy="822325"/>
          </a:xfrm>
          <a:prstGeom prst="rect">
            <a:avLst/>
          </a:prstGeom>
          <a:solidFill>
            <a:srgbClr val="800000"/>
          </a:solidFill>
          <a:ln>
            <a:noFill/>
          </a:ln>
          <a:effectLst/>
          <a:scene3d>
            <a:camera prst="legacyObliqueTopRight"/>
            <a:lightRig rig="legacyFlat3"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rPr>
              <a:t>Goals drive; governance controls; structure defines; and services enable data strategy.</a:t>
            </a:r>
          </a:p>
        </p:txBody>
      </p:sp>
      <p:sp>
        <p:nvSpPr>
          <p:cNvPr id="292868" name="Text Box 4">
            <a:extLst>
              <a:ext uri="{FF2B5EF4-FFF2-40B4-BE49-F238E27FC236}">
                <a16:creationId xmlns:a16="http://schemas.microsoft.com/office/drawing/2014/main" id="{424428CE-95C3-253B-8983-567918CC68EF}"/>
              </a:ext>
            </a:extLst>
          </p:cNvPr>
          <p:cNvSpPr txBox="1">
            <a:spLocks noChangeArrowheads="1"/>
          </p:cNvSpPr>
          <p:nvPr/>
        </p:nvSpPr>
        <p:spPr bwMode="auto">
          <a:xfrm>
            <a:off x="517525" y="6289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92869" name="Group 5">
            <a:extLst>
              <a:ext uri="{FF2B5EF4-FFF2-40B4-BE49-F238E27FC236}">
                <a16:creationId xmlns:a16="http://schemas.microsoft.com/office/drawing/2014/main" id="{2A3CAAD3-78E1-BE33-C64D-316940A0AB47}"/>
              </a:ext>
            </a:extLst>
          </p:cNvPr>
          <p:cNvGrpSpPr>
            <a:grpSpLocks/>
          </p:cNvGrpSpPr>
          <p:nvPr/>
        </p:nvGrpSpPr>
        <p:grpSpPr bwMode="auto">
          <a:xfrm>
            <a:off x="457200" y="1597025"/>
            <a:ext cx="8321675" cy="3505200"/>
            <a:chOff x="384" y="1008"/>
            <a:chExt cx="5241" cy="2208"/>
          </a:xfrm>
        </p:grpSpPr>
        <p:grpSp>
          <p:nvGrpSpPr>
            <p:cNvPr id="292870" name="Group 6">
              <a:extLst>
                <a:ext uri="{FF2B5EF4-FFF2-40B4-BE49-F238E27FC236}">
                  <a16:creationId xmlns:a16="http://schemas.microsoft.com/office/drawing/2014/main" id="{2117C525-3FF7-1511-2A13-AC614FCF19E8}"/>
                </a:ext>
              </a:extLst>
            </p:cNvPr>
            <p:cNvGrpSpPr>
              <a:grpSpLocks/>
            </p:cNvGrpSpPr>
            <p:nvPr/>
          </p:nvGrpSpPr>
          <p:grpSpPr bwMode="auto">
            <a:xfrm>
              <a:off x="384" y="1104"/>
              <a:ext cx="2898" cy="538"/>
              <a:chOff x="671" y="672"/>
              <a:chExt cx="3139" cy="576"/>
            </a:xfrm>
          </p:grpSpPr>
          <p:sp>
            <p:nvSpPr>
              <p:cNvPr id="292871" name="Oval 7">
                <a:extLst>
                  <a:ext uri="{FF2B5EF4-FFF2-40B4-BE49-F238E27FC236}">
                    <a16:creationId xmlns:a16="http://schemas.microsoft.com/office/drawing/2014/main" id="{ADE7A965-5427-2629-B40B-32DF8B431F68}"/>
                  </a:ext>
                </a:extLst>
              </p:cNvPr>
              <p:cNvSpPr>
                <a:spLocks noChangeArrowheads="1"/>
              </p:cNvSpPr>
              <p:nvPr/>
            </p:nvSpPr>
            <p:spPr bwMode="auto">
              <a:xfrm>
                <a:off x="671" y="672"/>
                <a:ext cx="1039" cy="576"/>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Business &amp;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Data Goals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sp>
            <p:nvSpPr>
              <p:cNvPr id="292872" name="AutoShape 8">
                <a:extLst>
                  <a:ext uri="{FF2B5EF4-FFF2-40B4-BE49-F238E27FC236}">
                    <a16:creationId xmlns:a16="http://schemas.microsoft.com/office/drawing/2014/main" id="{A6B3AC71-3DFA-C102-FCA6-3C740FE792D9}"/>
                  </a:ext>
                </a:extLst>
              </p:cNvPr>
              <p:cNvSpPr>
                <a:spLocks noChangeArrowheads="1"/>
              </p:cNvSpPr>
              <p:nvPr/>
            </p:nvSpPr>
            <p:spPr bwMode="auto">
              <a:xfrm>
                <a:off x="1679" y="816"/>
                <a:ext cx="2131" cy="3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2873" name="Text Box 9">
                <a:extLst>
                  <a:ext uri="{FF2B5EF4-FFF2-40B4-BE49-F238E27FC236}">
                    <a16:creationId xmlns:a16="http://schemas.microsoft.com/office/drawing/2014/main" id="{0F200EAD-AAFE-614A-A3B9-83549D9D0082}"/>
                  </a:ext>
                </a:extLst>
              </p:cNvPr>
              <p:cNvSpPr txBox="1">
                <a:spLocks noChangeArrowheads="1"/>
              </p:cNvSpPr>
              <p:nvPr/>
            </p:nvSpPr>
            <p:spPr bwMode="auto">
              <a:xfrm>
                <a:off x="2386" y="848"/>
                <a:ext cx="49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drive</a:t>
                </a:r>
              </a:p>
            </p:txBody>
          </p:sp>
        </p:grpSp>
        <p:sp>
          <p:nvSpPr>
            <p:cNvPr id="292874" name="AutoShape 10">
              <a:extLst>
                <a:ext uri="{FF2B5EF4-FFF2-40B4-BE49-F238E27FC236}">
                  <a16:creationId xmlns:a16="http://schemas.microsoft.com/office/drawing/2014/main" id="{D73C1B3F-8AAE-2EB3-FE20-FB3900FBB722}"/>
                </a:ext>
              </a:extLst>
            </p:cNvPr>
            <p:cNvSpPr>
              <a:spLocks noChangeAspect="1" noChangeArrowheads="1"/>
            </p:cNvSpPr>
            <p:nvPr/>
          </p:nvSpPr>
          <p:spPr bwMode="auto">
            <a:xfrm>
              <a:off x="1804" y="1872"/>
              <a:ext cx="2114" cy="912"/>
            </a:xfrm>
            <a:prstGeom prst="triangle">
              <a:avLst>
                <a:gd name="adj" fmla="val 50000"/>
              </a:avLst>
            </a:prstGeom>
            <a:solidFill>
              <a:srgbClr val="003300"/>
            </a:solidFill>
            <a:ln w="9525">
              <a:solidFill>
                <a:schemeClr val="tx1"/>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2875" name="Oval 11">
              <a:extLst>
                <a:ext uri="{FF2B5EF4-FFF2-40B4-BE49-F238E27FC236}">
                  <a16:creationId xmlns:a16="http://schemas.microsoft.com/office/drawing/2014/main" id="{8DAB7F5F-E179-F2FA-7223-AE3B92778B96}"/>
                </a:ext>
              </a:extLst>
            </p:cNvPr>
            <p:cNvSpPr>
              <a:spLocks noChangeArrowheads="1"/>
            </p:cNvSpPr>
            <p:nvPr/>
          </p:nvSpPr>
          <p:spPr bwMode="auto">
            <a:xfrm>
              <a:off x="2245" y="1508"/>
              <a:ext cx="1215" cy="508"/>
            </a:xfrm>
            <a:prstGeom prst="ellipse">
              <a:avLst/>
            </a:prstGeom>
            <a:solidFill>
              <a:srgbClr val="0000FF"/>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2876" name="Oval 12">
              <a:extLst>
                <a:ext uri="{FF2B5EF4-FFF2-40B4-BE49-F238E27FC236}">
                  <a16:creationId xmlns:a16="http://schemas.microsoft.com/office/drawing/2014/main" id="{48653533-06AC-B467-80FA-39EF11D84EC9}"/>
                </a:ext>
              </a:extLst>
            </p:cNvPr>
            <p:cNvSpPr>
              <a:spLocks noChangeArrowheads="1"/>
            </p:cNvSpPr>
            <p:nvPr/>
          </p:nvSpPr>
          <p:spPr bwMode="auto">
            <a:xfrm>
              <a:off x="3504" y="2544"/>
              <a:ext cx="1920" cy="672"/>
            </a:xfrm>
            <a:prstGeom prst="ellipse">
              <a:avLst/>
            </a:prstGeom>
            <a:solidFill>
              <a:srgbClr val="FFCC00"/>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Information Sharing/Exchange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(Services)</a:t>
              </a:r>
            </a:p>
          </p:txBody>
        </p:sp>
        <p:sp>
          <p:nvSpPr>
            <p:cNvPr id="292877" name="Text Box 13">
              <a:extLst>
                <a:ext uri="{FF2B5EF4-FFF2-40B4-BE49-F238E27FC236}">
                  <a16:creationId xmlns:a16="http://schemas.microsoft.com/office/drawing/2014/main" id="{8AA0E35C-342E-2979-7769-4BE8AB4A76AB}"/>
                </a:ext>
              </a:extLst>
            </p:cNvPr>
            <p:cNvSpPr txBox="1">
              <a:spLocks noChangeArrowheads="1"/>
            </p:cNvSpPr>
            <p:nvPr/>
          </p:nvSpPr>
          <p:spPr bwMode="auto">
            <a:xfrm>
              <a:off x="2352" y="1632"/>
              <a:ext cx="10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Governance</a:t>
              </a:r>
            </a:p>
          </p:txBody>
        </p:sp>
        <p:sp>
          <p:nvSpPr>
            <p:cNvPr id="292878" name="Text Box 14">
              <a:extLst>
                <a:ext uri="{FF2B5EF4-FFF2-40B4-BE49-F238E27FC236}">
                  <a16:creationId xmlns:a16="http://schemas.microsoft.com/office/drawing/2014/main" id="{6860D05F-23B0-4195-6AFC-FE473960DB4C}"/>
                </a:ext>
              </a:extLst>
            </p:cNvPr>
            <p:cNvSpPr txBox="1">
              <a:spLocks noChangeArrowheads="1"/>
            </p:cNvSpPr>
            <p:nvPr/>
          </p:nvSpPr>
          <p:spPr bwMode="auto">
            <a:xfrm>
              <a:off x="2182" y="2391"/>
              <a:ext cx="13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66"/>
                  </a:solidFill>
                  <a:effectLst/>
                  <a:uLnTx/>
                  <a:uFillTx/>
                  <a:latin typeface="Arial Black" panose="020B0A04020102020204" pitchFamily="34" charset="0"/>
                  <a:ea typeface="宋体" panose="02010600030101010101" pitchFamily="2" charset="-122"/>
                  <a:cs typeface="+mn-cs"/>
                </a:rPr>
                <a:t>Data Strategy</a:t>
              </a:r>
            </a:p>
          </p:txBody>
        </p:sp>
        <p:sp>
          <p:nvSpPr>
            <p:cNvPr id="292879" name="Oval 15">
              <a:extLst>
                <a:ext uri="{FF2B5EF4-FFF2-40B4-BE49-F238E27FC236}">
                  <a16:creationId xmlns:a16="http://schemas.microsoft.com/office/drawing/2014/main" id="{AC8A543D-1C9E-0D6D-DA17-7936C7473C57}"/>
                </a:ext>
              </a:extLst>
            </p:cNvPr>
            <p:cNvSpPr>
              <a:spLocks noChangeArrowheads="1"/>
            </p:cNvSpPr>
            <p:nvPr/>
          </p:nvSpPr>
          <p:spPr bwMode="auto">
            <a:xfrm>
              <a:off x="528" y="2544"/>
              <a:ext cx="1503" cy="672"/>
            </a:xfrm>
            <a:prstGeom prst="ellipse">
              <a:avLst/>
            </a:prstGeom>
            <a:solidFill>
              <a:srgbClr val="00CC00"/>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2880" name="Text Box 16">
              <a:extLst>
                <a:ext uri="{FF2B5EF4-FFF2-40B4-BE49-F238E27FC236}">
                  <a16:creationId xmlns:a16="http://schemas.microsoft.com/office/drawing/2014/main" id="{3E091E83-4727-5375-DCCB-64B9275EB0B2}"/>
                </a:ext>
              </a:extLst>
            </p:cNvPr>
            <p:cNvSpPr txBox="1">
              <a:spLocks noChangeArrowheads="1"/>
            </p:cNvSpPr>
            <p:nvPr/>
          </p:nvSpPr>
          <p:spPr bwMode="auto">
            <a:xfrm>
              <a:off x="606" y="2769"/>
              <a:ext cx="13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 Architecture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(Structure)</a:t>
              </a:r>
            </a:p>
          </p:txBody>
        </p:sp>
        <p:sp>
          <p:nvSpPr>
            <p:cNvPr id="292881" name="Text Box 17">
              <a:extLst>
                <a:ext uri="{FF2B5EF4-FFF2-40B4-BE49-F238E27FC236}">
                  <a16:creationId xmlns:a16="http://schemas.microsoft.com/office/drawing/2014/main" id="{859B7FDC-FFCE-2C02-51E6-0CEC2EBE7083}"/>
                </a:ext>
              </a:extLst>
            </p:cNvPr>
            <p:cNvSpPr txBox="1">
              <a:spLocks noChangeArrowheads="1"/>
            </p:cNvSpPr>
            <p:nvPr/>
          </p:nvSpPr>
          <p:spPr bwMode="auto">
            <a:xfrm>
              <a:off x="3984" y="1008"/>
              <a:ext cx="1641"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Rule: All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pillars are required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for an effective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data strategy.</a:t>
              </a:r>
            </a:p>
          </p:txBody>
        </p:sp>
      </p:grpSp>
      <p:sp>
        <p:nvSpPr>
          <p:cNvPr id="292882" name="Text Box 18">
            <a:extLst>
              <a:ext uri="{FF2B5EF4-FFF2-40B4-BE49-F238E27FC236}">
                <a16:creationId xmlns:a16="http://schemas.microsoft.com/office/drawing/2014/main" id="{7EAA3599-3AF7-57A4-A640-B3D3AA0E366A}"/>
              </a:ext>
            </a:extLst>
          </p:cNvPr>
          <p:cNvSpPr txBox="1">
            <a:spLocks noChangeArrowheads="1"/>
          </p:cNvSpPr>
          <p:nvPr/>
        </p:nvSpPr>
        <p:spPr bwMode="auto">
          <a:xfrm>
            <a:off x="1258888" y="6583363"/>
            <a:ext cx="4489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Special thanks to Laila Moretto and Forrest Snyder, MITRE Corp.</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DA23C37-3445-FEC4-9DC5-F163B8E4860F}"/>
              </a:ext>
            </a:extLst>
          </p:cNvPr>
          <p:cNvSpPr>
            <a:spLocks noGrp="1" noChangeArrowheads="1"/>
          </p:cNvSpPr>
          <p:nvPr>
            <p:ph type="title"/>
          </p:nvPr>
        </p:nvSpPr>
        <p:spPr/>
        <p:txBody>
          <a:bodyPr/>
          <a:lstStyle/>
          <a:p>
            <a:r>
              <a:rPr lang="en-US" altLang="zh-CN" sz="3200">
                <a:ea typeface="宋体" panose="02010600030101010101" pitchFamily="2" charset="-122"/>
              </a:rPr>
              <a:t>Relevant DRM</a:t>
            </a:r>
            <a:br>
              <a:rPr lang="en-US" altLang="zh-CN" sz="3200">
                <a:ea typeface="宋体" panose="02010600030101010101" pitchFamily="2" charset="-122"/>
              </a:rPr>
            </a:br>
            <a:r>
              <a:rPr lang="en-US" altLang="zh-CN" sz="3200">
                <a:ea typeface="宋体" panose="02010600030101010101" pitchFamily="2" charset="-122"/>
              </a:rPr>
              <a:t>Document Related Data Services</a:t>
            </a:r>
          </a:p>
        </p:txBody>
      </p:sp>
      <p:sp>
        <p:nvSpPr>
          <p:cNvPr id="284675" name="Rectangle 3">
            <a:extLst>
              <a:ext uri="{FF2B5EF4-FFF2-40B4-BE49-F238E27FC236}">
                <a16:creationId xmlns:a16="http://schemas.microsoft.com/office/drawing/2014/main" id="{E48F8FD5-E6F8-B13F-3C36-F0B4ED3BAF6D}"/>
              </a:ext>
            </a:extLst>
          </p:cNvPr>
          <p:cNvSpPr>
            <a:spLocks noGrp="1" noChangeArrowheads="1"/>
          </p:cNvSpPr>
          <p:nvPr>
            <p:ph type="body" idx="1"/>
          </p:nvPr>
        </p:nvSpPr>
        <p:spPr>
          <a:xfrm>
            <a:off x="685792" y="0"/>
          </a:xfrm>
        </p:spPr>
        <p:txBody>
          <a:bodyPr/>
          <a:lstStyle/>
          <a:p>
            <a:pPr>
              <a:lnSpc>
                <a:spcPct val="80000"/>
              </a:lnSpc>
            </a:pPr>
            <a:r>
              <a:rPr lang="en-US" altLang="zh-CN" sz="2000" b="1" u="sng">
                <a:ea typeface="宋体" panose="02010600030101010101" pitchFamily="2" charset="-122"/>
              </a:rPr>
              <a:t>Publication</a:t>
            </a:r>
            <a:r>
              <a:rPr lang="en-US" altLang="zh-CN" sz="2000" b="1">
                <a:ea typeface="宋体" panose="02010600030101010101" pitchFamily="2" charset="-122"/>
              </a:rPr>
              <a:t> </a:t>
            </a:r>
          </a:p>
          <a:p>
            <a:pPr lvl="1">
              <a:lnSpc>
                <a:spcPct val="80000"/>
              </a:lnSpc>
            </a:pPr>
            <a:r>
              <a:rPr lang="en-US" altLang="zh-CN" sz="1800" b="1">
                <a:ea typeface="宋体" panose="02010600030101010101" pitchFamily="2" charset="-122"/>
              </a:rPr>
              <a:t>(Structured data or documents to aggregate documents): </a:t>
            </a:r>
            <a:r>
              <a:rPr lang="en-US" altLang="zh-CN" sz="1800">
                <a:ea typeface="宋体" panose="02010600030101010101" pitchFamily="2" charset="-122"/>
              </a:rPr>
              <a:t>Publication is the process of assembling a document from its component pieces, putting into a desired format and disseminating it to target databases. The payload of this type of service is a document. </a:t>
            </a:r>
          </a:p>
          <a:p>
            <a:pPr lvl="1">
              <a:lnSpc>
                <a:spcPct val="80000"/>
              </a:lnSpc>
            </a:pPr>
            <a:endParaRPr lang="en-US" altLang="zh-CN" sz="1800">
              <a:ea typeface="宋体" panose="02010600030101010101" pitchFamily="2" charset="-122"/>
            </a:endParaRPr>
          </a:p>
          <a:p>
            <a:pPr>
              <a:lnSpc>
                <a:spcPct val="80000"/>
              </a:lnSpc>
            </a:pPr>
            <a:r>
              <a:rPr lang="en-US" altLang="zh-CN" sz="2000" b="1" u="sng">
                <a:ea typeface="宋体" panose="02010600030101010101" pitchFamily="2" charset="-122"/>
              </a:rPr>
              <a:t>Document Translation (Document to document)</a:t>
            </a:r>
          </a:p>
          <a:p>
            <a:pPr lvl="1">
              <a:lnSpc>
                <a:spcPct val="80000"/>
              </a:lnSpc>
            </a:pPr>
            <a:r>
              <a:rPr lang="en-US" altLang="zh-CN" sz="1800" b="1">
                <a:ea typeface="宋体" panose="02010600030101010101" pitchFamily="2" charset="-122"/>
              </a:rPr>
              <a:t> </a:t>
            </a:r>
            <a:r>
              <a:rPr lang="en-US" altLang="zh-CN" sz="1800">
                <a:ea typeface="宋体" panose="02010600030101010101" pitchFamily="2" charset="-122"/>
              </a:rPr>
              <a:t>Document translation is the process of transforming a document from its original format to a format required to support a target application. The transformations may be structural (e.g., transforming MS Word to PDF format), language-oriented (e.g., changing English to French), or special purpose (e.g., the development of abstracts from longer documents.) The payload of this type of service is a document.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303A9B86-13FF-CC7E-F228-BFBBE3FD8D34}"/>
              </a:ext>
            </a:extLst>
          </p:cNvPr>
          <p:cNvSpPr>
            <a:spLocks noGrp="1"/>
          </p:cNvSpPr>
          <p:nvPr>
            <p:ph idx="1"/>
          </p:nvPr>
        </p:nvSpPr>
        <p:spPr>
          <a:xfrm>
            <a:off x="200025" y="1228725"/>
            <a:ext cx="8724900" cy="5000625"/>
          </a:xfrm>
        </p:spPr>
        <p:txBody>
          <a:bodyPr/>
          <a:lstStyle/>
          <a:p>
            <a:pPr>
              <a:spcBef>
                <a:spcPts val="1200"/>
              </a:spcBef>
            </a:pPr>
            <a:r>
              <a:rPr lang="en-US" altLang="zh-CN" sz="1700" b="1">
                <a:ea typeface="宋体" panose="02010600030101010101" pitchFamily="2" charset="-122"/>
              </a:rPr>
              <a:t>Non-Records: (Page 34) </a:t>
            </a:r>
            <a:r>
              <a:rPr lang="en-US" altLang="zh-CN" sz="1700">
                <a:ea typeface="宋体" panose="02010600030101010101" pitchFamily="2" charset="-122"/>
              </a:rPr>
              <a:t>RMC working with the Federal Electronic Working Group  (organization of 26 Federal agencies) examining, analyzing, and proposing a standardized government-wide process for meeting recent revisions to the Federal discovery laws concerning electronically stored information including electronics.</a:t>
            </a:r>
          </a:p>
          <a:p>
            <a:pPr>
              <a:spcBef>
                <a:spcPts val="1200"/>
              </a:spcBef>
            </a:pPr>
            <a:r>
              <a:rPr lang="en-US" altLang="zh-CN" sz="1700" b="1">
                <a:ea typeface="宋体" panose="02010600030101010101" pitchFamily="2" charset="-122"/>
              </a:rPr>
              <a:t>Training: (Pages 34-36) </a:t>
            </a:r>
            <a:r>
              <a:rPr lang="en-US" altLang="zh-CN" sz="1700">
                <a:ea typeface="宋体" panose="02010600030101010101" pitchFamily="2" charset="-122"/>
              </a:rPr>
              <a:t>;Over 560 employees trained in basic records management; RM Overview on website; OS Records Coordinator, Records Managers and Liaisons appointed by ASAM to support the 21 OS offices; Working with HR on departing and incoming employees with training and revised forms and brochures.</a:t>
            </a:r>
          </a:p>
          <a:p>
            <a:pPr>
              <a:spcBef>
                <a:spcPts val="1200"/>
              </a:spcBef>
            </a:pPr>
            <a:r>
              <a:rPr lang="en-US" altLang="zh-CN" sz="1700" b="1">
                <a:ea typeface="宋体" panose="02010600030101010101" pitchFamily="2" charset="-122"/>
              </a:rPr>
              <a:t>Responsibilities: (Pages 6-29) </a:t>
            </a:r>
            <a:r>
              <a:rPr lang="en-US" altLang="zh-CN" sz="1700">
                <a:ea typeface="宋体" panose="02010600030101010101" pitchFamily="2" charset="-122"/>
              </a:rPr>
              <a:t>Record Officer Review and Evaluation for all operating divisions and OS included in assessment. 2008 Assessment posted communicated to all OCIO and RM Community on Jan. 7, 2009 and in queue for intranet. </a:t>
            </a:r>
          </a:p>
          <a:p>
            <a:pPr>
              <a:spcBef>
                <a:spcPts val="1200"/>
              </a:spcBef>
            </a:pPr>
            <a:r>
              <a:rPr lang="en-US" altLang="zh-CN" sz="1700" b="1">
                <a:ea typeface="宋体" panose="02010600030101010101" pitchFamily="2" charset="-122"/>
              </a:rPr>
              <a:t>Risk and Self-Assessment: (Pages 36-42) </a:t>
            </a:r>
            <a:r>
              <a:rPr lang="en-US" altLang="zh-CN" sz="1700">
                <a:ea typeface="宋体" panose="02010600030101010101" pitchFamily="2" charset="-122"/>
              </a:rPr>
              <a:t>Risk Analysis conducted in 2007 and 2008 assessments with addressed actions; 2008 Self-Assessment Survey conducted in both 2007 and 2008 with addressed actions; </a:t>
            </a:r>
          </a:p>
        </p:txBody>
      </p:sp>
      <p:sp>
        <p:nvSpPr>
          <p:cNvPr id="17411" name="Title 1">
            <a:extLst>
              <a:ext uri="{FF2B5EF4-FFF2-40B4-BE49-F238E27FC236}">
                <a16:creationId xmlns:a16="http://schemas.microsoft.com/office/drawing/2014/main" id="{6FDD2923-D0AE-A5B8-A3EE-2884F3A86D9C}"/>
              </a:ext>
            </a:extLst>
          </p:cNvPr>
          <p:cNvSpPr>
            <a:spLocks noGrp="1"/>
          </p:cNvSpPr>
          <p:nvPr>
            <p:ph type="title"/>
          </p:nvPr>
        </p:nvSpPr>
        <p:spPr>
          <a:xfrm>
            <a:off x="0" y="101600"/>
            <a:ext cx="9144000" cy="914400"/>
          </a:xfrm>
        </p:spPr>
        <p:txBody>
          <a:bodyPr/>
          <a:lstStyle/>
          <a:p>
            <a:r>
              <a:rPr lang="en-US" altLang="zh-CN">
                <a:ea typeface="宋体" panose="02010600030101010101" pitchFamily="2" charset="-122"/>
              </a:rPr>
              <a:t>HHS 2008 RM Assessment Highlights</a:t>
            </a:r>
          </a:p>
        </p:txBody>
      </p:sp>
      <p:sp>
        <p:nvSpPr>
          <p:cNvPr id="17412" name="Slide Number Placeholder 4">
            <a:extLst>
              <a:ext uri="{FF2B5EF4-FFF2-40B4-BE49-F238E27FC236}">
                <a16:creationId xmlns:a16="http://schemas.microsoft.com/office/drawing/2014/main" id="{E12B40D8-6923-C820-9E84-D142B17BC9C8}"/>
              </a:ext>
            </a:extLst>
          </p:cNvPr>
          <p:cNvSpPr>
            <a:spLocks noGrp="1"/>
          </p:cNvSpPr>
          <p:nvPr>
            <p:ph type="sldNum" sz="quarter" idx="10"/>
          </p:nvPr>
        </p:nvSpPr>
        <p:spPr>
          <a:xfrm>
            <a:off x="1897856" y="6326188"/>
            <a:ext cx="5348288" cy="341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9B4CA4-F068-42DD-ACB9-A24A97F69C9F}" type="slidenum">
              <a:rPr kumimoji="0" lang="en-US" altLang="zh-CN" sz="1200" b="1"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386C370-5F08-5B46-3C2F-1EF8A9C9B072}"/>
              </a:ext>
            </a:extLst>
          </p:cNvPr>
          <p:cNvSpPr/>
          <p:nvPr/>
        </p:nvSpPr>
        <p:spPr>
          <a:xfrm>
            <a:off x="0" y="1282700"/>
            <a:ext cx="9144000" cy="5557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2531" name="Title 1">
            <a:extLst>
              <a:ext uri="{FF2B5EF4-FFF2-40B4-BE49-F238E27FC236}">
                <a16:creationId xmlns:a16="http://schemas.microsoft.com/office/drawing/2014/main" id="{43E9A632-8C6B-6E51-2F9E-36A6371FF023}"/>
              </a:ext>
            </a:extLst>
          </p:cNvPr>
          <p:cNvSpPr>
            <a:spLocks noGrp="1"/>
          </p:cNvSpPr>
          <p:nvPr>
            <p:ph type="title"/>
          </p:nvPr>
        </p:nvSpPr>
        <p:spPr/>
        <p:txBody>
          <a:bodyPr/>
          <a:lstStyle/>
          <a:p>
            <a:r>
              <a:rPr lang="en-US" altLang="zh-CN">
                <a:ea typeface="宋体" panose="02010600030101010101" pitchFamily="2" charset="-122"/>
              </a:rPr>
              <a:t>RM Segment  - Current State</a:t>
            </a:r>
          </a:p>
        </p:txBody>
      </p:sp>
      <p:sp>
        <p:nvSpPr>
          <p:cNvPr id="19460" name="Content Placeholder 2">
            <a:extLst>
              <a:ext uri="{FF2B5EF4-FFF2-40B4-BE49-F238E27FC236}">
                <a16:creationId xmlns:a16="http://schemas.microsoft.com/office/drawing/2014/main" id="{D258E8F1-F564-C447-8119-B8F609EF00D0}"/>
              </a:ext>
            </a:extLst>
          </p:cNvPr>
          <p:cNvSpPr>
            <a:spLocks noGrp="1"/>
          </p:cNvSpPr>
          <p:nvPr>
            <p:ph idx="1"/>
          </p:nvPr>
        </p:nvSpPr>
        <p:spPr>
          <a:xfrm>
            <a:off x="2909888" y="1300163"/>
            <a:ext cx="5448300" cy="393700"/>
          </a:xfrm>
        </p:spPr>
        <p:txBody>
          <a:bodyPr/>
          <a:lstStyle/>
          <a:p>
            <a:pPr>
              <a:buFontTx/>
              <a:buNone/>
              <a:defRPr/>
            </a:pPr>
            <a:r>
              <a:rPr lang="en-US" sz="1400" dirty="0">
                <a:latin typeface="+mj-lt"/>
              </a:rPr>
              <a:t>RM strategic Drivers/Policies/Requirements</a:t>
            </a:r>
          </a:p>
        </p:txBody>
      </p:sp>
      <p:sp>
        <p:nvSpPr>
          <p:cNvPr id="20485" name="AutoShape 20">
            <a:extLst>
              <a:ext uri="{FF2B5EF4-FFF2-40B4-BE49-F238E27FC236}">
                <a16:creationId xmlns:a16="http://schemas.microsoft.com/office/drawing/2014/main" id="{AC22FF43-F3AB-AA2F-7DA0-C5C4C94EA457}"/>
              </a:ext>
            </a:extLst>
          </p:cNvPr>
          <p:cNvSpPr>
            <a:spLocks noChangeArrowheads="1"/>
          </p:cNvSpPr>
          <p:nvPr/>
        </p:nvSpPr>
        <p:spPr bwMode="auto">
          <a:xfrm>
            <a:off x="733425" y="1287673"/>
            <a:ext cx="1841500" cy="419100"/>
          </a:xfrm>
          <a:prstGeom prst="flowChartAlternateProcess">
            <a:avLst/>
          </a:prstGeom>
          <a:solidFill>
            <a:srgbClr val="FF0101"/>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Strategy</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6" name="AutoShape 21">
            <a:extLst>
              <a:ext uri="{FF2B5EF4-FFF2-40B4-BE49-F238E27FC236}">
                <a16:creationId xmlns:a16="http://schemas.microsoft.com/office/drawing/2014/main" id="{F8CC4CD1-CDAD-F801-37A0-065F5945178D}"/>
              </a:ext>
            </a:extLst>
          </p:cNvPr>
          <p:cNvSpPr>
            <a:spLocks noChangeArrowheads="1"/>
          </p:cNvSpPr>
          <p:nvPr/>
        </p:nvSpPr>
        <p:spPr bwMode="auto">
          <a:xfrm>
            <a:off x="733425" y="1819539"/>
            <a:ext cx="1841500" cy="419100"/>
          </a:xfrm>
          <a:prstGeom prst="flowChartAlternateProcess">
            <a:avLst/>
          </a:prstGeom>
          <a:solidFill>
            <a:srgbClr val="0099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Business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7" name="AutoShape 22">
            <a:extLst>
              <a:ext uri="{FF2B5EF4-FFF2-40B4-BE49-F238E27FC236}">
                <a16:creationId xmlns:a16="http://schemas.microsoft.com/office/drawing/2014/main" id="{47F021F3-C0D8-85DF-B872-AD4045BC2806}"/>
              </a:ext>
            </a:extLst>
          </p:cNvPr>
          <p:cNvSpPr>
            <a:spLocks noChangeArrowheads="1"/>
          </p:cNvSpPr>
          <p:nvPr/>
        </p:nvSpPr>
        <p:spPr bwMode="auto">
          <a:xfrm>
            <a:off x="733425" y="2332355"/>
            <a:ext cx="1841500" cy="419100"/>
          </a:xfrm>
          <a:prstGeom prst="flowChartAlternateProcess">
            <a:avLst/>
          </a:prstGeom>
          <a:solidFill>
            <a:srgbClr val="FF66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Investment</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8" name="AutoShape 23">
            <a:extLst>
              <a:ext uri="{FF2B5EF4-FFF2-40B4-BE49-F238E27FC236}">
                <a16:creationId xmlns:a16="http://schemas.microsoft.com/office/drawing/2014/main" id="{21EF2813-D65A-4054-1334-174BE88DD3C9}"/>
              </a:ext>
            </a:extLst>
          </p:cNvPr>
          <p:cNvSpPr>
            <a:spLocks noChangeArrowheads="1"/>
          </p:cNvSpPr>
          <p:nvPr/>
        </p:nvSpPr>
        <p:spPr bwMode="auto">
          <a:xfrm>
            <a:off x="733425" y="2864221"/>
            <a:ext cx="1841500" cy="419100"/>
          </a:xfrm>
          <a:prstGeom prst="flowChartAlternateProcess">
            <a:avLst/>
          </a:prstGeom>
          <a:solidFill>
            <a:srgbClr val="9900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Data/Databases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9" name="AutoShape 24">
            <a:extLst>
              <a:ext uri="{FF2B5EF4-FFF2-40B4-BE49-F238E27FC236}">
                <a16:creationId xmlns:a16="http://schemas.microsoft.com/office/drawing/2014/main" id="{539E4AEA-14E7-11AF-10C1-659C7F1EA70D}"/>
              </a:ext>
            </a:extLst>
          </p:cNvPr>
          <p:cNvSpPr>
            <a:spLocks noChangeArrowheads="1"/>
          </p:cNvSpPr>
          <p:nvPr/>
        </p:nvSpPr>
        <p:spPr bwMode="auto">
          <a:xfrm>
            <a:off x="733425" y="3491337"/>
            <a:ext cx="1841500" cy="417513"/>
          </a:xfrm>
          <a:prstGeom prst="flowChartAlternateProcess">
            <a:avLst/>
          </a:prstGeom>
          <a:solidFill>
            <a:srgbClr val="2852D8"/>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Systems &amp; Services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0" name="AutoShape 25">
            <a:extLst>
              <a:ext uri="{FF2B5EF4-FFF2-40B4-BE49-F238E27FC236}">
                <a16:creationId xmlns:a16="http://schemas.microsoft.com/office/drawing/2014/main" id="{0914E50F-DD6C-43E7-4A30-66F3895DE55A}"/>
              </a:ext>
            </a:extLst>
          </p:cNvPr>
          <p:cNvSpPr>
            <a:spLocks noChangeArrowheads="1"/>
          </p:cNvSpPr>
          <p:nvPr/>
        </p:nvSpPr>
        <p:spPr bwMode="auto">
          <a:xfrm>
            <a:off x="733425" y="4078766"/>
            <a:ext cx="1841500" cy="419100"/>
          </a:xfrm>
          <a:prstGeom prst="flowChartAlternateProcess">
            <a:avLst/>
          </a:prstGeom>
          <a:solidFill>
            <a:srgbClr val="990099"/>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Technology</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1" name="AutoShape 26">
            <a:extLst>
              <a:ext uri="{FF2B5EF4-FFF2-40B4-BE49-F238E27FC236}">
                <a16:creationId xmlns:a16="http://schemas.microsoft.com/office/drawing/2014/main" id="{9E255CC5-361F-97D3-2D11-5B2DC51AFAEF}"/>
              </a:ext>
            </a:extLst>
          </p:cNvPr>
          <p:cNvSpPr>
            <a:spLocks noChangeArrowheads="1"/>
          </p:cNvSpPr>
          <p:nvPr/>
        </p:nvSpPr>
        <p:spPr bwMode="auto">
          <a:xfrm>
            <a:off x="733425" y="4610632"/>
            <a:ext cx="1841500" cy="419100"/>
          </a:xfrm>
          <a:prstGeom prst="flowChartAlternateProcess">
            <a:avLst/>
          </a:prstGeom>
          <a:solidFill>
            <a:srgbClr val="003366"/>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Workforce</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2" name="AutoShape 27">
            <a:extLst>
              <a:ext uri="{FF2B5EF4-FFF2-40B4-BE49-F238E27FC236}">
                <a16:creationId xmlns:a16="http://schemas.microsoft.com/office/drawing/2014/main" id="{5EB410C6-A600-C8E3-9D8E-947270FBC476}"/>
              </a:ext>
            </a:extLst>
          </p:cNvPr>
          <p:cNvSpPr>
            <a:spLocks noChangeArrowheads="1"/>
          </p:cNvSpPr>
          <p:nvPr/>
        </p:nvSpPr>
        <p:spPr bwMode="auto">
          <a:xfrm>
            <a:off x="733425" y="5142498"/>
            <a:ext cx="1841500" cy="419100"/>
          </a:xfrm>
          <a:prstGeom prst="flowChartAlternateProcess">
            <a:avLst/>
          </a:prstGeom>
          <a:solidFill>
            <a:srgbClr val="CC99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Facilities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Content Placeholder 2">
            <a:extLst>
              <a:ext uri="{FF2B5EF4-FFF2-40B4-BE49-F238E27FC236}">
                <a16:creationId xmlns:a16="http://schemas.microsoft.com/office/drawing/2014/main" id="{548DEEC7-07F7-EE21-E146-54CB989E425C}"/>
              </a:ext>
            </a:extLst>
          </p:cNvPr>
          <p:cNvSpPr txBox="1">
            <a:spLocks/>
          </p:cNvSpPr>
          <p:nvPr/>
        </p:nvSpPr>
        <p:spPr bwMode="auto">
          <a:xfrm>
            <a:off x="2909888" y="1866900"/>
            <a:ext cx="5829300" cy="385763"/>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See business process analysis  </a:t>
            </a:r>
          </a:p>
        </p:txBody>
      </p:sp>
      <p:sp>
        <p:nvSpPr>
          <p:cNvPr id="39" name="Content Placeholder 2">
            <a:extLst>
              <a:ext uri="{FF2B5EF4-FFF2-40B4-BE49-F238E27FC236}">
                <a16:creationId xmlns:a16="http://schemas.microsoft.com/office/drawing/2014/main" id="{2F86A696-9531-97FE-E8E3-9460EF0A4FD9}"/>
              </a:ext>
            </a:extLst>
          </p:cNvPr>
          <p:cNvSpPr txBox="1">
            <a:spLocks/>
          </p:cNvSpPr>
          <p:nvPr/>
        </p:nvSpPr>
        <p:spPr bwMode="auto">
          <a:xfrm>
            <a:off x="2909888" y="2411413"/>
            <a:ext cx="3360737" cy="48577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Supporting IT investment:  0*</a:t>
            </a:r>
          </a:p>
        </p:txBody>
      </p:sp>
      <p:sp>
        <p:nvSpPr>
          <p:cNvPr id="40" name="Content Placeholder 2">
            <a:extLst>
              <a:ext uri="{FF2B5EF4-FFF2-40B4-BE49-F238E27FC236}">
                <a16:creationId xmlns:a16="http://schemas.microsoft.com/office/drawing/2014/main" id="{B82F60AF-5420-CB8D-3073-8863B61178C2}"/>
              </a:ext>
            </a:extLst>
          </p:cNvPr>
          <p:cNvSpPr txBox="1">
            <a:spLocks/>
          </p:cNvSpPr>
          <p:nvPr/>
        </p:nvSpPr>
        <p:spPr bwMode="auto">
          <a:xfrm>
            <a:off x="2909888" y="2790825"/>
            <a:ext cx="3106737" cy="56832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Databases: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Data needs are being identified.</a:t>
            </a:r>
          </a:p>
        </p:txBody>
      </p:sp>
      <p:sp>
        <p:nvSpPr>
          <p:cNvPr id="41" name="Content Placeholder 2">
            <a:extLst>
              <a:ext uri="{FF2B5EF4-FFF2-40B4-BE49-F238E27FC236}">
                <a16:creationId xmlns:a16="http://schemas.microsoft.com/office/drawing/2014/main" id="{B2722628-D5F2-817F-DBD0-AEF9E92690C5}"/>
              </a:ext>
            </a:extLst>
          </p:cNvPr>
          <p:cNvSpPr txBox="1">
            <a:spLocks/>
          </p:cNvSpPr>
          <p:nvPr/>
        </p:nvSpPr>
        <p:spPr bwMode="auto">
          <a:xfrm>
            <a:off x="2909888" y="3322638"/>
            <a:ext cx="3646487" cy="658812"/>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System services: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Electronic Record Keeping System: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142 Scheduled IT systems</a:t>
            </a:r>
          </a:p>
        </p:txBody>
      </p:sp>
      <p:sp>
        <p:nvSpPr>
          <p:cNvPr id="42" name="Content Placeholder 2">
            <a:extLst>
              <a:ext uri="{FF2B5EF4-FFF2-40B4-BE49-F238E27FC236}">
                <a16:creationId xmlns:a16="http://schemas.microsoft.com/office/drawing/2014/main" id="{1F609FDB-3076-1007-AFCF-7E3A4DE2E8CD}"/>
              </a:ext>
            </a:extLst>
          </p:cNvPr>
          <p:cNvSpPr txBox="1">
            <a:spLocks/>
          </p:cNvSpPr>
          <p:nvPr/>
        </p:nvSpPr>
        <p:spPr bwMode="auto">
          <a:xfrm>
            <a:off x="2909888" y="4102100"/>
            <a:ext cx="2962275" cy="334963"/>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Supporting IT Technologies:  0</a:t>
            </a:r>
          </a:p>
        </p:txBody>
      </p:sp>
      <p:cxnSp>
        <p:nvCxnSpPr>
          <p:cNvPr id="36" name="Straight Connector 35">
            <a:extLst>
              <a:ext uri="{FF2B5EF4-FFF2-40B4-BE49-F238E27FC236}">
                <a16:creationId xmlns:a16="http://schemas.microsoft.com/office/drawing/2014/main" id="{94F961BC-AFD7-0FDE-FA94-074AA69AC9AA}"/>
              </a:ext>
            </a:extLst>
          </p:cNvPr>
          <p:cNvCxnSpPr/>
          <p:nvPr/>
        </p:nvCxnSpPr>
        <p:spPr bwMode="auto">
          <a:xfrm flipV="1">
            <a:off x="568325" y="1773238"/>
            <a:ext cx="7188200" cy="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CB14739-34B7-F5D0-DD80-26F7F7194DCC}"/>
              </a:ext>
            </a:extLst>
          </p:cNvPr>
          <p:cNvCxnSpPr/>
          <p:nvPr/>
        </p:nvCxnSpPr>
        <p:spPr bwMode="auto">
          <a:xfrm flipV="1">
            <a:off x="574675" y="2263775"/>
            <a:ext cx="5453063" cy="9525"/>
          </a:xfrm>
          <a:prstGeom prst="line">
            <a:avLst/>
          </a:prstGeom>
        </p:spPr>
        <p:style>
          <a:lnRef idx="1">
            <a:schemeClr val="accent1"/>
          </a:lnRef>
          <a:fillRef idx="0">
            <a:schemeClr val="accent1"/>
          </a:fillRef>
          <a:effectRef idx="0">
            <a:schemeClr val="accent1"/>
          </a:effectRef>
          <a:fontRef idx="minor">
            <a:schemeClr val="tx1"/>
          </a:fontRef>
        </p:style>
      </p:cxnSp>
      <p:grpSp>
        <p:nvGrpSpPr>
          <p:cNvPr id="22548" name="Group 54">
            <a:extLst>
              <a:ext uri="{FF2B5EF4-FFF2-40B4-BE49-F238E27FC236}">
                <a16:creationId xmlns:a16="http://schemas.microsoft.com/office/drawing/2014/main" id="{F8441891-2CE1-7D3C-6926-5CC161A99A19}"/>
              </a:ext>
            </a:extLst>
          </p:cNvPr>
          <p:cNvGrpSpPr>
            <a:grpSpLocks/>
          </p:cNvGrpSpPr>
          <p:nvPr/>
        </p:nvGrpSpPr>
        <p:grpSpPr bwMode="auto">
          <a:xfrm>
            <a:off x="606425" y="2787650"/>
            <a:ext cx="5484813" cy="2825750"/>
            <a:chOff x="109354" y="2983089"/>
            <a:chExt cx="8680767" cy="2826190"/>
          </a:xfrm>
        </p:grpSpPr>
        <p:cxnSp>
          <p:nvCxnSpPr>
            <p:cNvPr id="44" name="Straight Connector 43">
              <a:extLst>
                <a:ext uri="{FF2B5EF4-FFF2-40B4-BE49-F238E27FC236}">
                  <a16:creationId xmlns:a16="http://schemas.microsoft.com/office/drawing/2014/main" id="{CE7000EB-404E-735B-E6E7-11398994575B}"/>
                </a:ext>
              </a:extLst>
            </p:cNvPr>
            <p:cNvCxnSpPr/>
            <p:nvPr/>
          </p:nvCxnSpPr>
          <p:spPr>
            <a:xfrm flipV="1">
              <a:off x="142018" y="2983089"/>
              <a:ext cx="8617953"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FF02AC-4011-7159-2B9A-9B167F5979BA}"/>
                </a:ext>
              </a:extLst>
            </p:cNvPr>
            <p:cNvCxnSpPr/>
            <p:nvPr/>
          </p:nvCxnSpPr>
          <p:spPr>
            <a:xfrm flipV="1">
              <a:off x="109354" y="3532450"/>
              <a:ext cx="8615441"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D5842D-F2EC-01BC-E5EC-527975E98B23}"/>
                </a:ext>
              </a:extLst>
            </p:cNvPr>
            <p:cNvCxnSpPr/>
            <p:nvPr/>
          </p:nvCxnSpPr>
          <p:spPr>
            <a:xfrm flipV="1">
              <a:off x="119404" y="4215181"/>
              <a:ext cx="8615441"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E15D8-1C24-DCA8-D2D0-D6B921C1EB36}"/>
                </a:ext>
              </a:extLst>
            </p:cNvPr>
            <p:cNvCxnSpPr/>
            <p:nvPr/>
          </p:nvCxnSpPr>
          <p:spPr>
            <a:xfrm flipV="1">
              <a:off x="174680" y="4740726"/>
              <a:ext cx="8615441"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4A9D7C-EF1B-4F78-339A-D2BE197B4491}"/>
                </a:ext>
              </a:extLst>
            </p:cNvPr>
            <p:cNvCxnSpPr/>
            <p:nvPr/>
          </p:nvCxnSpPr>
          <p:spPr>
            <a:xfrm flipV="1">
              <a:off x="172168" y="5261507"/>
              <a:ext cx="8615440"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E0F254-9FA6-D536-6DAB-36F634B8790E}"/>
                </a:ext>
              </a:extLst>
            </p:cNvPr>
            <p:cNvCxnSpPr/>
            <p:nvPr/>
          </p:nvCxnSpPr>
          <p:spPr>
            <a:xfrm flipV="1">
              <a:off x="167143" y="5801341"/>
              <a:ext cx="8617953" cy="7938"/>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Content Placeholder 2">
            <a:extLst>
              <a:ext uri="{FF2B5EF4-FFF2-40B4-BE49-F238E27FC236}">
                <a16:creationId xmlns:a16="http://schemas.microsoft.com/office/drawing/2014/main" id="{C510E66C-775C-199D-749A-C8F3A4366171}"/>
              </a:ext>
            </a:extLst>
          </p:cNvPr>
          <p:cNvSpPr txBox="1">
            <a:spLocks/>
          </p:cNvSpPr>
          <p:nvPr/>
        </p:nvSpPr>
        <p:spPr bwMode="auto">
          <a:xfrm>
            <a:off x="2909888" y="4645025"/>
            <a:ext cx="4110037" cy="42862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Training needs – 07/08 RM Assessment ***</a:t>
            </a:r>
          </a:p>
        </p:txBody>
      </p:sp>
      <p:sp>
        <p:nvSpPr>
          <p:cNvPr id="51" name="Content Placeholder 2">
            <a:extLst>
              <a:ext uri="{FF2B5EF4-FFF2-40B4-BE49-F238E27FC236}">
                <a16:creationId xmlns:a16="http://schemas.microsoft.com/office/drawing/2014/main" id="{D9356A6B-94C3-56D1-F065-57BA4860E379}"/>
              </a:ext>
            </a:extLst>
          </p:cNvPr>
          <p:cNvSpPr txBox="1">
            <a:spLocks/>
          </p:cNvSpPr>
          <p:nvPr/>
        </p:nvSpPr>
        <p:spPr bwMode="auto">
          <a:xfrm>
            <a:off x="2909888" y="5170488"/>
            <a:ext cx="6234112" cy="369887"/>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Catalog HHS Record Centers – TBD – NARA 2005 inventory validation</a:t>
            </a:r>
          </a:p>
        </p:txBody>
      </p:sp>
      <p:sp>
        <p:nvSpPr>
          <p:cNvPr id="53" name="Right Brace 52">
            <a:extLst>
              <a:ext uri="{FF2B5EF4-FFF2-40B4-BE49-F238E27FC236}">
                <a16:creationId xmlns:a16="http://schemas.microsoft.com/office/drawing/2014/main" id="{61266F84-B825-E03C-957D-B01E3590A305}"/>
              </a:ext>
            </a:extLst>
          </p:cNvPr>
          <p:cNvSpPr/>
          <p:nvPr/>
        </p:nvSpPr>
        <p:spPr>
          <a:xfrm>
            <a:off x="6275388" y="2236788"/>
            <a:ext cx="287337" cy="2344737"/>
          </a:xfrm>
          <a:prstGeom prst="rightBrace">
            <a:avLst>
              <a:gd name="adj1" fmla="val 32609"/>
              <a:gd name="adj2" fmla="val 50000"/>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22552" name="Content Placeholder 2">
            <a:extLst>
              <a:ext uri="{FF2B5EF4-FFF2-40B4-BE49-F238E27FC236}">
                <a16:creationId xmlns:a16="http://schemas.microsoft.com/office/drawing/2014/main" id="{28BE55FA-179F-AF61-44C8-B5377FD02BCA}"/>
              </a:ext>
            </a:extLst>
          </p:cNvPr>
          <p:cNvSpPr txBox="1">
            <a:spLocks/>
          </p:cNvSpPr>
          <p:nvPr/>
        </p:nvSpPr>
        <p:spPr bwMode="auto">
          <a:xfrm>
            <a:off x="6642100" y="2509838"/>
            <a:ext cx="2449513"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0" i="0" u="none" strike="noStrike" kern="1200" cap="none" spc="0" normalizeH="0" baseline="0" noProof="0">
                <a:ln>
                  <a:noFill/>
                </a:ln>
                <a:solidFill>
                  <a:srgbClr val="262673"/>
                </a:solidFill>
                <a:effectLst/>
                <a:uLnTx/>
                <a:uFillTx/>
                <a:latin typeface="Century Gothic" panose="020B0502020202020204" pitchFamily="34" charset="0"/>
                <a:ea typeface="宋体" panose="02010600030101010101" pitchFamily="2" charset="-122"/>
                <a:cs typeface="+mn-cs"/>
              </a:rPr>
              <a:t>No department-wide or OPDIV-wide Electronic Record Keeping System approved by NARA**</a:t>
            </a:r>
          </a:p>
        </p:txBody>
      </p:sp>
      <p:sp>
        <p:nvSpPr>
          <p:cNvPr id="22553" name="Slide Number Placeholder 4">
            <a:extLst>
              <a:ext uri="{FF2B5EF4-FFF2-40B4-BE49-F238E27FC236}">
                <a16:creationId xmlns:a16="http://schemas.microsoft.com/office/drawing/2014/main" id="{0DC6A26B-0092-C601-97F9-40B19295905A}"/>
              </a:ext>
            </a:extLst>
          </p:cNvPr>
          <p:cNvSpPr>
            <a:spLocks noGrp="1"/>
          </p:cNvSpPr>
          <p:nvPr>
            <p:ph type="sldNum" sz="quarter" idx="10"/>
          </p:nvPr>
        </p:nvSpPr>
        <p:spPr>
          <a:xfrm>
            <a:off x="8313738" y="6199188"/>
            <a:ext cx="496887" cy="341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CAD107-9C7A-4EB4-A17D-A7D2C8BAF62A}" type="slidenum">
              <a:rPr kumimoji="0" lang="en-US" altLang="zh-CN" sz="1200" b="1" i="0" u="none" strike="noStrike" kern="1200" cap="none" spc="0" normalizeH="0" baseline="0" noProof="0" smtClean="0">
                <a:ln>
                  <a:noFill/>
                </a:ln>
                <a:solidFill>
                  <a:srgbClr val="0070C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1" i="0" u="none" strike="noStrike" kern="1200" cap="none" spc="0" normalizeH="0" baseline="0" noProof="0">
              <a:ln>
                <a:noFill/>
              </a:ln>
              <a:solidFill>
                <a:srgbClr val="0070C0"/>
              </a:solidFill>
              <a:effectLst/>
              <a:uLnTx/>
              <a:uFillTx/>
              <a:latin typeface="Arial" panose="020B0604020202020204" pitchFamily="34" charset="0"/>
              <a:ea typeface="宋体" panose="02010600030101010101" pitchFamily="2" charset="-122"/>
              <a:cs typeface="+mn-cs"/>
            </a:endParaRPr>
          </a:p>
        </p:txBody>
      </p:sp>
      <p:sp>
        <p:nvSpPr>
          <p:cNvPr id="55" name="AutoShape 27">
            <a:extLst>
              <a:ext uri="{FF2B5EF4-FFF2-40B4-BE49-F238E27FC236}">
                <a16:creationId xmlns:a16="http://schemas.microsoft.com/office/drawing/2014/main" id="{DA5A1BFE-357F-4536-1CCD-4057D68D17E9}"/>
              </a:ext>
            </a:extLst>
          </p:cNvPr>
          <p:cNvSpPr>
            <a:spLocks noChangeArrowheads="1"/>
          </p:cNvSpPr>
          <p:nvPr/>
        </p:nvSpPr>
        <p:spPr bwMode="auto">
          <a:xfrm>
            <a:off x="733425" y="5692775"/>
            <a:ext cx="1841500" cy="419100"/>
          </a:xfrm>
          <a:prstGeom prst="flowChartAlternateProcess">
            <a:avLst/>
          </a:prstGeom>
          <a:ln>
            <a:noFill/>
            <a:headEnd/>
            <a:tailEnd/>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Century Gothic"/>
                <a:ea typeface="+mn-ea"/>
                <a:cs typeface="+mn-cs"/>
              </a:rPr>
              <a:t>Security &amp; Privacy</a:t>
            </a:r>
            <a:endParaRPr kumimoji="0" lang="en-US" sz="1400" b="0" i="0" u="none" strike="noStrike" kern="1200" cap="none" spc="0" normalizeH="0" baseline="0" noProof="0" dirty="0">
              <a:ln>
                <a:noFill/>
              </a:ln>
              <a:solidFill>
                <a:srgbClr val="333333"/>
              </a:solidFill>
              <a:effectLst/>
              <a:uLnTx/>
              <a:uFillTx/>
              <a:latin typeface="Century Gothic"/>
              <a:ea typeface="+mn-ea"/>
              <a:cs typeface="+mn-cs"/>
            </a:endParaRPr>
          </a:p>
        </p:txBody>
      </p:sp>
      <p:sp>
        <p:nvSpPr>
          <p:cNvPr id="56" name="AutoShape 27">
            <a:extLst>
              <a:ext uri="{FF2B5EF4-FFF2-40B4-BE49-F238E27FC236}">
                <a16:creationId xmlns:a16="http://schemas.microsoft.com/office/drawing/2014/main" id="{9D846F7A-78EC-8EE5-B35B-625614C56FAA}"/>
              </a:ext>
            </a:extLst>
          </p:cNvPr>
          <p:cNvSpPr>
            <a:spLocks noChangeArrowheads="1"/>
          </p:cNvSpPr>
          <p:nvPr/>
        </p:nvSpPr>
        <p:spPr bwMode="auto">
          <a:xfrm>
            <a:off x="733425" y="6243638"/>
            <a:ext cx="1841500" cy="419100"/>
          </a:xfrm>
          <a:prstGeom prst="flowChartAlternateProcess">
            <a:avLst/>
          </a:prstGeom>
          <a:ln>
            <a:noFill/>
            <a:headEnd/>
            <a:tailEnd/>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Century Gothic"/>
                <a:ea typeface="+mn-ea"/>
                <a:cs typeface="+mn-cs"/>
              </a:rPr>
              <a:t>Performance</a:t>
            </a:r>
            <a:endParaRPr kumimoji="0" lang="en-US" sz="1800" b="0" i="0" u="none" strike="noStrike" kern="1200" cap="none" spc="0" normalizeH="0" baseline="0" noProof="0" dirty="0">
              <a:ln>
                <a:noFill/>
              </a:ln>
              <a:solidFill>
                <a:srgbClr val="333333"/>
              </a:solidFill>
              <a:effectLst/>
              <a:uLnTx/>
              <a:uFillTx/>
              <a:latin typeface="Century Gothic"/>
              <a:ea typeface="+mn-ea"/>
              <a:cs typeface="+mn-cs"/>
            </a:endParaRPr>
          </a:p>
        </p:txBody>
      </p:sp>
      <p:cxnSp>
        <p:nvCxnSpPr>
          <p:cNvPr id="58" name="Straight Connector 57">
            <a:extLst>
              <a:ext uri="{FF2B5EF4-FFF2-40B4-BE49-F238E27FC236}">
                <a16:creationId xmlns:a16="http://schemas.microsoft.com/office/drawing/2014/main" id="{56350933-98EF-D5B2-D46E-28FAC10E1254}"/>
              </a:ext>
            </a:extLst>
          </p:cNvPr>
          <p:cNvCxnSpPr/>
          <p:nvPr/>
        </p:nvCxnSpPr>
        <p:spPr bwMode="auto">
          <a:xfrm flipV="1">
            <a:off x="661988" y="6159500"/>
            <a:ext cx="5514975" cy="12700"/>
          </a:xfrm>
          <a:prstGeom prst="line">
            <a:avLst/>
          </a:prstGeom>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95E0B21B-4E2A-2ECB-15FF-D41685E8779B}"/>
              </a:ext>
            </a:extLst>
          </p:cNvPr>
          <p:cNvSpPr txBox="1">
            <a:spLocks/>
          </p:cNvSpPr>
          <p:nvPr/>
        </p:nvSpPr>
        <p:spPr bwMode="auto">
          <a:xfrm>
            <a:off x="0" y="5716588"/>
            <a:ext cx="4095750" cy="369887"/>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Security and privacy needs - TBD</a:t>
            </a:r>
          </a:p>
        </p:txBody>
      </p:sp>
      <p:sp>
        <p:nvSpPr>
          <p:cNvPr id="60" name="Content Placeholder 2">
            <a:extLst>
              <a:ext uri="{FF2B5EF4-FFF2-40B4-BE49-F238E27FC236}">
                <a16:creationId xmlns:a16="http://schemas.microsoft.com/office/drawing/2014/main" id="{6207747D-B1EC-4DCE-C782-8940DA9722A7}"/>
              </a:ext>
            </a:extLst>
          </p:cNvPr>
          <p:cNvSpPr txBox="1">
            <a:spLocks/>
          </p:cNvSpPr>
          <p:nvPr/>
        </p:nvSpPr>
        <p:spPr bwMode="auto">
          <a:xfrm>
            <a:off x="2909888" y="6207125"/>
            <a:ext cx="5097462" cy="642938"/>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Performance – 07/08 RM Assessment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Milestones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1 Título">
            <a:extLst>
              <a:ext uri="{FF2B5EF4-FFF2-40B4-BE49-F238E27FC236}">
                <a16:creationId xmlns:a16="http://schemas.microsoft.com/office/drawing/2014/main" id="{E973C283-34DA-1726-3E52-0573863B6591}"/>
              </a:ext>
            </a:extLst>
          </p:cNvPr>
          <p:cNvSpPr>
            <a:spLocks noGrp="1"/>
          </p:cNvSpPr>
          <p:nvPr>
            <p:ph type="title" idx="4294967295"/>
          </p:nvPr>
        </p:nvSpPr>
        <p:spPr>
          <a:xfrm>
            <a:off x="611188" y="333375"/>
            <a:ext cx="8353425" cy="719138"/>
          </a:xfrm>
        </p:spPr>
        <p:txBody>
          <a:bodyPr anchor="ctr"/>
          <a:lstStyle/>
          <a:p>
            <a:pPr algn="ctr" eaLnBrk="1" hangingPunct="1"/>
            <a:r>
              <a:rPr lang="en-US" altLang="zh-CN" sz="2800">
                <a:latin typeface="Calibri" panose="020F0502020204030204" pitchFamily="34" charset="0"/>
              </a:rPr>
              <a:t>Appendix I – Reminder:  Relationship Designators for Bibliographic Records – Quiz</a:t>
            </a:r>
            <a:endParaRPr lang="en-US" altLang="zh-CN" sz="3200">
              <a:latin typeface="Calibri" panose="020F0502020204030204" pitchFamily="34" charset="0"/>
            </a:endParaRPr>
          </a:p>
        </p:txBody>
      </p:sp>
      <p:sp>
        <p:nvSpPr>
          <p:cNvPr id="666627" name="2 Marcador de contenido">
            <a:extLst>
              <a:ext uri="{FF2B5EF4-FFF2-40B4-BE49-F238E27FC236}">
                <a16:creationId xmlns:a16="http://schemas.microsoft.com/office/drawing/2014/main" id="{0E7D7ECE-A57D-7480-5383-49BEEE12369E}"/>
              </a:ext>
            </a:extLst>
          </p:cNvPr>
          <p:cNvSpPr>
            <a:spLocks noGrp="1"/>
          </p:cNvSpPr>
          <p:nvPr>
            <p:ph sz="quarter" idx="4294967295"/>
          </p:nvPr>
        </p:nvSpPr>
        <p:spPr>
          <a:xfrm>
            <a:off x="468313" y="1268413"/>
            <a:ext cx="8496300" cy="3024187"/>
          </a:xfrm>
          <a:solidFill>
            <a:schemeClr val="bg1"/>
          </a:solidFill>
        </p:spPr>
        <p:txBody>
          <a:bodyPr/>
          <a:lstStyle/>
          <a:p>
            <a:pPr eaLnBrk="1" hangingPunct="1">
              <a:buFont typeface="Wingdings 2" panose="05020102010507070707" pitchFamily="18" charset="2"/>
              <a:buNone/>
            </a:pPr>
            <a:r>
              <a:rPr lang="en-US" altLang="zh-CN" sz="2400">
                <a:latin typeface="Calibri" panose="020F0502020204030204" pitchFamily="34" charset="0"/>
              </a:rPr>
              <a:t>RDA Bibliographic Record:</a:t>
            </a:r>
          </a:p>
          <a:p>
            <a:pPr eaLnBrk="1" hangingPunct="1">
              <a:buFont typeface="Wingdings 2" panose="05020102010507070707" pitchFamily="18" charset="2"/>
              <a:buNone/>
            </a:pPr>
            <a:r>
              <a:rPr lang="en-US" altLang="zh-CN" sz="2400">
                <a:latin typeface="Calibri" panose="020F0502020204030204" pitchFamily="34" charset="0"/>
              </a:rPr>
              <a:t>100 1# $a Mishima, Yukio, $d 1925-1970, $e author.</a:t>
            </a:r>
          </a:p>
          <a:p>
            <a:pPr eaLnBrk="1" hangingPunct="1">
              <a:buFont typeface="Wingdings 2" panose="05020102010507070707" pitchFamily="18" charset="2"/>
              <a:buNone/>
            </a:pPr>
            <a:r>
              <a:rPr lang="en-US" altLang="zh-CN" sz="2400">
                <a:latin typeface="Calibri" panose="020F0502020204030204" pitchFamily="34" charset="0"/>
              </a:rPr>
              <a:t>240 10  $a Shiosai. $l English</a:t>
            </a:r>
          </a:p>
          <a:p>
            <a:pPr eaLnBrk="1" hangingPunct="1">
              <a:buFont typeface="Wingdings 2" panose="05020102010507070707" pitchFamily="18" charset="2"/>
              <a:buNone/>
            </a:pPr>
            <a:r>
              <a:rPr lang="en-US" altLang="zh-CN" sz="2400">
                <a:latin typeface="Calibri" panose="020F0502020204030204" pitchFamily="34" charset="0"/>
              </a:rPr>
              <a:t>245 14 $a The Sound of waves / $c Yukio Mishima; translated by Meredith Weatherby.</a:t>
            </a:r>
          </a:p>
          <a:p>
            <a:pPr eaLnBrk="1" hangingPunct="1">
              <a:lnSpc>
                <a:spcPct val="85000"/>
              </a:lnSpc>
              <a:buFont typeface="Wingdings 2" panose="05020102010507070707" pitchFamily="18" charset="2"/>
              <a:buNone/>
            </a:pPr>
            <a:r>
              <a:rPr lang="en-US" altLang="zh-CN" sz="2400">
                <a:latin typeface="Calibri" panose="020F0502020204030204" pitchFamily="34" charset="0"/>
              </a:rPr>
              <a:t>700 1# $a Weatherby, Meredith, $e translator.</a:t>
            </a:r>
          </a:p>
          <a:p>
            <a:pPr>
              <a:lnSpc>
                <a:spcPct val="85000"/>
              </a:lnSpc>
              <a:spcBef>
                <a:spcPct val="0"/>
              </a:spcBef>
              <a:buClrTx/>
              <a:buSzTx/>
              <a:buFontTx/>
              <a:buNone/>
            </a:pPr>
            <a:endParaRPr lang="en-US" altLang="zh-CN" sz="2400">
              <a:latin typeface="Calibri" panose="020F0502020204030204" pitchFamily="34" charset="0"/>
            </a:endParaRPr>
          </a:p>
          <a:p>
            <a:pPr>
              <a:lnSpc>
                <a:spcPct val="85000"/>
              </a:lnSpc>
              <a:spcBef>
                <a:spcPct val="0"/>
              </a:spcBef>
              <a:buClrTx/>
              <a:buSzTx/>
              <a:buFontTx/>
              <a:buNone/>
            </a:pPr>
            <a:r>
              <a:rPr lang="en-US" altLang="zh-CN" sz="2400">
                <a:latin typeface="Calibri" panose="020F0502020204030204" pitchFamily="34" charset="0"/>
              </a:rPr>
              <a:t>Authority Records:</a:t>
            </a:r>
          </a:p>
        </p:txBody>
      </p:sp>
      <p:sp>
        <p:nvSpPr>
          <p:cNvPr id="666629" name="Text Box 5">
            <a:extLst>
              <a:ext uri="{FF2B5EF4-FFF2-40B4-BE49-F238E27FC236}">
                <a16:creationId xmlns:a16="http://schemas.microsoft.com/office/drawing/2014/main" id="{E908CFBD-F75D-2301-7CA6-2CA2708D406D}"/>
              </a:ext>
            </a:extLst>
          </p:cNvPr>
          <p:cNvSpPr txBox="1">
            <a:spLocks noChangeArrowheads="1"/>
          </p:cNvSpPr>
          <p:nvPr/>
        </p:nvSpPr>
        <p:spPr bwMode="auto">
          <a:xfrm>
            <a:off x="611188" y="4652963"/>
            <a:ext cx="8064500" cy="4667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___ __ $a Mishima, Yukio, $_ 1925-1970. $_ Shiosai. $_ English</a:t>
            </a:r>
            <a:endParaRPr kumimoji="0" lang="en-US" altLang="zh-CN"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0" name="Text Box 6">
            <a:extLst>
              <a:ext uri="{FF2B5EF4-FFF2-40B4-BE49-F238E27FC236}">
                <a16:creationId xmlns:a16="http://schemas.microsoft.com/office/drawing/2014/main" id="{1C641079-6253-8212-1D67-59C507D5F94B}"/>
              </a:ext>
            </a:extLst>
          </p:cNvPr>
          <p:cNvSpPr txBox="1">
            <a:spLocks noChangeArrowheads="1"/>
          </p:cNvSpPr>
          <p:nvPr/>
        </p:nvSpPr>
        <p:spPr bwMode="auto">
          <a:xfrm>
            <a:off x="684213" y="5373688"/>
            <a:ext cx="8064500" cy="4667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___ __ $a Weatherby, Meredith</a:t>
            </a:r>
            <a:endParaRPr kumimoji="0" lang="en-US" altLang="zh-CN"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1" name="Text Box 7">
            <a:extLst>
              <a:ext uri="{FF2B5EF4-FFF2-40B4-BE49-F238E27FC236}">
                <a16:creationId xmlns:a16="http://schemas.microsoft.com/office/drawing/2014/main" id="{FEDF1620-0353-7B96-326B-3987C59D0B3B}"/>
              </a:ext>
            </a:extLst>
          </p:cNvPr>
          <p:cNvSpPr txBox="1">
            <a:spLocks noChangeArrowheads="1"/>
          </p:cNvSpPr>
          <p:nvPr/>
        </p:nvSpPr>
        <p:spPr bwMode="auto">
          <a:xfrm>
            <a:off x="539750" y="4652963"/>
            <a:ext cx="12239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100 1#</a:t>
            </a:r>
          </a:p>
        </p:txBody>
      </p:sp>
      <p:sp>
        <p:nvSpPr>
          <p:cNvPr id="666632" name="Text Box 8">
            <a:extLst>
              <a:ext uri="{FF2B5EF4-FFF2-40B4-BE49-F238E27FC236}">
                <a16:creationId xmlns:a16="http://schemas.microsoft.com/office/drawing/2014/main" id="{076D6E51-DF05-C590-0BCD-F429B7354678}"/>
              </a:ext>
            </a:extLst>
          </p:cNvPr>
          <p:cNvSpPr txBox="1">
            <a:spLocks noChangeArrowheads="1"/>
          </p:cNvSpPr>
          <p:nvPr/>
        </p:nvSpPr>
        <p:spPr bwMode="auto">
          <a:xfrm>
            <a:off x="539750" y="5373688"/>
            <a:ext cx="12239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100 1#</a:t>
            </a:r>
          </a:p>
        </p:txBody>
      </p:sp>
      <p:sp>
        <p:nvSpPr>
          <p:cNvPr id="666633" name="Text Box 9">
            <a:extLst>
              <a:ext uri="{FF2B5EF4-FFF2-40B4-BE49-F238E27FC236}">
                <a16:creationId xmlns:a16="http://schemas.microsoft.com/office/drawing/2014/main" id="{59973290-B77F-D41A-C5A7-CC933CA4E045}"/>
              </a:ext>
            </a:extLst>
          </p:cNvPr>
          <p:cNvSpPr txBox="1">
            <a:spLocks noChangeArrowheads="1"/>
          </p:cNvSpPr>
          <p:nvPr/>
        </p:nvSpPr>
        <p:spPr bwMode="auto">
          <a:xfrm>
            <a:off x="5867400" y="4652963"/>
            <a:ext cx="4333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t</a:t>
            </a:r>
          </a:p>
        </p:txBody>
      </p:sp>
      <p:sp>
        <p:nvSpPr>
          <p:cNvPr id="666634" name="Text Box 10">
            <a:extLst>
              <a:ext uri="{FF2B5EF4-FFF2-40B4-BE49-F238E27FC236}">
                <a16:creationId xmlns:a16="http://schemas.microsoft.com/office/drawing/2014/main" id="{660CE77B-F67F-260F-4973-CC5A97446E39}"/>
              </a:ext>
            </a:extLst>
          </p:cNvPr>
          <p:cNvSpPr txBox="1">
            <a:spLocks noChangeArrowheads="1"/>
          </p:cNvSpPr>
          <p:nvPr/>
        </p:nvSpPr>
        <p:spPr bwMode="auto">
          <a:xfrm>
            <a:off x="4067175" y="4652963"/>
            <a:ext cx="43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d</a:t>
            </a:r>
          </a:p>
        </p:txBody>
      </p:sp>
      <p:sp>
        <p:nvSpPr>
          <p:cNvPr id="666635" name="Text Box 11">
            <a:extLst>
              <a:ext uri="{FF2B5EF4-FFF2-40B4-BE49-F238E27FC236}">
                <a16:creationId xmlns:a16="http://schemas.microsoft.com/office/drawing/2014/main" id="{A9E90AA9-A17C-8414-FD43-79C7CB5538B6}"/>
              </a:ext>
            </a:extLst>
          </p:cNvPr>
          <p:cNvSpPr txBox="1">
            <a:spLocks noChangeArrowheads="1"/>
          </p:cNvSpPr>
          <p:nvPr/>
        </p:nvSpPr>
        <p:spPr bwMode="auto">
          <a:xfrm>
            <a:off x="7308850" y="4652963"/>
            <a:ext cx="3603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l</a:t>
            </a:r>
          </a:p>
        </p:txBody>
      </p:sp>
      <p:sp>
        <p:nvSpPr>
          <p:cNvPr id="666637" name="Oval 13">
            <a:extLst>
              <a:ext uri="{FF2B5EF4-FFF2-40B4-BE49-F238E27FC236}">
                <a16:creationId xmlns:a16="http://schemas.microsoft.com/office/drawing/2014/main" id="{52AC074F-A002-B239-90B8-9F268A9FA395}"/>
              </a:ext>
            </a:extLst>
          </p:cNvPr>
          <p:cNvSpPr>
            <a:spLocks noChangeArrowheads="1"/>
          </p:cNvSpPr>
          <p:nvPr/>
        </p:nvSpPr>
        <p:spPr bwMode="auto">
          <a:xfrm>
            <a:off x="4283868" y="1700213"/>
            <a:ext cx="576263"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8" name="Oval 14">
            <a:extLst>
              <a:ext uri="{FF2B5EF4-FFF2-40B4-BE49-F238E27FC236}">
                <a16:creationId xmlns:a16="http://schemas.microsoft.com/office/drawing/2014/main" id="{D0863676-05AD-B521-E0E4-59AFCC253946}"/>
              </a:ext>
            </a:extLst>
          </p:cNvPr>
          <p:cNvSpPr>
            <a:spLocks noChangeArrowheads="1"/>
          </p:cNvSpPr>
          <p:nvPr/>
        </p:nvSpPr>
        <p:spPr bwMode="auto">
          <a:xfrm>
            <a:off x="4572000" y="3357563"/>
            <a:ext cx="576263"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39" name="Oval 15">
            <a:extLst>
              <a:ext uri="{FF2B5EF4-FFF2-40B4-BE49-F238E27FC236}">
                <a16:creationId xmlns:a16="http://schemas.microsoft.com/office/drawing/2014/main" id="{F7CD259E-464A-88BC-6990-7749366C387A}"/>
              </a:ext>
            </a:extLst>
          </p:cNvPr>
          <p:cNvSpPr>
            <a:spLocks noChangeArrowheads="1"/>
          </p:cNvSpPr>
          <p:nvPr/>
        </p:nvSpPr>
        <p:spPr bwMode="auto">
          <a:xfrm>
            <a:off x="5580063" y="4581525"/>
            <a:ext cx="647700" cy="503238"/>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666640" name="Oval 16">
            <a:extLst>
              <a:ext uri="{FF2B5EF4-FFF2-40B4-BE49-F238E27FC236}">
                <a16:creationId xmlns:a16="http://schemas.microsoft.com/office/drawing/2014/main" id="{8885DBF9-B79A-CF3E-6A80-4DAF4ABF9E12}"/>
              </a:ext>
            </a:extLst>
          </p:cNvPr>
          <p:cNvSpPr>
            <a:spLocks noChangeArrowheads="1"/>
          </p:cNvSpPr>
          <p:nvPr/>
        </p:nvSpPr>
        <p:spPr bwMode="auto">
          <a:xfrm>
            <a:off x="4787900" y="5373688"/>
            <a:ext cx="647700" cy="503237"/>
          </a:xfrm>
          <a:prstGeom prst="ellipse">
            <a:avLst/>
          </a:prstGeom>
          <a:noFill/>
          <a:ln w="57150" algn="ctr">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66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66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66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66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66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66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663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666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663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666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6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9" grpId="0" animBg="1"/>
      <p:bldP spid="666630" grpId="0" animBg="1"/>
      <p:bldP spid="666631" grpId="0"/>
      <p:bldP spid="666632" grpId="0"/>
      <p:bldP spid="666633" grpId="0"/>
      <p:bldP spid="666634" grpId="0"/>
      <p:bldP spid="66663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5ADC42D0-EBFC-80E8-B424-FDDF778F4481}"/>
              </a:ext>
            </a:extLst>
          </p:cNvPr>
          <p:cNvSpPr>
            <a:spLocks noGrp="1" noChangeArrowheads="1"/>
          </p:cNvSpPr>
          <p:nvPr>
            <p:ph type="title" idx="4294967295"/>
          </p:nvPr>
        </p:nvSpPr>
        <p:spPr>
          <a:xfrm>
            <a:off x="751681" y="260350"/>
            <a:ext cx="7640637" cy="576263"/>
          </a:xfrm>
        </p:spPr>
        <p:txBody>
          <a:bodyPr/>
          <a:lstStyle/>
          <a:p>
            <a:pPr algn="ctr"/>
            <a:r>
              <a:rPr lang="en-US" altLang="zh-CN" sz="3200">
                <a:latin typeface="Calibri" panose="020F0502020204030204" pitchFamily="34" charset="0"/>
              </a:rPr>
              <a:t>Relationship Designators – Overview</a:t>
            </a:r>
          </a:p>
        </p:txBody>
      </p:sp>
      <p:sp>
        <p:nvSpPr>
          <p:cNvPr id="670723" name="Rectangle 3">
            <a:extLst>
              <a:ext uri="{FF2B5EF4-FFF2-40B4-BE49-F238E27FC236}">
                <a16:creationId xmlns:a16="http://schemas.microsoft.com/office/drawing/2014/main" id="{11FB5965-67D0-ADDE-B348-F54C501F887D}"/>
              </a:ext>
            </a:extLst>
          </p:cNvPr>
          <p:cNvSpPr>
            <a:spLocks noGrp="1" noChangeArrowheads="1"/>
          </p:cNvSpPr>
          <p:nvPr>
            <p:ph type="body" idx="4294967295"/>
          </p:nvPr>
        </p:nvSpPr>
        <p:spPr>
          <a:xfrm>
            <a:off x="539750" y="836613"/>
            <a:ext cx="8424863" cy="5472112"/>
          </a:xfrm>
          <a:solidFill>
            <a:schemeClr val="bg1"/>
          </a:solidFill>
        </p:spPr>
        <p:txBody>
          <a:bodyPr/>
          <a:lstStyle/>
          <a:p>
            <a:r>
              <a:rPr lang="en-US" altLang="zh-CN" sz="2400">
                <a:latin typeface="Calibri" panose="020F0502020204030204" pitchFamily="34" charset="0"/>
              </a:rPr>
              <a:t>Appendix I </a:t>
            </a:r>
          </a:p>
          <a:p>
            <a:pPr lvl="1">
              <a:buSzPct val="150000"/>
              <a:buFont typeface="Wingdings" panose="05000000000000000000" pitchFamily="2" charset="2"/>
              <a:buChar char="Ø"/>
            </a:pPr>
            <a:r>
              <a:rPr lang="en-US" altLang="zh-CN" sz="2400">
                <a:latin typeface="Calibri" panose="020F0502020204030204" pitchFamily="34" charset="0"/>
              </a:rPr>
              <a:t>Relates Persons, Families, and Corporate bodies to Works, Expressions, and Manifestations</a:t>
            </a:r>
          </a:p>
          <a:p>
            <a:pPr lvl="2">
              <a:buSzPct val="150000"/>
              <a:buFont typeface="Wingdings" panose="05000000000000000000" pitchFamily="2" charset="2"/>
              <a:buChar char="Ø"/>
            </a:pPr>
            <a:r>
              <a:rPr lang="en-US" altLang="zh-CN" sz="2400">
                <a:latin typeface="Calibri" panose="020F0502020204030204" pitchFamily="34" charset="0"/>
              </a:rPr>
              <a:t>Used in only bibliographic records</a:t>
            </a:r>
          </a:p>
          <a:p>
            <a:r>
              <a:rPr lang="en-US" altLang="zh-CN" sz="2400">
                <a:latin typeface="Calibri" panose="020F0502020204030204" pitchFamily="34" charset="0"/>
              </a:rPr>
              <a:t>Appendix J</a:t>
            </a:r>
          </a:p>
          <a:p>
            <a:pPr lvl="1">
              <a:buSzPct val="150000"/>
              <a:buFont typeface="Wingdings" panose="05000000000000000000" pitchFamily="2" charset="2"/>
              <a:buChar char="Ø"/>
            </a:pPr>
            <a:r>
              <a:rPr lang="en-US" altLang="zh-CN" sz="2400">
                <a:latin typeface="Calibri" panose="020F0502020204030204" pitchFamily="34" charset="0"/>
              </a:rPr>
              <a:t>Relates Works, Expressions, and Manifestations to Works, Expressions, and Manifestations</a:t>
            </a:r>
          </a:p>
          <a:p>
            <a:pPr lvl="2">
              <a:buSzPct val="150000"/>
              <a:buFont typeface="Wingdings" panose="05000000000000000000" pitchFamily="2" charset="2"/>
              <a:buChar char="Ø"/>
            </a:pPr>
            <a:r>
              <a:rPr lang="en-US" altLang="zh-CN" sz="2400">
                <a:latin typeface="Calibri" panose="020F0502020204030204" pitchFamily="34" charset="0"/>
              </a:rPr>
              <a:t>Used in both bibliographic and authority records</a:t>
            </a:r>
            <a:br>
              <a:rPr lang="en-US" altLang="zh-CN" sz="2400">
                <a:latin typeface="Calibri" panose="020F0502020204030204" pitchFamily="34" charset="0"/>
              </a:rPr>
            </a:br>
            <a:r>
              <a:rPr lang="en-US" altLang="zh-CN" sz="2400">
                <a:latin typeface="Calibri" panose="020F0502020204030204" pitchFamily="34" charset="0"/>
              </a:rPr>
              <a:t>	</a:t>
            </a:r>
            <a:r>
              <a:rPr lang="en-US" altLang="zh-CN" sz="1800">
                <a:latin typeface="Calibri" panose="020F0502020204030204" pitchFamily="34" charset="0"/>
              </a:rPr>
              <a:t>(formerly known as “see-alsos”)</a:t>
            </a:r>
          </a:p>
          <a:p>
            <a:r>
              <a:rPr lang="en-US" altLang="zh-CN" sz="2400">
                <a:latin typeface="Calibri" panose="020F0502020204030204" pitchFamily="34" charset="0"/>
              </a:rPr>
              <a:t>Appendix K </a:t>
            </a:r>
          </a:p>
          <a:p>
            <a:pPr lvl="1">
              <a:buSzPct val="150000"/>
              <a:buFont typeface="Wingdings" panose="05000000000000000000" pitchFamily="2" charset="2"/>
              <a:buChar char="Ø"/>
            </a:pPr>
            <a:r>
              <a:rPr lang="en-US" altLang="zh-CN" sz="2400">
                <a:latin typeface="Calibri" panose="020F0502020204030204" pitchFamily="34" charset="0"/>
              </a:rPr>
              <a:t>Relates Persons, Families, and Corporate bodies to Persons, Families, and Corporate bodies</a:t>
            </a:r>
          </a:p>
          <a:p>
            <a:pPr lvl="2">
              <a:buSzPct val="150000"/>
              <a:buFont typeface="Wingdings" panose="05000000000000000000" pitchFamily="2" charset="2"/>
              <a:buChar char="Ø"/>
            </a:pPr>
            <a:r>
              <a:rPr lang="en-US" altLang="zh-CN" sz="2400">
                <a:latin typeface="Calibri" panose="020F0502020204030204" pitchFamily="34" charset="0"/>
              </a:rPr>
              <a:t>Used only in authority records (</a:t>
            </a:r>
            <a:r>
              <a:rPr lang="en-US" altLang="zh-CN" sz="1800">
                <a:latin typeface="Calibri" panose="020F0502020204030204" pitchFamily="34" charset="0"/>
              </a:rPr>
              <a:t>formerly known as “see-alsos”)</a:t>
            </a:r>
            <a:endParaRPr lang="en-US" altLang="zh-CN" sz="2100">
              <a:latin typeface="Calibri" panose="020F050202020403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2">
            <a:extLst>
              <a:ext uri="{FF2B5EF4-FFF2-40B4-BE49-F238E27FC236}">
                <a16:creationId xmlns:a16="http://schemas.microsoft.com/office/drawing/2014/main" id="{78DBB5BE-9A5B-F2CE-80EF-F692738F62B2}"/>
              </a:ext>
            </a:extLst>
          </p:cNvPr>
          <p:cNvSpPr>
            <a:spLocks noChangeArrowheads="1"/>
          </p:cNvSpPr>
          <p:nvPr/>
        </p:nvSpPr>
        <p:spPr bwMode="auto">
          <a:xfrm rot="-10800000">
            <a:off x="0" y="4495800"/>
            <a:ext cx="9296400" cy="2362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33CC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395" name="Text Box 3">
            <a:extLst>
              <a:ext uri="{FF2B5EF4-FFF2-40B4-BE49-F238E27FC236}">
                <a16:creationId xmlns:a16="http://schemas.microsoft.com/office/drawing/2014/main" id="{74DBADAA-661C-C1E3-C686-8C9F9D6005E5}"/>
              </a:ext>
            </a:extLst>
          </p:cNvPr>
          <p:cNvSpPr txBox="1">
            <a:spLocks noChangeArrowheads="1"/>
          </p:cNvSpPr>
          <p:nvPr/>
        </p:nvSpPr>
        <p:spPr bwMode="auto">
          <a:xfrm>
            <a:off x="1371600" y="5105400"/>
            <a:ext cx="6858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5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Universal Strategies</a:t>
            </a:r>
          </a:p>
        </p:txBody>
      </p:sp>
      <p:sp>
        <p:nvSpPr>
          <p:cNvPr id="59396" name="Text Box 4">
            <a:extLst>
              <a:ext uri="{FF2B5EF4-FFF2-40B4-BE49-F238E27FC236}">
                <a16:creationId xmlns:a16="http://schemas.microsoft.com/office/drawing/2014/main" id="{2331ECDA-5A24-0481-8F7F-515D65E6A2BC}"/>
              </a:ext>
            </a:extLst>
          </p:cNvPr>
          <p:cNvSpPr txBox="1">
            <a:spLocks noChangeArrowheads="1"/>
          </p:cNvSpPr>
          <p:nvPr/>
        </p:nvSpPr>
        <p:spPr bwMode="auto">
          <a:xfrm>
            <a:off x="1447800" y="58674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CHAMPs</a:t>
            </a:r>
          </a:p>
        </p:txBody>
      </p:sp>
      <p:sp>
        <p:nvSpPr>
          <p:cNvPr id="59397" name="Text Box 5">
            <a:extLst>
              <a:ext uri="{FF2B5EF4-FFF2-40B4-BE49-F238E27FC236}">
                <a16:creationId xmlns:a16="http://schemas.microsoft.com/office/drawing/2014/main" id="{0A264352-7BE3-DAE6-ECF7-2D2B0BF5187E}"/>
              </a:ext>
            </a:extLst>
          </p:cNvPr>
          <p:cNvSpPr txBox="1">
            <a:spLocks noChangeArrowheads="1"/>
          </p:cNvSpPr>
          <p:nvPr/>
        </p:nvSpPr>
        <p:spPr bwMode="auto">
          <a:xfrm>
            <a:off x="3581400" y="5867400"/>
            <a:ext cx="2057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First Days of School</a:t>
            </a:r>
          </a:p>
        </p:txBody>
      </p:sp>
      <p:sp>
        <p:nvSpPr>
          <p:cNvPr id="59398" name="Text Box 6">
            <a:extLst>
              <a:ext uri="{FF2B5EF4-FFF2-40B4-BE49-F238E27FC236}">
                <a16:creationId xmlns:a16="http://schemas.microsoft.com/office/drawing/2014/main" id="{B1113311-656C-8632-7CCB-563D7116CF72}"/>
              </a:ext>
            </a:extLst>
          </p:cNvPr>
          <p:cNvSpPr txBox="1">
            <a:spLocks noChangeArrowheads="1"/>
          </p:cNvSpPr>
          <p:nvPr/>
        </p:nvSpPr>
        <p:spPr bwMode="auto">
          <a:xfrm>
            <a:off x="7391400" y="5791200"/>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Discipline with Dignity </a:t>
            </a:r>
          </a:p>
        </p:txBody>
      </p:sp>
      <p:sp>
        <p:nvSpPr>
          <p:cNvPr id="59399" name="AutoShape 7">
            <a:extLst>
              <a:ext uri="{FF2B5EF4-FFF2-40B4-BE49-F238E27FC236}">
                <a16:creationId xmlns:a16="http://schemas.microsoft.com/office/drawing/2014/main" id="{A333EC73-1039-76AA-16B6-EEF7D6E5B807}"/>
              </a:ext>
            </a:extLst>
          </p:cNvPr>
          <p:cNvSpPr>
            <a:spLocks noChangeArrowheads="1"/>
          </p:cNvSpPr>
          <p:nvPr/>
        </p:nvSpPr>
        <p:spPr bwMode="auto">
          <a:xfrm rot="-10800000">
            <a:off x="2209800" y="2743200"/>
            <a:ext cx="4876800" cy="1219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400" name="Text Box 8">
            <a:extLst>
              <a:ext uri="{FF2B5EF4-FFF2-40B4-BE49-F238E27FC236}">
                <a16:creationId xmlns:a16="http://schemas.microsoft.com/office/drawing/2014/main" id="{86870569-8680-A75B-8E1A-4760BE8FE7CF}"/>
              </a:ext>
            </a:extLst>
          </p:cNvPr>
          <p:cNvSpPr txBox="1">
            <a:spLocks noChangeArrowheads="1"/>
          </p:cNvSpPr>
          <p:nvPr/>
        </p:nvSpPr>
        <p:spPr bwMode="auto">
          <a:xfrm>
            <a:off x="2743200" y="35814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Social Skills</a:t>
            </a:r>
          </a:p>
        </p:txBody>
      </p:sp>
      <p:sp>
        <p:nvSpPr>
          <p:cNvPr id="59401" name="Text Box 9">
            <a:extLst>
              <a:ext uri="{FF2B5EF4-FFF2-40B4-BE49-F238E27FC236}">
                <a16:creationId xmlns:a16="http://schemas.microsoft.com/office/drawing/2014/main" id="{2724EDAC-D8E8-C3B0-C0A1-BB55742CF749}"/>
              </a:ext>
            </a:extLst>
          </p:cNvPr>
          <p:cNvSpPr txBox="1">
            <a:spLocks noChangeArrowheads="1"/>
          </p:cNvSpPr>
          <p:nvPr/>
        </p:nvSpPr>
        <p:spPr bwMode="auto">
          <a:xfrm>
            <a:off x="3352800" y="2819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SST</a:t>
            </a:r>
          </a:p>
        </p:txBody>
      </p:sp>
      <p:sp>
        <p:nvSpPr>
          <p:cNvPr id="59402" name="Text Box 10">
            <a:extLst>
              <a:ext uri="{FF2B5EF4-FFF2-40B4-BE49-F238E27FC236}">
                <a16:creationId xmlns:a16="http://schemas.microsoft.com/office/drawing/2014/main" id="{A258243B-AA0C-AFBA-15F8-CE3D9DF1F509}"/>
              </a:ext>
            </a:extLst>
          </p:cNvPr>
          <p:cNvSpPr txBox="1">
            <a:spLocks noChangeArrowheads="1"/>
          </p:cNvSpPr>
          <p:nvPr/>
        </p:nvSpPr>
        <p:spPr bwMode="auto">
          <a:xfrm>
            <a:off x="5181600" y="3505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Guidance</a:t>
            </a:r>
          </a:p>
        </p:txBody>
      </p:sp>
      <p:sp>
        <p:nvSpPr>
          <p:cNvPr id="59403" name="Text Box 11">
            <a:extLst>
              <a:ext uri="{FF2B5EF4-FFF2-40B4-BE49-F238E27FC236}">
                <a16:creationId xmlns:a16="http://schemas.microsoft.com/office/drawing/2014/main" id="{2BF22263-E009-5E2D-233C-7ACEDC1CF24B}"/>
              </a:ext>
            </a:extLst>
          </p:cNvPr>
          <p:cNvSpPr txBox="1">
            <a:spLocks noChangeArrowheads="1"/>
          </p:cNvSpPr>
          <p:nvPr/>
        </p:nvSpPr>
        <p:spPr bwMode="auto">
          <a:xfrm>
            <a:off x="4953000" y="2819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EFDE3"/>
                </a:solidFill>
                <a:effectLst/>
                <a:uLnTx/>
                <a:uFillTx/>
                <a:latin typeface="Times New Roman" panose="02020603050405020304" pitchFamily="18" charset="0"/>
                <a:ea typeface="宋体" panose="02010600030101010101" pitchFamily="2" charset="-122"/>
                <a:cs typeface="Times New Roman" panose="02020603050405020304" pitchFamily="18" charset="0"/>
              </a:rPr>
              <a:t>FRC</a:t>
            </a:r>
          </a:p>
        </p:txBody>
      </p:sp>
      <p:sp>
        <p:nvSpPr>
          <p:cNvPr id="59404" name="AutoShape 12">
            <a:extLst>
              <a:ext uri="{FF2B5EF4-FFF2-40B4-BE49-F238E27FC236}">
                <a16:creationId xmlns:a16="http://schemas.microsoft.com/office/drawing/2014/main" id="{DFDF8B7D-B922-7076-4345-96940FD9EF6E}"/>
              </a:ext>
            </a:extLst>
          </p:cNvPr>
          <p:cNvSpPr>
            <a:spLocks noChangeArrowheads="1"/>
          </p:cNvSpPr>
          <p:nvPr/>
        </p:nvSpPr>
        <p:spPr bwMode="auto">
          <a:xfrm>
            <a:off x="3505200" y="381000"/>
            <a:ext cx="2362200" cy="1828800"/>
          </a:xfrm>
          <a:prstGeom prst="triangle">
            <a:avLst>
              <a:gd name="adj" fmla="val 50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405" name="Text Box 13">
            <a:extLst>
              <a:ext uri="{FF2B5EF4-FFF2-40B4-BE49-F238E27FC236}">
                <a16:creationId xmlns:a16="http://schemas.microsoft.com/office/drawing/2014/main" id="{85340B44-FEAE-6498-E20F-93F8C7FDDF9C}"/>
              </a:ext>
            </a:extLst>
          </p:cNvPr>
          <p:cNvSpPr txBox="1">
            <a:spLocks noChangeArrowheads="1"/>
          </p:cNvSpPr>
          <p:nvPr/>
        </p:nvSpPr>
        <p:spPr bwMode="auto">
          <a:xfrm>
            <a:off x="2590800" y="3048000"/>
            <a:ext cx="4114800"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Targeted Strategies</a:t>
            </a:r>
          </a:p>
        </p:txBody>
      </p:sp>
      <p:sp>
        <p:nvSpPr>
          <p:cNvPr id="59406" name="Text Box 14">
            <a:extLst>
              <a:ext uri="{FF2B5EF4-FFF2-40B4-BE49-F238E27FC236}">
                <a16:creationId xmlns:a16="http://schemas.microsoft.com/office/drawing/2014/main" id="{5D735AA5-1370-B41A-965B-FE99B0BC782C}"/>
              </a:ext>
            </a:extLst>
          </p:cNvPr>
          <p:cNvSpPr txBox="1">
            <a:spLocks noChangeArrowheads="1"/>
          </p:cNvSpPr>
          <p:nvPr/>
        </p:nvSpPr>
        <p:spPr bwMode="auto">
          <a:xfrm>
            <a:off x="3733800" y="12192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Intensive Strategies</a:t>
            </a:r>
          </a:p>
        </p:txBody>
      </p:sp>
      <p:sp>
        <p:nvSpPr>
          <p:cNvPr id="59407" name="Text Box 15">
            <a:extLst>
              <a:ext uri="{FF2B5EF4-FFF2-40B4-BE49-F238E27FC236}">
                <a16:creationId xmlns:a16="http://schemas.microsoft.com/office/drawing/2014/main" id="{44E7DA72-D3DF-0FBF-BFB6-62DAC75ECDB6}"/>
              </a:ext>
            </a:extLst>
          </p:cNvPr>
          <p:cNvSpPr txBox="1">
            <a:spLocks noChangeArrowheads="1"/>
          </p:cNvSpPr>
          <p:nvPr/>
        </p:nvSpPr>
        <p:spPr bwMode="auto">
          <a:xfrm>
            <a:off x="3276600" y="6096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FBA</a:t>
            </a:r>
          </a:p>
        </p:txBody>
      </p:sp>
      <p:sp>
        <p:nvSpPr>
          <p:cNvPr id="59408" name="Text Box 16">
            <a:extLst>
              <a:ext uri="{FF2B5EF4-FFF2-40B4-BE49-F238E27FC236}">
                <a16:creationId xmlns:a16="http://schemas.microsoft.com/office/drawing/2014/main" id="{24FB2877-2F45-9EC9-5031-BD5FDA09E52D}"/>
              </a:ext>
            </a:extLst>
          </p:cNvPr>
          <p:cNvSpPr txBox="1">
            <a:spLocks noChangeArrowheads="1"/>
          </p:cNvSpPr>
          <p:nvPr/>
        </p:nvSpPr>
        <p:spPr bwMode="auto">
          <a:xfrm>
            <a:off x="5257800" y="533400"/>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Agency Support</a:t>
            </a:r>
          </a:p>
        </p:txBody>
      </p:sp>
      <p:sp>
        <p:nvSpPr>
          <p:cNvPr id="59409" name="Text Box 17">
            <a:extLst>
              <a:ext uri="{FF2B5EF4-FFF2-40B4-BE49-F238E27FC236}">
                <a16:creationId xmlns:a16="http://schemas.microsoft.com/office/drawing/2014/main" id="{B4C91809-AC9C-76F5-4B0D-EF2EBD5C0433}"/>
              </a:ext>
            </a:extLst>
          </p:cNvPr>
          <p:cNvSpPr txBox="1">
            <a:spLocks noChangeArrowheads="1"/>
          </p:cNvSpPr>
          <p:nvPr/>
        </p:nvSpPr>
        <p:spPr bwMode="auto">
          <a:xfrm>
            <a:off x="2667000" y="1143000"/>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Judicial System</a:t>
            </a:r>
          </a:p>
        </p:txBody>
      </p:sp>
      <p:sp>
        <p:nvSpPr>
          <p:cNvPr id="59410" name="Text Box 18">
            <a:extLst>
              <a:ext uri="{FF2B5EF4-FFF2-40B4-BE49-F238E27FC236}">
                <a16:creationId xmlns:a16="http://schemas.microsoft.com/office/drawing/2014/main" id="{7FD20B83-FFAD-863B-60C4-CC7A76261F94}"/>
              </a:ext>
            </a:extLst>
          </p:cNvPr>
          <p:cNvSpPr txBox="1">
            <a:spLocks noChangeArrowheads="1"/>
          </p:cNvSpPr>
          <p:nvPr/>
        </p:nvSpPr>
        <p:spPr bwMode="auto">
          <a:xfrm>
            <a:off x="5867400" y="1524000"/>
            <a:ext cx="1600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Mental Health</a:t>
            </a:r>
          </a:p>
        </p:txBody>
      </p:sp>
      <p:sp>
        <p:nvSpPr>
          <p:cNvPr id="59411" name="Text Box 19">
            <a:extLst>
              <a:ext uri="{FF2B5EF4-FFF2-40B4-BE49-F238E27FC236}">
                <a16:creationId xmlns:a16="http://schemas.microsoft.com/office/drawing/2014/main" id="{1F842E0D-111E-00D4-397A-41208019B9E0}"/>
              </a:ext>
            </a:extLst>
          </p:cNvPr>
          <p:cNvSpPr txBox="1">
            <a:spLocks noChangeArrowheads="1"/>
          </p:cNvSpPr>
          <p:nvPr/>
        </p:nvSpPr>
        <p:spPr bwMode="auto">
          <a:xfrm>
            <a:off x="2362200" y="4038600"/>
            <a:ext cx="4648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70 %– 75 %</a:t>
            </a:r>
          </a:p>
        </p:txBody>
      </p:sp>
      <p:sp>
        <p:nvSpPr>
          <p:cNvPr id="59412" name="Text Box 20">
            <a:extLst>
              <a:ext uri="{FF2B5EF4-FFF2-40B4-BE49-F238E27FC236}">
                <a16:creationId xmlns:a16="http://schemas.microsoft.com/office/drawing/2014/main" id="{9607D99C-1341-158E-88E4-08F72F4344D8}"/>
              </a:ext>
            </a:extLst>
          </p:cNvPr>
          <p:cNvSpPr txBox="1">
            <a:spLocks noChangeArrowheads="1"/>
          </p:cNvSpPr>
          <p:nvPr/>
        </p:nvSpPr>
        <p:spPr bwMode="auto">
          <a:xfrm>
            <a:off x="3505200" y="22098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15% - 20%</a:t>
            </a:r>
          </a:p>
        </p:txBody>
      </p:sp>
      <p:sp>
        <p:nvSpPr>
          <p:cNvPr id="59413" name="Text Box 21">
            <a:extLst>
              <a:ext uri="{FF2B5EF4-FFF2-40B4-BE49-F238E27FC236}">
                <a16:creationId xmlns:a16="http://schemas.microsoft.com/office/drawing/2014/main" id="{5583D441-5BEA-EE8F-F11D-90A93FEDCB95}"/>
              </a:ext>
            </a:extLst>
          </p:cNvPr>
          <p:cNvSpPr txBox="1">
            <a:spLocks noChangeArrowheads="1"/>
          </p:cNvSpPr>
          <p:nvPr/>
        </p:nvSpPr>
        <p:spPr bwMode="auto">
          <a:xfrm>
            <a:off x="3733800" y="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 - 7%</a:t>
            </a:r>
          </a:p>
        </p:txBody>
      </p:sp>
      <p:pic>
        <p:nvPicPr>
          <p:cNvPr id="59414" name="Picture 22">
            <a:extLst>
              <a:ext uri="{FF2B5EF4-FFF2-40B4-BE49-F238E27FC236}">
                <a16:creationId xmlns:a16="http://schemas.microsoft.com/office/drawing/2014/main" id="{EB0190F3-7A92-3F10-184B-8642273E8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425" y="304800"/>
            <a:ext cx="24415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415" name="Picture 23">
            <a:extLst>
              <a:ext uri="{FF2B5EF4-FFF2-40B4-BE49-F238E27FC236}">
                <a16:creationId xmlns:a16="http://schemas.microsoft.com/office/drawing/2014/main" id="{BCCA18E6-A682-4A28-7D48-35436B9D4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
            <a:ext cx="2286000" cy="220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 calcmode="lin" valueType="num">
                                      <p:cBhvr additive="base">
                                        <p:cTn id="7" dur="500" fill="hold"/>
                                        <p:tgtEl>
                                          <p:spTgt spid="59394"/>
                                        </p:tgtEl>
                                        <p:attrNameLst>
                                          <p:attrName>ppt_x</p:attrName>
                                        </p:attrNameLst>
                                      </p:cBhvr>
                                      <p:tavLst>
                                        <p:tav tm="0">
                                          <p:val>
                                            <p:strVal val="0-#ppt_w/2"/>
                                          </p:val>
                                        </p:tav>
                                        <p:tav tm="100000">
                                          <p:val>
                                            <p:strVal val="#ppt_x"/>
                                          </p:val>
                                        </p:tav>
                                      </p:tavLst>
                                    </p:anim>
                                    <p:anim calcmode="lin" valueType="num">
                                      <p:cBhvr additive="base">
                                        <p:cTn id="8" dur="500" fill="hold"/>
                                        <p:tgtEl>
                                          <p:spTgt spid="593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5"/>
                                        </p:tgtEl>
                                        <p:attrNameLst>
                                          <p:attrName>style.visibility</p:attrName>
                                        </p:attrNameLst>
                                      </p:cBhvr>
                                      <p:to>
                                        <p:strVal val="visible"/>
                                      </p:to>
                                    </p:set>
                                    <p:anim calcmode="lin" valueType="num">
                                      <p:cBhvr additive="base">
                                        <p:cTn id="13" dur="500" fill="hold"/>
                                        <p:tgtEl>
                                          <p:spTgt spid="59395"/>
                                        </p:tgtEl>
                                        <p:attrNameLst>
                                          <p:attrName>ppt_x</p:attrName>
                                        </p:attrNameLst>
                                      </p:cBhvr>
                                      <p:tavLst>
                                        <p:tav tm="0">
                                          <p:val>
                                            <p:strVal val="#ppt_x"/>
                                          </p:val>
                                        </p:tav>
                                        <p:tav tm="100000">
                                          <p:val>
                                            <p:strVal val="#ppt_x"/>
                                          </p:val>
                                        </p:tav>
                                      </p:tavLst>
                                    </p:anim>
                                    <p:anim calcmode="lin" valueType="num">
                                      <p:cBhvr additive="base">
                                        <p:cTn id="14" dur="500" fill="hold"/>
                                        <p:tgtEl>
                                          <p:spTgt spid="5939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93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3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9411"/>
                                        </p:tgtEl>
                                        <p:attrNameLst>
                                          <p:attrName>style.visibility</p:attrName>
                                        </p:attrNameLst>
                                      </p:cBhvr>
                                      <p:to>
                                        <p:strVal val="visible"/>
                                      </p:to>
                                    </p:set>
                                    <p:animEffect transition="in" filter="dissolve">
                                      <p:cBhvr>
                                        <p:cTn id="31" dur="500"/>
                                        <p:tgtEl>
                                          <p:spTgt spid="594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59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9405"/>
                                        </p:tgtEl>
                                        <p:attrNameLst>
                                          <p:attrName>style.visibility</p:attrName>
                                        </p:attrNameLst>
                                      </p:cBhvr>
                                      <p:to>
                                        <p:strVal val="visible"/>
                                      </p:to>
                                    </p:set>
                                    <p:anim calcmode="lin" valueType="num">
                                      <p:cBhvr additive="base">
                                        <p:cTn id="40" dur="500" fill="hold"/>
                                        <p:tgtEl>
                                          <p:spTgt spid="59405"/>
                                        </p:tgtEl>
                                        <p:attrNameLst>
                                          <p:attrName>ppt_x</p:attrName>
                                        </p:attrNameLst>
                                      </p:cBhvr>
                                      <p:tavLst>
                                        <p:tav tm="0">
                                          <p:val>
                                            <p:strVal val="#ppt_x"/>
                                          </p:val>
                                        </p:tav>
                                        <p:tav tm="100000">
                                          <p:val>
                                            <p:strVal val="#ppt_x"/>
                                          </p:val>
                                        </p:tav>
                                      </p:tavLst>
                                    </p:anim>
                                    <p:anim calcmode="lin" valueType="num">
                                      <p:cBhvr additive="base">
                                        <p:cTn id="41" dur="500" fill="hold"/>
                                        <p:tgtEl>
                                          <p:spTgt spid="59405"/>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594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5940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5940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59403"/>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9412"/>
                                        </p:tgtEl>
                                        <p:attrNameLst>
                                          <p:attrName>style.visibility</p:attrName>
                                        </p:attrNameLst>
                                      </p:cBhvr>
                                      <p:to>
                                        <p:strVal val="visible"/>
                                      </p:to>
                                    </p:set>
                                    <p:animEffect transition="in" filter="dissolve">
                                      <p:cBhvr>
                                        <p:cTn id="62" dur="500"/>
                                        <p:tgtEl>
                                          <p:spTgt spid="5941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5940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9406"/>
                                        </p:tgtEl>
                                        <p:attrNameLst>
                                          <p:attrName>style.visibility</p:attrName>
                                        </p:attrNameLst>
                                      </p:cBhvr>
                                      <p:to>
                                        <p:strVal val="visible"/>
                                      </p:to>
                                    </p:set>
                                    <p:anim calcmode="lin" valueType="num">
                                      <p:cBhvr additive="base">
                                        <p:cTn id="71" dur="500" fill="hold"/>
                                        <p:tgtEl>
                                          <p:spTgt spid="59406"/>
                                        </p:tgtEl>
                                        <p:attrNameLst>
                                          <p:attrName>ppt_x</p:attrName>
                                        </p:attrNameLst>
                                      </p:cBhvr>
                                      <p:tavLst>
                                        <p:tav tm="0">
                                          <p:val>
                                            <p:strVal val="#ppt_x"/>
                                          </p:val>
                                        </p:tav>
                                        <p:tav tm="100000">
                                          <p:val>
                                            <p:strVal val="#ppt_x"/>
                                          </p:val>
                                        </p:tav>
                                      </p:tavLst>
                                    </p:anim>
                                    <p:anim calcmode="lin" valueType="num">
                                      <p:cBhvr additive="base">
                                        <p:cTn id="72" dur="500" fill="hold"/>
                                        <p:tgtEl>
                                          <p:spTgt spid="59406"/>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59407"/>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5940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5940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59410"/>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9413"/>
                                        </p:tgtEl>
                                        <p:attrNameLst>
                                          <p:attrName>style.visibility</p:attrName>
                                        </p:attrNameLst>
                                      </p:cBhvr>
                                      <p:to>
                                        <p:strVal val="visible"/>
                                      </p:to>
                                    </p:set>
                                    <p:animEffect transition="in" filter="dissolve">
                                      <p:cBhvr>
                                        <p:cTn id="93" dur="500"/>
                                        <p:tgtEl>
                                          <p:spTgt spid="5941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499"/>
                                          </p:stCondLst>
                                        </p:cTn>
                                        <p:tgtEl>
                                          <p:spTgt spid="5941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499"/>
                                          </p:stCondLst>
                                        </p:cTn>
                                        <p:tgtEl>
                                          <p:spTgt spid="59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utoUpdateAnimBg="0"/>
      <p:bldP spid="59396" grpId="0" autoUpdateAnimBg="0"/>
      <p:bldP spid="59397" grpId="0" autoUpdateAnimBg="0"/>
      <p:bldP spid="59398" grpId="0" autoUpdateAnimBg="0"/>
      <p:bldP spid="59399" grpId="0" animBg="1" autoUpdateAnimBg="0"/>
      <p:bldP spid="59400" grpId="0" autoUpdateAnimBg="0"/>
      <p:bldP spid="59401" grpId="0" autoUpdateAnimBg="0"/>
      <p:bldP spid="59402" grpId="0" autoUpdateAnimBg="0"/>
      <p:bldP spid="59403" grpId="0" autoUpdateAnimBg="0"/>
      <p:bldP spid="59405" grpId="0" autoUpdateAnimBg="0"/>
      <p:bldP spid="59406" grpId="0" autoUpdateAnimBg="0"/>
      <p:bldP spid="59407" grpId="0" autoUpdateAnimBg="0"/>
      <p:bldP spid="59408" grpId="0" autoUpdateAnimBg="0"/>
      <p:bldP spid="59409" grpId="0" autoUpdateAnimBg="0"/>
      <p:bldP spid="59410" grpId="0" autoUpdateAnimBg="0"/>
      <p:bldP spid="59411" grpId="0" autoUpdateAnimBg="0"/>
      <p:bldP spid="59412" grpId="0" autoUpdateAnimBg="0"/>
      <p:bldP spid="59413"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1026">
            <a:extLst>
              <a:ext uri="{FF2B5EF4-FFF2-40B4-BE49-F238E27FC236}">
                <a16:creationId xmlns:a16="http://schemas.microsoft.com/office/drawing/2014/main" id="{72214A83-5234-E4C2-2595-9A7AE3A1223A}"/>
              </a:ext>
            </a:extLst>
          </p:cNvPr>
          <p:cNvGrpSpPr>
            <a:grpSpLocks/>
          </p:cNvGrpSpPr>
          <p:nvPr/>
        </p:nvGrpSpPr>
        <p:grpSpPr bwMode="auto">
          <a:xfrm>
            <a:off x="1676400" y="228600"/>
            <a:ext cx="6781800" cy="1600200"/>
            <a:chOff x="816" y="2208"/>
            <a:chExt cx="4272" cy="1008"/>
          </a:xfrm>
        </p:grpSpPr>
        <p:sp>
          <p:nvSpPr>
            <p:cNvPr id="26627" name="Oval 1027">
              <a:extLst>
                <a:ext uri="{FF2B5EF4-FFF2-40B4-BE49-F238E27FC236}">
                  <a16:creationId xmlns:a16="http://schemas.microsoft.com/office/drawing/2014/main" id="{DB138635-8438-854E-E9E4-0643B04448CD}"/>
                </a:ext>
              </a:extLst>
            </p:cNvPr>
            <p:cNvSpPr>
              <a:spLocks noChangeArrowheads="1"/>
            </p:cNvSpPr>
            <p:nvPr/>
          </p:nvSpPr>
          <p:spPr bwMode="auto">
            <a:xfrm>
              <a:off x="912" y="2208"/>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8" name="Oval 1028">
              <a:extLst>
                <a:ext uri="{FF2B5EF4-FFF2-40B4-BE49-F238E27FC236}">
                  <a16:creationId xmlns:a16="http://schemas.microsoft.com/office/drawing/2014/main" id="{2E2570BB-B103-F26A-F63C-D5C1131ABC38}"/>
                </a:ext>
              </a:extLst>
            </p:cNvPr>
            <p:cNvSpPr>
              <a:spLocks noChangeArrowheads="1"/>
            </p:cNvSpPr>
            <p:nvPr/>
          </p:nvSpPr>
          <p:spPr bwMode="auto">
            <a:xfrm>
              <a:off x="2304" y="2256"/>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9" name="Oval 1029">
              <a:extLst>
                <a:ext uri="{FF2B5EF4-FFF2-40B4-BE49-F238E27FC236}">
                  <a16:creationId xmlns:a16="http://schemas.microsoft.com/office/drawing/2014/main" id="{1E04DA35-CE65-FC86-1EE7-60AE94739E2F}"/>
                </a:ext>
              </a:extLst>
            </p:cNvPr>
            <p:cNvSpPr>
              <a:spLocks noChangeArrowheads="1"/>
            </p:cNvSpPr>
            <p:nvPr/>
          </p:nvSpPr>
          <p:spPr bwMode="auto">
            <a:xfrm>
              <a:off x="3696" y="2208"/>
              <a:ext cx="1296" cy="9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0" name="Text Box 1030">
              <a:extLst>
                <a:ext uri="{FF2B5EF4-FFF2-40B4-BE49-F238E27FC236}">
                  <a16:creationId xmlns:a16="http://schemas.microsoft.com/office/drawing/2014/main" id="{0D0E41CF-1AAF-42D1-4F53-76CF4AC1B53A}"/>
                </a:ext>
              </a:extLst>
            </p:cNvPr>
            <p:cNvSpPr txBox="1">
              <a:spLocks noChangeArrowheads="1"/>
            </p:cNvSpPr>
            <p:nvPr/>
          </p:nvSpPr>
          <p:spPr bwMode="auto">
            <a:xfrm>
              <a:off x="816" y="2400"/>
              <a:ext cx="1440"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Mild/Early</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Stage Problems</a:t>
              </a:r>
            </a:p>
          </p:txBody>
        </p:sp>
        <p:sp>
          <p:nvSpPr>
            <p:cNvPr id="26631" name="Text Box 1031">
              <a:extLst>
                <a:ext uri="{FF2B5EF4-FFF2-40B4-BE49-F238E27FC236}">
                  <a16:creationId xmlns:a16="http://schemas.microsoft.com/office/drawing/2014/main" id="{5F848C52-ACAC-D4FD-D622-BD06EB6FA27B}"/>
                </a:ext>
              </a:extLst>
            </p:cNvPr>
            <p:cNvSpPr txBox="1">
              <a:spLocks noChangeArrowheads="1"/>
            </p:cNvSpPr>
            <p:nvPr/>
          </p:nvSpPr>
          <p:spPr bwMode="auto">
            <a:xfrm>
              <a:off x="2256" y="2496"/>
              <a:ext cx="144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Middle Stage Problems</a:t>
              </a:r>
            </a:p>
          </p:txBody>
        </p:sp>
        <p:sp>
          <p:nvSpPr>
            <p:cNvPr id="26632" name="Text Box 1032">
              <a:extLst>
                <a:ext uri="{FF2B5EF4-FFF2-40B4-BE49-F238E27FC236}">
                  <a16:creationId xmlns:a16="http://schemas.microsoft.com/office/drawing/2014/main" id="{6AF3CFC8-ED76-4DB3-E315-B2A5A940736F}"/>
                </a:ext>
              </a:extLst>
            </p:cNvPr>
            <p:cNvSpPr txBox="1">
              <a:spLocks noChangeArrowheads="1"/>
            </p:cNvSpPr>
            <p:nvPr/>
          </p:nvSpPr>
          <p:spPr bwMode="auto">
            <a:xfrm>
              <a:off x="3648" y="2448"/>
              <a:ext cx="144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Habitual/Long Standing Problems</a:t>
              </a:r>
            </a:p>
          </p:txBody>
        </p:sp>
      </p:grpSp>
      <p:sp>
        <p:nvSpPr>
          <p:cNvPr id="26633" name="Line 1033">
            <a:extLst>
              <a:ext uri="{FF2B5EF4-FFF2-40B4-BE49-F238E27FC236}">
                <a16:creationId xmlns:a16="http://schemas.microsoft.com/office/drawing/2014/main" id="{293C8AE8-1E77-6719-2D2B-38149BDD9435}"/>
              </a:ext>
            </a:extLst>
          </p:cNvPr>
          <p:cNvSpPr>
            <a:spLocks noChangeShapeType="1"/>
          </p:cNvSpPr>
          <p:nvPr/>
        </p:nvSpPr>
        <p:spPr bwMode="auto">
          <a:xfrm>
            <a:off x="5105400" y="1828800"/>
            <a:ext cx="0" cy="8382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4" name="Line 1034">
            <a:extLst>
              <a:ext uri="{FF2B5EF4-FFF2-40B4-BE49-F238E27FC236}">
                <a16:creationId xmlns:a16="http://schemas.microsoft.com/office/drawing/2014/main" id="{03E8C448-4883-5DF8-5A74-B3F1BCE310F7}"/>
              </a:ext>
            </a:extLst>
          </p:cNvPr>
          <p:cNvSpPr>
            <a:spLocks noChangeShapeType="1"/>
          </p:cNvSpPr>
          <p:nvPr/>
        </p:nvSpPr>
        <p:spPr bwMode="auto">
          <a:xfrm>
            <a:off x="5105400" y="1828800"/>
            <a:ext cx="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5" name="Line 1035">
            <a:extLst>
              <a:ext uri="{FF2B5EF4-FFF2-40B4-BE49-F238E27FC236}">
                <a16:creationId xmlns:a16="http://schemas.microsoft.com/office/drawing/2014/main" id="{ACC8E5DB-D98C-BC9A-16F8-7A34F7372C89}"/>
              </a:ext>
            </a:extLst>
          </p:cNvPr>
          <p:cNvSpPr>
            <a:spLocks noChangeShapeType="1"/>
          </p:cNvSpPr>
          <p:nvPr/>
        </p:nvSpPr>
        <p:spPr bwMode="auto">
          <a:xfrm flipH="1">
            <a:off x="3581400" y="1828800"/>
            <a:ext cx="1447800" cy="6858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6" name="Line 1036">
            <a:extLst>
              <a:ext uri="{FF2B5EF4-FFF2-40B4-BE49-F238E27FC236}">
                <a16:creationId xmlns:a16="http://schemas.microsoft.com/office/drawing/2014/main" id="{AE2CB3BD-F0E1-DCE8-38F6-1C09C873496C}"/>
              </a:ext>
            </a:extLst>
          </p:cNvPr>
          <p:cNvSpPr>
            <a:spLocks noChangeShapeType="1"/>
          </p:cNvSpPr>
          <p:nvPr/>
        </p:nvSpPr>
        <p:spPr bwMode="auto">
          <a:xfrm>
            <a:off x="5105400" y="1828800"/>
            <a:ext cx="1600200" cy="685800"/>
          </a:xfrm>
          <a:prstGeom prst="line">
            <a:avLst/>
          </a:prstGeom>
          <a:noFill/>
          <a:ln w="57150" cap="sq">
            <a:solidFill>
              <a:srgbClr val="66FF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6637" name="Group 1037">
            <a:extLst>
              <a:ext uri="{FF2B5EF4-FFF2-40B4-BE49-F238E27FC236}">
                <a16:creationId xmlns:a16="http://schemas.microsoft.com/office/drawing/2014/main" id="{0090E3BB-CA3D-9862-C101-B9F28B144F17}"/>
              </a:ext>
            </a:extLst>
          </p:cNvPr>
          <p:cNvGrpSpPr>
            <a:grpSpLocks/>
          </p:cNvGrpSpPr>
          <p:nvPr/>
        </p:nvGrpSpPr>
        <p:grpSpPr bwMode="auto">
          <a:xfrm>
            <a:off x="1600200" y="2667000"/>
            <a:ext cx="1981200" cy="898525"/>
            <a:chOff x="1008" y="1680"/>
            <a:chExt cx="1248" cy="566"/>
          </a:xfrm>
        </p:grpSpPr>
        <p:sp>
          <p:nvSpPr>
            <p:cNvPr id="26638" name="Rectangle 1038">
              <a:extLst>
                <a:ext uri="{FF2B5EF4-FFF2-40B4-BE49-F238E27FC236}">
                  <a16:creationId xmlns:a16="http://schemas.microsoft.com/office/drawing/2014/main" id="{66C4414B-B682-AF76-1F5C-06B93BBE3BA0}"/>
                </a:ext>
              </a:extLst>
            </p:cNvPr>
            <p:cNvSpPr>
              <a:spLocks noChangeArrowheads="1"/>
            </p:cNvSpPr>
            <p:nvPr/>
          </p:nvSpPr>
          <p:spPr bwMode="auto">
            <a:xfrm>
              <a:off x="1056"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9" name="Text Box 1039">
              <a:extLst>
                <a:ext uri="{FF2B5EF4-FFF2-40B4-BE49-F238E27FC236}">
                  <a16:creationId xmlns:a16="http://schemas.microsoft.com/office/drawing/2014/main" id="{95A0438E-3348-E652-8937-F280C883DE56}"/>
                </a:ext>
              </a:extLst>
            </p:cNvPr>
            <p:cNvSpPr txBox="1">
              <a:spLocks noChangeArrowheads="1"/>
            </p:cNvSpPr>
            <p:nvPr/>
          </p:nvSpPr>
          <p:spPr bwMode="auto">
            <a:xfrm>
              <a:off x="1008" y="1728"/>
              <a:ext cx="124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Awareness/ or ability</a:t>
              </a:r>
            </a:p>
          </p:txBody>
        </p:sp>
      </p:grpSp>
      <p:grpSp>
        <p:nvGrpSpPr>
          <p:cNvPr id="26640" name="Group 1040">
            <a:extLst>
              <a:ext uri="{FF2B5EF4-FFF2-40B4-BE49-F238E27FC236}">
                <a16:creationId xmlns:a16="http://schemas.microsoft.com/office/drawing/2014/main" id="{095E4C1E-542B-37E4-C4B9-DCF9895158F7}"/>
              </a:ext>
            </a:extLst>
          </p:cNvPr>
          <p:cNvGrpSpPr>
            <a:grpSpLocks/>
          </p:cNvGrpSpPr>
          <p:nvPr/>
        </p:nvGrpSpPr>
        <p:grpSpPr bwMode="auto">
          <a:xfrm>
            <a:off x="4191000" y="2667000"/>
            <a:ext cx="1905000" cy="838200"/>
            <a:chOff x="2640" y="1680"/>
            <a:chExt cx="1200" cy="528"/>
          </a:xfrm>
        </p:grpSpPr>
        <p:sp>
          <p:nvSpPr>
            <p:cNvPr id="26641" name="Rectangle 1041">
              <a:extLst>
                <a:ext uri="{FF2B5EF4-FFF2-40B4-BE49-F238E27FC236}">
                  <a16:creationId xmlns:a16="http://schemas.microsoft.com/office/drawing/2014/main" id="{1B13466F-3BDC-C48D-8A89-8BE07DA70294}"/>
                </a:ext>
              </a:extLst>
            </p:cNvPr>
            <p:cNvSpPr>
              <a:spLocks noChangeArrowheads="1"/>
            </p:cNvSpPr>
            <p:nvPr/>
          </p:nvSpPr>
          <p:spPr bwMode="auto">
            <a:xfrm>
              <a:off x="2640"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2" name="Text Box 1042">
              <a:extLst>
                <a:ext uri="{FF2B5EF4-FFF2-40B4-BE49-F238E27FC236}">
                  <a16:creationId xmlns:a16="http://schemas.microsoft.com/office/drawing/2014/main" id="{7A1E5017-120A-4CA5-DA10-63377D1BE3D7}"/>
                </a:ext>
              </a:extLst>
            </p:cNvPr>
            <p:cNvSpPr txBox="1">
              <a:spLocks noChangeArrowheads="1"/>
            </p:cNvSpPr>
            <p:nvPr/>
          </p:nvSpPr>
          <p:spPr bwMode="auto">
            <a:xfrm>
              <a:off x="2640" y="1680"/>
              <a:ext cx="12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Attention Seeking</a:t>
              </a:r>
            </a:p>
          </p:txBody>
        </p:sp>
      </p:grpSp>
      <p:grpSp>
        <p:nvGrpSpPr>
          <p:cNvPr id="26643" name="Group 1043">
            <a:extLst>
              <a:ext uri="{FF2B5EF4-FFF2-40B4-BE49-F238E27FC236}">
                <a16:creationId xmlns:a16="http://schemas.microsoft.com/office/drawing/2014/main" id="{6086DD06-49E6-8CA4-1CE8-1A3A06959CFF}"/>
              </a:ext>
            </a:extLst>
          </p:cNvPr>
          <p:cNvGrpSpPr>
            <a:grpSpLocks/>
          </p:cNvGrpSpPr>
          <p:nvPr/>
        </p:nvGrpSpPr>
        <p:grpSpPr bwMode="auto">
          <a:xfrm>
            <a:off x="6553200" y="2667000"/>
            <a:ext cx="1905000" cy="838200"/>
            <a:chOff x="4128" y="1680"/>
            <a:chExt cx="1200" cy="528"/>
          </a:xfrm>
        </p:grpSpPr>
        <p:sp>
          <p:nvSpPr>
            <p:cNvPr id="26644" name="Rectangle 1044">
              <a:extLst>
                <a:ext uri="{FF2B5EF4-FFF2-40B4-BE49-F238E27FC236}">
                  <a16:creationId xmlns:a16="http://schemas.microsoft.com/office/drawing/2014/main" id="{4732C465-AC2E-1601-2C63-EE538BB3DE6D}"/>
                </a:ext>
              </a:extLst>
            </p:cNvPr>
            <p:cNvSpPr>
              <a:spLocks noChangeArrowheads="1"/>
            </p:cNvSpPr>
            <p:nvPr/>
          </p:nvSpPr>
          <p:spPr bwMode="auto">
            <a:xfrm>
              <a:off x="4128" y="1680"/>
              <a:ext cx="1200" cy="52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5" name="Text Box 1045">
              <a:extLst>
                <a:ext uri="{FF2B5EF4-FFF2-40B4-BE49-F238E27FC236}">
                  <a16:creationId xmlns:a16="http://schemas.microsoft.com/office/drawing/2014/main" id="{52E3CCE0-A26B-5A99-4EE8-6FD233D51E8C}"/>
                </a:ext>
              </a:extLst>
            </p:cNvPr>
            <p:cNvSpPr txBox="1">
              <a:spLocks noChangeArrowheads="1"/>
            </p:cNvSpPr>
            <p:nvPr/>
          </p:nvSpPr>
          <p:spPr bwMode="auto">
            <a:xfrm>
              <a:off x="4128" y="1680"/>
              <a:ext cx="12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Times New Roman" panose="02020603050405020304" pitchFamily="18" charset="0"/>
                </a:rPr>
                <a:t>Power/ Revenge</a:t>
              </a:r>
            </a:p>
          </p:txBody>
        </p:sp>
      </p:grpSp>
      <p:sp>
        <p:nvSpPr>
          <p:cNvPr id="26646" name="Line 1046">
            <a:extLst>
              <a:ext uri="{FF2B5EF4-FFF2-40B4-BE49-F238E27FC236}">
                <a16:creationId xmlns:a16="http://schemas.microsoft.com/office/drawing/2014/main" id="{41A32C65-FAF9-1046-1D0B-8F71AF21DD00}"/>
              </a:ext>
            </a:extLst>
          </p:cNvPr>
          <p:cNvSpPr>
            <a:spLocks noChangeShapeType="1"/>
          </p:cNvSpPr>
          <p:nvPr/>
        </p:nvSpPr>
        <p:spPr bwMode="auto">
          <a:xfrm flipH="1">
            <a:off x="2819400" y="1752600"/>
            <a:ext cx="3886200" cy="8382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7" name="Line 1047">
            <a:extLst>
              <a:ext uri="{FF2B5EF4-FFF2-40B4-BE49-F238E27FC236}">
                <a16:creationId xmlns:a16="http://schemas.microsoft.com/office/drawing/2014/main" id="{F8CA11B2-A6CB-554C-DC66-11E687177133}"/>
              </a:ext>
            </a:extLst>
          </p:cNvPr>
          <p:cNvSpPr>
            <a:spLocks noChangeShapeType="1"/>
          </p:cNvSpPr>
          <p:nvPr/>
        </p:nvSpPr>
        <p:spPr bwMode="auto">
          <a:xfrm flipH="1">
            <a:off x="5791200" y="1676400"/>
            <a:ext cx="1066800" cy="9144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26648" name="Group 1048">
            <a:extLst>
              <a:ext uri="{FF2B5EF4-FFF2-40B4-BE49-F238E27FC236}">
                <a16:creationId xmlns:a16="http://schemas.microsoft.com/office/drawing/2014/main" id="{F8300DA2-3D90-9B89-4573-0FB88DE8A092}"/>
              </a:ext>
            </a:extLst>
          </p:cNvPr>
          <p:cNvGrpSpPr>
            <a:grpSpLocks/>
          </p:cNvGrpSpPr>
          <p:nvPr/>
        </p:nvGrpSpPr>
        <p:grpSpPr bwMode="auto">
          <a:xfrm>
            <a:off x="2971800" y="4419600"/>
            <a:ext cx="4572000" cy="2438400"/>
            <a:chOff x="1872" y="2784"/>
            <a:chExt cx="2880" cy="1536"/>
          </a:xfrm>
        </p:grpSpPr>
        <p:sp>
          <p:nvSpPr>
            <p:cNvPr id="26649" name="AutoShape 1049">
              <a:extLst>
                <a:ext uri="{FF2B5EF4-FFF2-40B4-BE49-F238E27FC236}">
                  <a16:creationId xmlns:a16="http://schemas.microsoft.com/office/drawing/2014/main" id="{889CE87F-959B-AA88-2BFA-B177B990DAFF}"/>
                </a:ext>
              </a:extLst>
            </p:cNvPr>
            <p:cNvSpPr>
              <a:spLocks noChangeArrowheads="1"/>
            </p:cNvSpPr>
            <p:nvPr/>
          </p:nvSpPr>
          <p:spPr bwMode="auto">
            <a:xfrm>
              <a:off x="1872" y="2784"/>
              <a:ext cx="2880" cy="1536"/>
            </a:xfrm>
            <a:prstGeom prst="star5">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0" name="Text Box 1050">
              <a:extLst>
                <a:ext uri="{FF2B5EF4-FFF2-40B4-BE49-F238E27FC236}">
                  <a16:creationId xmlns:a16="http://schemas.microsoft.com/office/drawing/2014/main" id="{968926F0-15B4-AFF6-CBF3-ABB8333F9D12}"/>
                </a:ext>
              </a:extLst>
            </p:cNvPr>
            <p:cNvSpPr txBox="1">
              <a:spLocks noChangeArrowheads="1"/>
            </p:cNvSpPr>
            <p:nvPr/>
          </p:nvSpPr>
          <p:spPr bwMode="auto">
            <a:xfrm>
              <a:off x="2544" y="3360"/>
              <a:ext cx="1488" cy="63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3694B6"/>
                  </a:solidFill>
                  <a:effectLst/>
                  <a:uLnTx/>
                  <a:uFillTx/>
                  <a:latin typeface="Comic Sans MS" panose="030F0702030302020204" pitchFamily="66" charset="0"/>
                  <a:ea typeface="宋体" panose="02010600030101010101" pitchFamily="2" charset="-122"/>
                  <a:cs typeface="Times New Roman" panose="02020603050405020304" pitchFamily="18" charset="0"/>
                </a:rPr>
                <a:t>Develop  &amp; Implement an Intervention</a:t>
              </a:r>
            </a:p>
          </p:txBody>
        </p:sp>
      </p:grpSp>
      <p:sp>
        <p:nvSpPr>
          <p:cNvPr id="26651" name="Freeform 1051">
            <a:extLst>
              <a:ext uri="{FF2B5EF4-FFF2-40B4-BE49-F238E27FC236}">
                <a16:creationId xmlns:a16="http://schemas.microsoft.com/office/drawing/2014/main" id="{41DA6E7E-8F50-F78A-31E5-292B7E5E1F9C}"/>
              </a:ext>
            </a:extLst>
          </p:cNvPr>
          <p:cNvSpPr>
            <a:spLocks/>
          </p:cNvSpPr>
          <p:nvPr/>
        </p:nvSpPr>
        <p:spPr bwMode="auto">
          <a:xfrm>
            <a:off x="850900" y="1524000"/>
            <a:ext cx="2120900" cy="3810000"/>
          </a:xfrm>
          <a:custGeom>
            <a:avLst/>
            <a:gdLst>
              <a:gd name="T0" fmla="*/ 808 w 1336"/>
              <a:gd name="T1" fmla="*/ 0 h 2400"/>
              <a:gd name="T2" fmla="*/ 88 w 1336"/>
              <a:gd name="T3" fmla="*/ 1488 h 2400"/>
              <a:gd name="T4" fmla="*/ 1336 w 1336"/>
              <a:gd name="T5" fmla="*/ 2400 h 2400"/>
            </a:gdLst>
            <a:ahLst/>
            <a:cxnLst>
              <a:cxn ang="0">
                <a:pos x="T0" y="T1"/>
              </a:cxn>
              <a:cxn ang="0">
                <a:pos x="T2" y="T3"/>
              </a:cxn>
              <a:cxn ang="0">
                <a:pos x="T4" y="T5"/>
              </a:cxn>
            </a:cxnLst>
            <a:rect l="0" t="0" r="r" b="b"/>
            <a:pathLst>
              <a:path w="1336" h="2400">
                <a:moveTo>
                  <a:pt x="808" y="0"/>
                </a:moveTo>
                <a:cubicBezTo>
                  <a:pt x="404" y="544"/>
                  <a:pt x="0" y="1088"/>
                  <a:pt x="88" y="1488"/>
                </a:cubicBezTo>
                <a:cubicBezTo>
                  <a:pt x="176" y="1888"/>
                  <a:pt x="1120" y="2248"/>
                  <a:pt x="1336" y="2400"/>
                </a:cubicBezTo>
              </a:path>
            </a:pathLst>
          </a:custGeom>
          <a:noFill/>
          <a:ln w="5715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2" name="Line 1052">
            <a:extLst>
              <a:ext uri="{FF2B5EF4-FFF2-40B4-BE49-F238E27FC236}">
                <a16:creationId xmlns:a16="http://schemas.microsoft.com/office/drawing/2014/main" id="{1DB54D32-BCE4-89AE-1610-ECF46E84F9CF}"/>
              </a:ext>
            </a:extLst>
          </p:cNvPr>
          <p:cNvSpPr>
            <a:spLocks noChangeShapeType="1"/>
          </p:cNvSpPr>
          <p:nvPr/>
        </p:nvSpPr>
        <p:spPr bwMode="auto">
          <a:xfrm>
            <a:off x="2286000" y="3505200"/>
            <a:ext cx="1447800" cy="18288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3" name="Line 1053">
            <a:extLst>
              <a:ext uri="{FF2B5EF4-FFF2-40B4-BE49-F238E27FC236}">
                <a16:creationId xmlns:a16="http://schemas.microsoft.com/office/drawing/2014/main" id="{8AC5991F-2717-FAD9-5EC3-CA0336F9C499}"/>
              </a:ext>
            </a:extLst>
          </p:cNvPr>
          <p:cNvSpPr>
            <a:spLocks noChangeShapeType="1"/>
          </p:cNvSpPr>
          <p:nvPr/>
        </p:nvSpPr>
        <p:spPr bwMode="auto">
          <a:xfrm>
            <a:off x="5257800" y="3581400"/>
            <a:ext cx="0" cy="7620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4" name="Line 1054">
            <a:extLst>
              <a:ext uri="{FF2B5EF4-FFF2-40B4-BE49-F238E27FC236}">
                <a16:creationId xmlns:a16="http://schemas.microsoft.com/office/drawing/2014/main" id="{B6F7627C-5E4D-C187-FEAB-2146684B7E5D}"/>
              </a:ext>
            </a:extLst>
          </p:cNvPr>
          <p:cNvSpPr>
            <a:spLocks noChangeShapeType="1"/>
          </p:cNvSpPr>
          <p:nvPr/>
        </p:nvSpPr>
        <p:spPr bwMode="auto">
          <a:xfrm flipH="1">
            <a:off x="8077200" y="3505200"/>
            <a:ext cx="1066800" cy="1828800"/>
          </a:xfrm>
          <a:prstGeom prst="line">
            <a:avLst/>
          </a:prstGeom>
          <a:noFill/>
          <a:ln w="5715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55" name="Line 1055">
            <a:extLst>
              <a:ext uri="{FF2B5EF4-FFF2-40B4-BE49-F238E27FC236}">
                <a16:creationId xmlns:a16="http://schemas.microsoft.com/office/drawing/2014/main" id="{9251AE40-C0D4-BA1C-C135-31076CBECD21}"/>
              </a:ext>
            </a:extLst>
          </p:cNvPr>
          <p:cNvSpPr>
            <a:spLocks noChangeShapeType="1"/>
          </p:cNvSpPr>
          <p:nvPr/>
        </p:nvSpPr>
        <p:spPr bwMode="auto">
          <a:xfrm>
            <a:off x="6858000" y="1676400"/>
            <a:ext cx="533400" cy="990600"/>
          </a:xfrm>
          <a:prstGeom prst="line">
            <a:avLst/>
          </a:prstGeom>
          <a:noFill/>
          <a:ln w="5715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6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6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66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66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66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66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66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66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66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664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663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665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2665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2665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26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5">
            <a:extLst>
              <a:ext uri="{FF2B5EF4-FFF2-40B4-BE49-F238E27FC236}">
                <a16:creationId xmlns:a16="http://schemas.microsoft.com/office/drawing/2014/main" id="{0AADBD27-226E-51C2-CE86-5821D4436E66}"/>
              </a:ext>
            </a:extLst>
          </p:cNvPr>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Department of Printing</a:t>
            </a:r>
          </a:p>
        </p:txBody>
      </p:sp>
      <p:sp>
        <p:nvSpPr>
          <p:cNvPr id="67586" name="Rectangle 2">
            <a:extLst>
              <a:ext uri="{FF2B5EF4-FFF2-40B4-BE49-F238E27FC236}">
                <a16:creationId xmlns:a16="http://schemas.microsoft.com/office/drawing/2014/main" id="{158C895A-5E9A-05AE-509C-DCA5F167FD9B}"/>
              </a:ext>
            </a:extLst>
          </p:cNvPr>
          <p:cNvSpPr>
            <a:spLocks noGrp="1" noChangeArrowheads="1"/>
          </p:cNvSpPr>
          <p:nvPr>
            <p:ph type="title"/>
          </p:nvPr>
        </p:nvSpPr>
        <p:spPr>
          <a:xfrm>
            <a:off x="0" y="228600"/>
            <a:ext cx="9144000" cy="657225"/>
          </a:xfrm>
        </p:spPr>
        <p:txBody>
          <a:bodyPr/>
          <a:lstStyle/>
          <a:p>
            <a:r>
              <a:rPr lang="en-US" altLang="zh-CN" sz="1800">
                <a:solidFill>
                  <a:schemeClr val="tx1"/>
                </a:solidFill>
                <a:latin typeface="Arial Black" panose="020B0A04020102020204" pitchFamily="34" charset="0"/>
                <a:ea typeface="宋体" panose="02010600030101010101" pitchFamily="2" charset="-122"/>
              </a:rPr>
              <a:t>Standard Performance Measures</a:t>
            </a:r>
            <a:endParaRPr lang="en-US" altLang="zh-CN" sz="2400">
              <a:solidFill>
                <a:schemeClr val="tx1"/>
              </a:solidFill>
              <a:latin typeface="Arial Black" panose="020B0A04020102020204" pitchFamily="34" charset="0"/>
              <a:ea typeface="宋体" panose="02010600030101010101" pitchFamily="2" charset="-122"/>
            </a:endParaRPr>
          </a:p>
        </p:txBody>
      </p:sp>
      <p:sp>
        <p:nvSpPr>
          <p:cNvPr id="67587" name="Rectangle 3">
            <a:extLst>
              <a:ext uri="{FF2B5EF4-FFF2-40B4-BE49-F238E27FC236}">
                <a16:creationId xmlns:a16="http://schemas.microsoft.com/office/drawing/2014/main" id="{83A6BCAB-3F72-B1D9-88C3-AA9E57533197}"/>
              </a:ext>
            </a:extLst>
          </p:cNvPr>
          <p:cNvSpPr>
            <a:spLocks noGrp="1" noChangeArrowheads="1"/>
          </p:cNvSpPr>
          <p:nvPr>
            <p:ph type="body" sz="half" idx="2"/>
          </p:nvPr>
        </p:nvSpPr>
        <p:spPr>
          <a:xfrm>
            <a:off x="1600200" y="1219200"/>
            <a:ext cx="5105400" cy="5105400"/>
          </a:xfrm>
        </p:spPr>
        <p:txBody>
          <a:bodyPr/>
          <a:lstStyle/>
          <a:p>
            <a:pPr marL="231775" indent="-231775">
              <a:lnSpc>
                <a:spcPct val="80000"/>
              </a:lnSpc>
            </a:pPr>
            <a:r>
              <a:rPr lang="en-US" altLang="zh-CN" sz="1000">
                <a:ea typeface="宋体" panose="02010600030101010101" pitchFamily="2" charset="-122"/>
              </a:rPr>
              <a:t>Percent supervisors with current performance expectations for workforce management </a:t>
            </a:r>
          </a:p>
          <a:p>
            <a:pPr marL="231775" indent="-231775">
              <a:lnSpc>
                <a:spcPct val="80000"/>
              </a:lnSpc>
            </a:pPr>
            <a:r>
              <a:rPr lang="en-US" altLang="zh-CN" sz="1000">
                <a:ea typeface="宋体" panose="02010600030101010101" pitchFamily="2" charset="-122"/>
              </a:rPr>
              <a:t>Management profile</a:t>
            </a:r>
          </a:p>
          <a:p>
            <a:pPr marL="231775" indent="-231775">
              <a:lnSpc>
                <a:spcPct val="80000"/>
              </a:lnSpc>
            </a:pPr>
            <a:r>
              <a:rPr lang="en-US" altLang="zh-CN" sz="1000">
                <a:ea typeface="宋体" panose="02010600030101010101" pitchFamily="2" charset="-122"/>
              </a:rPr>
              <a:t>Workforce planning measure (TBD)</a:t>
            </a:r>
          </a:p>
          <a:p>
            <a:pPr marL="231775" indent="-231775">
              <a:lnSpc>
                <a:spcPct val="80000"/>
              </a:lnSpc>
            </a:pPr>
            <a:r>
              <a:rPr lang="en-US" altLang="zh-CN" sz="1000">
                <a:ea typeface="宋体" panose="02010600030101010101" pitchFamily="2" charset="-122"/>
              </a:rPr>
              <a:t>Percent employees with current position/competencies descriptions</a:t>
            </a: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Time-to-fill funded vacancies</a:t>
            </a:r>
          </a:p>
          <a:p>
            <a:pPr marL="231775" indent="-231775">
              <a:lnSpc>
                <a:spcPct val="80000"/>
              </a:lnSpc>
            </a:pPr>
            <a:r>
              <a:rPr lang="en-US" altLang="zh-CN" sz="1000">
                <a:ea typeface="宋体" panose="02010600030101010101" pitchFamily="2" charset="-122"/>
              </a:rPr>
              <a:t>Candidate quality</a:t>
            </a:r>
          </a:p>
          <a:p>
            <a:pPr marL="231775" indent="-231775">
              <a:lnSpc>
                <a:spcPct val="80000"/>
              </a:lnSpc>
            </a:pPr>
            <a:r>
              <a:rPr lang="en-US" altLang="zh-CN" sz="1000">
                <a:ea typeface="宋体" panose="02010600030101010101" pitchFamily="2" charset="-122"/>
              </a:rPr>
              <a:t>Hiring Balance (Proportion of appointment types)</a:t>
            </a:r>
          </a:p>
          <a:p>
            <a:pPr marL="231775" indent="-231775">
              <a:lnSpc>
                <a:spcPct val="80000"/>
              </a:lnSpc>
            </a:pPr>
            <a:r>
              <a:rPr lang="en-US" altLang="zh-CN" sz="1000">
                <a:ea typeface="宋体" panose="02010600030101010101" pitchFamily="2" charset="-122"/>
              </a:rPr>
              <a:t>Separation during review period</a:t>
            </a: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Percent employees with current performance expectations</a:t>
            </a:r>
          </a:p>
          <a:p>
            <a:pPr marL="231775" indent="-231775">
              <a:lnSpc>
                <a:spcPct val="80000"/>
              </a:lnSpc>
            </a:pPr>
            <a:r>
              <a:rPr lang="en-US" altLang="zh-CN" sz="1000">
                <a:ea typeface="宋体" panose="02010600030101010101" pitchFamily="2" charset="-122"/>
              </a:rPr>
              <a:t>Employee survey ratings on “productive workplace” questions</a:t>
            </a:r>
          </a:p>
          <a:p>
            <a:pPr marL="231775" indent="-231775">
              <a:lnSpc>
                <a:spcPct val="80000"/>
              </a:lnSpc>
            </a:pPr>
            <a:r>
              <a:rPr lang="en-US" altLang="zh-CN" sz="1000">
                <a:ea typeface="宋体" panose="02010600030101010101" pitchFamily="2" charset="-122"/>
              </a:rPr>
              <a:t>Overtime usage </a:t>
            </a:r>
          </a:p>
          <a:p>
            <a:pPr marL="231775" indent="-231775">
              <a:lnSpc>
                <a:spcPct val="80000"/>
              </a:lnSpc>
            </a:pPr>
            <a:r>
              <a:rPr lang="en-US" altLang="zh-CN" sz="1000">
                <a:ea typeface="宋体" panose="02010600030101010101" pitchFamily="2" charset="-122"/>
              </a:rPr>
              <a:t>Sick leave usage</a:t>
            </a:r>
          </a:p>
          <a:p>
            <a:pPr marL="231775" indent="-231775">
              <a:lnSpc>
                <a:spcPct val="80000"/>
              </a:lnSpc>
            </a:pPr>
            <a:r>
              <a:rPr lang="en-US" altLang="zh-CN" sz="1000">
                <a:ea typeface="宋体" panose="02010600030101010101" pitchFamily="2" charset="-122"/>
              </a:rPr>
              <a:t>Non-disciplinary grievances/appeals filed and disposition (outcomes)</a:t>
            </a:r>
          </a:p>
          <a:p>
            <a:pPr marL="231775" indent="-231775">
              <a:lnSpc>
                <a:spcPct val="80000"/>
              </a:lnSpc>
            </a:pPr>
            <a:r>
              <a:rPr lang="en-US" altLang="zh-CN" sz="1000">
                <a:ea typeface="宋体" panose="02010600030101010101" pitchFamily="2" charset="-122"/>
              </a:rPr>
              <a:t>Worker safety</a:t>
            </a:r>
          </a:p>
          <a:p>
            <a:pPr marL="231775" indent="-231775">
              <a:lnSpc>
                <a:spcPct val="80000"/>
              </a:lnSpc>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spcBef>
                <a:spcPct val="15000"/>
              </a:spcBef>
            </a:pPr>
            <a:r>
              <a:rPr lang="en-US" altLang="zh-CN" sz="1000">
                <a:ea typeface="宋体" panose="02010600030101010101" pitchFamily="2" charset="-122"/>
              </a:rPr>
              <a:t>Percent employees with current individual development plans </a:t>
            </a:r>
          </a:p>
          <a:p>
            <a:pPr marL="231775" indent="-231775">
              <a:lnSpc>
                <a:spcPct val="80000"/>
              </a:lnSpc>
            </a:pPr>
            <a:r>
              <a:rPr lang="en-US" altLang="zh-CN" sz="1000">
                <a:ea typeface="宋体" panose="02010600030101010101" pitchFamily="2" charset="-122"/>
              </a:rPr>
              <a:t>Employee survey ratings on “learning &amp; development” questions</a:t>
            </a:r>
          </a:p>
          <a:p>
            <a:pPr marL="231775" indent="-231775">
              <a:lnSpc>
                <a:spcPct val="80000"/>
              </a:lnSpc>
            </a:pPr>
            <a:r>
              <a:rPr lang="en-US" altLang="zh-CN" sz="1000">
                <a:ea typeface="宋体" panose="02010600030101010101" pitchFamily="2" charset="-122"/>
              </a:rPr>
              <a:t>Competency gap analysis (TBD) </a:t>
            </a:r>
          </a:p>
          <a:p>
            <a:pPr marL="231775" indent="-231775">
              <a:lnSpc>
                <a:spcPct val="80000"/>
              </a:lnSpc>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Percent employees with current performance evaluations </a:t>
            </a:r>
          </a:p>
          <a:p>
            <a:pPr marL="231775" indent="-231775">
              <a:lnSpc>
                <a:spcPct val="80000"/>
              </a:lnSpc>
            </a:pPr>
            <a:r>
              <a:rPr lang="en-US" altLang="zh-CN" sz="1000">
                <a:ea typeface="宋体" panose="02010600030101010101" pitchFamily="2" charset="-122"/>
              </a:rPr>
              <a:t>Employee survey ratings on “performance &amp; accountability” questions </a:t>
            </a:r>
          </a:p>
          <a:p>
            <a:pPr marL="231775" indent="-231775">
              <a:lnSpc>
                <a:spcPct val="80000"/>
              </a:lnSpc>
            </a:pPr>
            <a:r>
              <a:rPr lang="en-US" altLang="zh-CN" sz="1000">
                <a:ea typeface="宋体" panose="02010600030101010101" pitchFamily="2" charset="-122"/>
              </a:rPr>
              <a:t>Disciplinary actions and reasons, disciplinary grievances/appeals filed and disposition (outcomes)</a:t>
            </a:r>
          </a:p>
          <a:p>
            <a:pPr marL="231775" indent="-231775">
              <a:lnSpc>
                <a:spcPct val="80000"/>
              </a:lnSpc>
            </a:pPr>
            <a:r>
              <a:rPr lang="en-US" altLang="zh-CN" sz="1000">
                <a:ea typeface="宋体" panose="02010600030101010101" pitchFamily="2" charset="-122"/>
              </a:rPr>
              <a:t>Reward and recognition practices (TBD) </a:t>
            </a:r>
          </a:p>
        </p:txBody>
      </p:sp>
      <p:grpSp>
        <p:nvGrpSpPr>
          <p:cNvPr id="67605" name="Group 21">
            <a:extLst>
              <a:ext uri="{FF2B5EF4-FFF2-40B4-BE49-F238E27FC236}">
                <a16:creationId xmlns:a16="http://schemas.microsoft.com/office/drawing/2014/main" id="{EE8D373E-9385-C400-DED1-E0DEF74A038F}"/>
              </a:ext>
            </a:extLst>
          </p:cNvPr>
          <p:cNvGrpSpPr>
            <a:grpSpLocks/>
          </p:cNvGrpSpPr>
          <p:nvPr/>
        </p:nvGrpSpPr>
        <p:grpSpPr bwMode="auto">
          <a:xfrm>
            <a:off x="152400" y="1076325"/>
            <a:ext cx="1447800" cy="5553075"/>
            <a:chOff x="96" y="678"/>
            <a:chExt cx="912" cy="3498"/>
          </a:xfrm>
        </p:grpSpPr>
        <p:sp>
          <p:nvSpPr>
            <p:cNvPr id="67599" name="Text Box 15">
              <a:extLst>
                <a:ext uri="{FF2B5EF4-FFF2-40B4-BE49-F238E27FC236}">
                  <a16:creationId xmlns:a16="http://schemas.microsoft.com/office/drawing/2014/main" id="{DBA17AB7-0829-1CF4-31CD-BA0FAEE9241A}"/>
                </a:ext>
              </a:extLst>
            </p:cNvPr>
            <p:cNvSpPr txBox="1">
              <a:spLocks noChangeArrowheads="1"/>
            </p:cNvSpPr>
            <p:nvPr/>
          </p:nvSpPr>
          <p:spPr bwMode="auto">
            <a:xfrm>
              <a:off x="96" y="678"/>
              <a:ext cx="912" cy="618"/>
            </a:xfrm>
            <a:prstGeom prst="rect">
              <a:avLst/>
            </a:prstGeom>
            <a:solidFill>
              <a:srgbClr val="00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Plan &amp; Align 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0" name="Text Box 16">
              <a:extLst>
                <a:ext uri="{FF2B5EF4-FFF2-40B4-BE49-F238E27FC236}">
                  <a16:creationId xmlns:a16="http://schemas.microsoft.com/office/drawing/2014/main" id="{6DF4003A-C0DA-3D3C-899E-EBC74981C1FC}"/>
                </a:ext>
              </a:extLst>
            </p:cNvPr>
            <p:cNvSpPr txBox="1">
              <a:spLocks noChangeArrowheads="1"/>
            </p:cNvSpPr>
            <p:nvPr/>
          </p:nvSpPr>
          <p:spPr bwMode="auto">
            <a:xfrm>
              <a:off x="96" y="2118"/>
              <a:ext cx="912" cy="618"/>
            </a:xfrm>
            <a:prstGeom prst="rect">
              <a:avLst/>
            </a:prstGeom>
            <a:solidFill>
              <a:srgbClr val="0000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a:t>
              </a:r>
              <a:b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b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1" name="Text Box 17">
              <a:extLst>
                <a:ext uri="{FF2B5EF4-FFF2-40B4-BE49-F238E27FC236}">
                  <a16:creationId xmlns:a16="http://schemas.microsoft.com/office/drawing/2014/main" id="{6234AEE4-64CD-2461-0672-F830E09C7C3F}"/>
                </a:ext>
              </a:extLst>
            </p:cNvPr>
            <p:cNvSpPr txBox="1">
              <a:spLocks noChangeArrowheads="1"/>
            </p:cNvSpPr>
            <p:nvPr/>
          </p:nvSpPr>
          <p:spPr bwMode="auto">
            <a:xfrm>
              <a:off x="96" y="2838"/>
              <a:ext cx="912" cy="618"/>
            </a:xfrm>
            <a:prstGeom prst="rect">
              <a:avLst/>
            </a:prstGeom>
            <a:solidFill>
              <a:srgbClr val="66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Develop 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2" name="Text Box 18">
              <a:extLst>
                <a:ext uri="{FF2B5EF4-FFF2-40B4-BE49-F238E27FC236}">
                  <a16:creationId xmlns:a16="http://schemas.microsoft.com/office/drawing/2014/main" id="{9B4B889E-130F-4898-1379-A3421E6187C9}"/>
                </a:ext>
              </a:extLst>
            </p:cNvPr>
            <p:cNvSpPr txBox="1">
              <a:spLocks noChangeArrowheads="1"/>
            </p:cNvSpPr>
            <p:nvPr/>
          </p:nvSpPr>
          <p:spPr bwMode="auto">
            <a:xfrm>
              <a:off x="96" y="1398"/>
              <a:ext cx="912" cy="618"/>
            </a:xfrm>
            <a:prstGeom prst="rect">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Hire</a:t>
              </a:r>
              <a:b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b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3" name="Text Box 19">
              <a:extLst>
                <a:ext uri="{FF2B5EF4-FFF2-40B4-BE49-F238E27FC236}">
                  <a16:creationId xmlns:a16="http://schemas.microsoft.com/office/drawing/2014/main" id="{34EF456A-FB48-2967-6AF8-4F7574E724D3}"/>
                </a:ext>
              </a:extLst>
            </p:cNvPr>
            <p:cNvSpPr txBox="1">
              <a:spLocks noChangeArrowheads="1"/>
            </p:cNvSpPr>
            <p:nvPr/>
          </p:nvSpPr>
          <p:spPr bwMode="auto">
            <a:xfrm>
              <a:off x="96" y="3558"/>
              <a:ext cx="912" cy="618"/>
            </a:xfrm>
            <a:prstGeom prst="rect">
              <a:avLst/>
            </a:prstGeom>
            <a:solidFill>
              <a:srgbClr val="4D006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Reinforce Performance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grpSp>
      <p:sp>
        <p:nvSpPr>
          <p:cNvPr id="67604" name="Text Box 20">
            <a:extLst>
              <a:ext uri="{FF2B5EF4-FFF2-40B4-BE49-F238E27FC236}">
                <a16:creationId xmlns:a16="http://schemas.microsoft.com/office/drawing/2014/main" id="{7F2B3F72-CDDB-8361-68C1-14B7061E0BA7}"/>
              </a:ext>
            </a:extLst>
          </p:cNvPr>
          <p:cNvSpPr txBox="1">
            <a:spLocks noChangeArrowheads="1"/>
          </p:cNvSpPr>
          <p:nvPr/>
        </p:nvSpPr>
        <p:spPr bwMode="auto">
          <a:xfrm>
            <a:off x="7086600" y="1990725"/>
            <a:ext cx="1676400" cy="981075"/>
          </a:xfrm>
          <a:prstGeom prst="rect">
            <a:avLst/>
          </a:prstGeom>
          <a:solidFill>
            <a:srgbClr val="FF99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Ultimate Outcomes</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p:txBody>
      </p:sp>
      <p:sp>
        <p:nvSpPr>
          <p:cNvPr id="67606" name="Text Box 22">
            <a:extLst>
              <a:ext uri="{FF2B5EF4-FFF2-40B4-BE49-F238E27FC236}">
                <a16:creationId xmlns:a16="http://schemas.microsoft.com/office/drawing/2014/main" id="{646E782D-1556-DE10-D660-1ED05DC95475}"/>
              </a:ext>
            </a:extLst>
          </p:cNvPr>
          <p:cNvSpPr txBox="1">
            <a:spLocks noChangeArrowheads="1"/>
          </p:cNvSpPr>
          <p:nvPr/>
        </p:nvSpPr>
        <p:spPr bwMode="auto">
          <a:xfrm>
            <a:off x="7086600" y="3054350"/>
            <a:ext cx="20574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3038" indent="-1730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Employee survey ratings on “commitment” questions</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Turnover rates and types </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Turnover rate: key occupational categories</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Workforce diversity profile</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Retention measure (TBD)</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607" name="AutoShape 23">
            <a:extLst>
              <a:ext uri="{FF2B5EF4-FFF2-40B4-BE49-F238E27FC236}">
                <a16:creationId xmlns:a16="http://schemas.microsoft.com/office/drawing/2014/main" id="{BDE082CC-45C4-246F-48B9-533E51612F6D}"/>
              </a:ext>
            </a:extLst>
          </p:cNvPr>
          <p:cNvSpPr>
            <a:spLocks/>
          </p:cNvSpPr>
          <p:nvPr/>
        </p:nvSpPr>
        <p:spPr bwMode="auto">
          <a:xfrm>
            <a:off x="6324600" y="1600200"/>
            <a:ext cx="304800" cy="4419600"/>
          </a:xfrm>
          <a:prstGeom prst="rightBrace">
            <a:avLst>
              <a:gd name="adj1" fmla="val 1208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6" name="Rectangle 6">
            <a:extLst>
              <a:ext uri="{FF2B5EF4-FFF2-40B4-BE49-F238E27FC236}">
                <a16:creationId xmlns:a16="http://schemas.microsoft.com/office/drawing/2014/main" id="{420AB776-DBE5-8656-0766-833F740B0D80}"/>
              </a:ext>
            </a:extLst>
          </p:cNvPr>
          <p:cNvSpPr>
            <a:spLocks noGrp="1" noChangeArrowheads="1"/>
          </p:cNvSpPr>
          <p:nvPr>
            <p:ph type="title"/>
          </p:nvPr>
        </p:nvSpPr>
        <p:spPr>
          <a:xfrm>
            <a:off x="990582" y="990615"/>
            <a:ext cx="7620000" cy="1143000"/>
          </a:xfrm>
        </p:spPr>
        <p:txBody>
          <a:bodyPr/>
          <a:lstStyle/>
          <a:p>
            <a:r>
              <a:rPr lang="en-US" altLang="zh-CN" sz="3200">
                <a:solidFill>
                  <a:schemeClr val="tx1"/>
                </a:solidFill>
                <a:latin typeface="Comic Sans MS" panose="030F0702030302020204" pitchFamily="66" charset="0"/>
                <a:ea typeface="宋体" panose="02010600030101010101" pitchFamily="2" charset="-122"/>
              </a:rPr>
              <a:t>Have you attended meetings on students and left feeling like nothing was accomplished?</a:t>
            </a:r>
            <a:br>
              <a:rPr lang="en-US" altLang="zh-CN" sz="3200">
                <a:solidFill>
                  <a:schemeClr val="tx1"/>
                </a:solidFill>
                <a:latin typeface="Comic Sans MS" panose="030F0702030302020204" pitchFamily="66" charset="0"/>
                <a:ea typeface="宋体" panose="02010600030101010101" pitchFamily="2" charset="-122"/>
              </a:rPr>
            </a:br>
            <a:endParaRPr lang="en-US" altLang="zh-CN" sz="3200">
              <a:solidFill>
                <a:schemeClr val="tx1"/>
              </a:solidFill>
              <a:latin typeface="Comic Sans MS" panose="030F0702030302020204" pitchFamily="66" charset="0"/>
              <a:ea typeface="宋体" panose="02010600030101010101" pitchFamily="2" charset="-122"/>
            </a:endParaRPr>
          </a:p>
        </p:txBody>
      </p:sp>
      <p:sp>
        <p:nvSpPr>
          <p:cNvPr id="5127" name="Rectangle 7">
            <a:extLst>
              <a:ext uri="{FF2B5EF4-FFF2-40B4-BE49-F238E27FC236}">
                <a16:creationId xmlns:a16="http://schemas.microsoft.com/office/drawing/2014/main" id="{E03DC439-F820-71EA-8AFB-70DE32383B2F}"/>
              </a:ext>
            </a:extLst>
          </p:cNvPr>
          <p:cNvSpPr>
            <a:spLocks noGrp="1" noChangeArrowheads="1"/>
          </p:cNvSpPr>
          <p:nvPr>
            <p:ph type="body" idx="1"/>
          </p:nvPr>
        </p:nvSpPr>
        <p:spPr>
          <a:xfrm>
            <a:off x="990600" y="2438400"/>
            <a:ext cx="7620000" cy="4114800"/>
          </a:xfrm>
        </p:spPr>
        <p:txBody>
          <a:bodyPr/>
          <a:lstStyle/>
          <a:p>
            <a:pPr algn="ctr">
              <a:spcBef>
                <a:spcPct val="50000"/>
              </a:spcBef>
              <a:buFontTx/>
              <a:buNone/>
            </a:pPr>
            <a:r>
              <a:rPr lang="en-US" altLang="zh-CN" sz="2400" i="1">
                <a:latin typeface="Comic Sans MS" panose="030F0702030302020204" pitchFamily="66" charset="0"/>
                <a:ea typeface="宋体" panose="02010600030101010101" pitchFamily="2" charset="-122"/>
              </a:rPr>
              <a:t>Was the meeting…</a:t>
            </a:r>
          </a:p>
          <a:p>
            <a:pPr lvl="1">
              <a:spcBef>
                <a:spcPct val="50000"/>
              </a:spcBef>
              <a:buFontTx/>
              <a:buChar char="•"/>
            </a:pPr>
            <a:r>
              <a:rPr lang="en-US" altLang="zh-CN" sz="2400" i="1">
                <a:latin typeface="Comic Sans MS" panose="030F0702030302020204" pitchFamily="66" charset="0"/>
                <a:ea typeface="宋体" panose="02010600030101010101" pitchFamily="2" charset="-122"/>
              </a:rPr>
              <a:t>  Unfocused with no clear agenda</a:t>
            </a:r>
          </a:p>
          <a:p>
            <a:pPr lvl="1">
              <a:spcBef>
                <a:spcPct val="50000"/>
              </a:spcBef>
              <a:buFontTx/>
              <a:buChar char="•"/>
            </a:pPr>
            <a:r>
              <a:rPr lang="en-US" altLang="zh-CN" sz="2400" i="1">
                <a:latin typeface="Comic Sans MS" panose="030F0702030302020204" pitchFamily="66" charset="0"/>
                <a:ea typeface="宋体" panose="02010600030101010101" pitchFamily="2" charset="-122"/>
              </a:rPr>
              <a:t>  A gripe session about students and/or their parents</a:t>
            </a:r>
          </a:p>
          <a:p>
            <a:pPr lvl="1">
              <a:spcBef>
                <a:spcPct val="50000"/>
              </a:spcBef>
              <a:buFontTx/>
              <a:buChar char="•"/>
            </a:pPr>
            <a:r>
              <a:rPr lang="en-US" altLang="zh-CN" sz="2400" i="1">
                <a:latin typeface="Comic Sans MS" panose="030F0702030302020204" pitchFamily="66" charset="0"/>
                <a:ea typeface="宋体" panose="02010600030101010101" pitchFamily="2" charset="-122"/>
              </a:rPr>
              <a:t>  Participants spend time trying to find a consequence that will “make” the student behave responsibly</a:t>
            </a:r>
          </a:p>
          <a:p>
            <a:pPr lvl="1">
              <a:spcBef>
                <a:spcPct val="50000"/>
              </a:spcBef>
              <a:buFontTx/>
              <a:buNone/>
            </a:pPr>
            <a:endParaRPr lang="en-US" altLang="zh-CN" sz="2400" i="1">
              <a:latin typeface="Comic Sans MS" panose="030F0702030302020204" pitchFamily="66" charset="0"/>
              <a:ea typeface="宋体" panose="02010600030101010101" pitchFamily="2" charset="-122"/>
            </a:endParaRPr>
          </a:p>
          <a:p>
            <a:endParaRPr lang="en-US" altLang="zh-CN">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0FB-52A9-6C5A-BD6E-D7F3A4AAF540}"/>
              </a:ext>
            </a:extLst>
          </p:cNvPr>
          <p:cNvSpPr>
            <a:spLocks noGrp="1"/>
          </p:cNvSpPr>
          <p:nvPr>
            <p:ph type="title"/>
          </p:nvPr>
        </p:nvSpPr>
        <p:spPr>
          <a:xfrm>
            <a:off x="460359" y="414309"/>
            <a:ext cx="8553450" cy="647700"/>
          </a:xfrm>
        </p:spPr>
        <p:txBody>
          <a:bodyPr>
            <a:normAutofit fontScale="90000"/>
          </a:bodyPr>
          <a:lstStyle/>
          <a:p>
            <a:pPr eaLnBrk="1" fontAlgn="auto" hangingPunct="1">
              <a:spcAft>
                <a:spcPts val="0"/>
              </a:spcAft>
              <a:defRPr/>
            </a:pPr>
            <a:r>
              <a:rPr lang="en-US" dirty="0"/>
              <a:t>How much federal student aid can I get?</a:t>
            </a:r>
          </a:p>
        </p:txBody>
      </p:sp>
      <p:sp>
        <p:nvSpPr>
          <p:cNvPr id="3" name="Content Placeholder 2">
            <a:extLst>
              <a:ext uri="{FF2B5EF4-FFF2-40B4-BE49-F238E27FC236}">
                <a16:creationId xmlns:a16="http://schemas.microsoft.com/office/drawing/2014/main" id="{B6A909BB-4BAA-F8B2-D492-2D12502FE646}"/>
              </a:ext>
            </a:extLst>
          </p:cNvPr>
          <p:cNvSpPr>
            <a:spLocks noGrp="1"/>
          </p:cNvSpPr>
          <p:nvPr>
            <p:ph idx="1"/>
          </p:nvPr>
        </p:nvSpPr>
        <p:spPr>
          <a:xfrm>
            <a:off x="501650" y="1143000"/>
            <a:ext cx="8229600" cy="4297363"/>
          </a:xfrm>
        </p:spPr>
        <p:txBody>
          <a:bodyPr/>
          <a:lstStyle/>
          <a:p>
            <a:pPr marL="0" indent="0" eaLnBrk="1" fontAlgn="auto" hangingPunct="1">
              <a:spcAft>
                <a:spcPts val="0"/>
              </a:spcAft>
              <a:buFont typeface="Arial"/>
              <a:buNone/>
              <a:defRPr/>
            </a:pPr>
            <a:r>
              <a:rPr lang="en-US" sz="2800" dirty="0"/>
              <a:t>Maximum amounts for the major programs for a dependent freshman in 2017-18:</a:t>
            </a:r>
          </a:p>
          <a:p>
            <a:pPr eaLnBrk="1" fontAlgn="auto" hangingPunct="1">
              <a:spcAft>
                <a:spcPts val="0"/>
              </a:spcAft>
              <a:buFont typeface="Arial"/>
              <a:buChar char="•"/>
              <a:defRPr/>
            </a:pPr>
            <a:r>
              <a:rPr lang="en-US" sz="2800" dirty="0"/>
              <a:t>Federal Pell Grant: $5,920</a:t>
            </a:r>
          </a:p>
          <a:p>
            <a:pPr eaLnBrk="1" fontAlgn="auto" hangingPunct="1">
              <a:spcAft>
                <a:spcPts val="0"/>
              </a:spcAft>
              <a:buFont typeface="Arial"/>
              <a:buChar char="•"/>
              <a:defRPr/>
            </a:pPr>
            <a:r>
              <a:rPr lang="en-US" sz="2800" dirty="0"/>
              <a:t>Federal Work-Study: depends on funds available at school</a:t>
            </a:r>
          </a:p>
          <a:p>
            <a:pPr eaLnBrk="1" fontAlgn="auto" hangingPunct="1">
              <a:spcAft>
                <a:spcPts val="0"/>
              </a:spcAft>
              <a:buFont typeface="Arial"/>
              <a:buChar char="•"/>
              <a:defRPr/>
            </a:pPr>
            <a:r>
              <a:rPr lang="en-US" sz="2800" dirty="0"/>
              <a:t>Direct Subsidized and Unsubsidized Loans: $5,500 total</a:t>
            </a:r>
          </a:p>
          <a:p>
            <a:pPr eaLnBrk="1" fontAlgn="auto" hangingPunct="1">
              <a:spcAft>
                <a:spcPts val="0"/>
              </a:spcAft>
              <a:buFont typeface="Arial"/>
              <a:buChar char="•"/>
              <a:defRPr/>
            </a:pPr>
            <a:r>
              <a:rPr lang="en-US" sz="2800" dirty="0"/>
              <a:t>Direct PLUS Loan (for parents): COA minus other aid received</a:t>
            </a:r>
          </a:p>
          <a:p>
            <a:pPr marL="0" indent="0" eaLnBrk="1" fontAlgn="auto" hangingPunct="1">
              <a:spcAft>
                <a:spcPts val="0"/>
              </a:spcAft>
              <a:buFont typeface="Arial"/>
              <a:buNone/>
              <a:defRPr/>
            </a:pPr>
            <a:endParaRPr lang="en-US" sz="1400" dirty="0"/>
          </a:p>
          <a:p>
            <a:pPr marL="0" indent="0" eaLnBrk="1" fontAlgn="auto" hangingPunct="1">
              <a:spcAft>
                <a:spcPts val="0"/>
              </a:spcAft>
              <a:buFont typeface="Arial"/>
              <a:buNone/>
              <a:defRPr/>
            </a:pPr>
            <a:r>
              <a:rPr lang="en-US" sz="2800" dirty="0"/>
              <a:t>Funds from other programs are available; see </a:t>
            </a:r>
            <a:r>
              <a:rPr lang="en-US" sz="2800" dirty="0">
                <a:hlinkClick r:id="rId3" action="ppaction://hlinkfile"/>
              </a:rPr>
              <a:t>StudentAid.gov/glance</a:t>
            </a:r>
            <a:r>
              <a:rPr lang="en-US" sz="2800" dirty="0"/>
              <a:t> for details.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6" name="Rectangle 304">
            <a:extLst>
              <a:ext uri="{FF2B5EF4-FFF2-40B4-BE49-F238E27FC236}">
                <a16:creationId xmlns:a16="http://schemas.microsoft.com/office/drawing/2014/main" id="{19CABA10-3BFD-4194-200F-223D9043E173}"/>
              </a:ext>
            </a:extLst>
          </p:cNvPr>
          <p:cNvSpPr>
            <a:spLocks noChangeArrowheads="1"/>
          </p:cNvSpPr>
          <p:nvPr/>
        </p:nvSpPr>
        <p:spPr bwMode="auto">
          <a:xfrm>
            <a:off x="6934200" y="4800600"/>
            <a:ext cx="2057400" cy="1905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5" name="Rectangle 303">
            <a:extLst>
              <a:ext uri="{FF2B5EF4-FFF2-40B4-BE49-F238E27FC236}">
                <a16:creationId xmlns:a16="http://schemas.microsoft.com/office/drawing/2014/main" id="{4B7271AB-9A34-9276-3035-2A9308265298}"/>
              </a:ext>
            </a:extLst>
          </p:cNvPr>
          <p:cNvSpPr>
            <a:spLocks noChangeArrowheads="1"/>
          </p:cNvSpPr>
          <p:nvPr/>
        </p:nvSpPr>
        <p:spPr bwMode="auto">
          <a:xfrm>
            <a:off x="6934200" y="3048000"/>
            <a:ext cx="2057400" cy="1600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4" name="Rectangle 302">
            <a:extLst>
              <a:ext uri="{FF2B5EF4-FFF2-40B4-BE49-F238E27FC236}">
                <a16:creationId xmlns:a16="http://schemas.microsoft.com/office/drawing/2014/main" id="{8B3B53F7-36BC-E63C-18D2-29E2CB674912}"/>
              </a:ext>
            </a:extLst>
          </p:cNvPr>
          <p:cNvSpPr>
            <a:spLocks noChangeArrowheads="1"/>
          </p:cNvSpPr>
          <p:nvPr/>
        </p:nvSpPr>
        <p:spPr bwMode="auto">
          <a:xfrm>
            <a:off x="6934200" y="762000"/>
            <a:ext cx="2057400" cy="2133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3" name="Rectangle 301">
            <a:extLst>
              <a:ext uri="{FF2B5EF4-FFF2-40B4-BE49-F238E27FC236}">
                <a16:creationId xmlns:a16="http://schemas.microsoft.com/office/drawing/2014/main" id="{2D3EC5E0-9ED6-0801-48B4-31F706B3D1A4}"/>
              </a:ext>
            </a:extLst>
          </p:cNvPr>
          <p:cNvSpPr>
            <a:spLocks noChangeArrowheads="1"/>
          </p:cNvSpPr>
          <p:nvPr/>
        </p:nvSpPr>
        <p:spPr bwMode="auto">
          <a:xfrm>
            <a:off x="4648200" y="4800600"/>
            <a:ext cx="2057400" cy="1905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2" name="Rectangle 300">
            <a:extLst>
              <a:ext uri="{FF2B5EF4-FFF2-40B4-BE49-F238E27FC236}">
                <a16:creationId xmlns:a16="http://schemas.microsoft.com/office/drawing/2014/main" id="{E6C3DEB7-03D6-5C6E-1F78-C4C5C36D5B8A}"/>
              </a:ext>
            </a:extLst>
          </p:cNvPr>
          <p:cNvSpPr>
            <a:spLocks noChangeArrowheads="1"/>
          </p:cNvSpPr>
          <p:nvPr/>
        </p:nvSpPr>
        <p:spPr bwMode="auto">
          <a:xfrm>
            <a:off x="4648200" y="2667000"/>
            <a:ext cx="2057400" cy="1981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1" name="Rectangle 299">
            <a:extLst>
              <a:ext uri="{FF2B5EF4-FFF2-40B4-BE49-F238E27FC236}">
                <a16:creationId xmlns:a16="http://schemas.microsoft.com/office/drawing/2014/main" id="{3762C4E7-237E-B304-CDC0-8C51A072D4BA}"/>
              </a:ext>
            </a:extLst>
          </p:cNvPr>
          <p:cNvSpPr>
            <a:spLocks noChangeArrowheads="1"/>
          </p:cNvSpPr>
          <p:nvPr/>
        </p:nvSpPr>
        <p:spPr bwMode="auto">
          <a:xfrm>
            <a:off x="4648200" y="762000"/>
            <a:ext cx="2057400" cy="1752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9" name="Rectangle 297">
            <a:extLst>
              <a:ext uri="{FF2B5EF4-FFF2-40B4-BE49-F238E27FC236}">
                <a16:creationId xmlns:a16="http://schemas.microsoft.com/office/drawing/2014/main" id="{6A5826BC-0522-23AE-A669-6D646BF6D6DE}"/>
              </a:ext>
            </a:extLst>
          </p:cNvPr>
          <p:cNvSpPr>
            <a:spLocks noChangeArrowheads="1"/>
          </p:cNvSpPr>
          <p:nvPr/>
        </p:nvSpPr>
        <p:spPr bwMode="auto">
          <a:xfrm>
            <a:off x="2362200" y="4419600"/>
            <a:ext cx="2057400" cy="2286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8" name="Rectangle 296">
            <a:extLst>
              <a:ext uri="{FF2B5EF4-FFF2-40B4-BE49-F238E27FC236}">
                <a16:creationId xmlns:a16="http://schemas.microsoft.com/office/drawing/2014/main" id="{6CEA6E86-A597-FFB5-FF6D-397C98F93996}"/>
              </a:ext>
            </a:extLst>
          </p:cNvPr>
          <p:cNvSpPr>
            <a:spLocks noChangeArrowheads="1"/>
          </p:cNvSpPr>
          <p:nvPr/>
        </p:nvSpPr>
        <p:spPr bwMode="auto">
          <a:xfrm>
            <a:off x="2362200" y="762000"/>
            <a:ext cx="2057400" cy="3505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7" name="Rectangle 295">
            <a:extLst>
              <a:ext uri="{FF2B5EF4-FFF2-40B4-BE49-F238E27FC236}">
                <a16:creationId xmlns:a16="http://schemas.microsoft.com/office/drawing/2014/main" id="{2A770A1A-D517-6A52-CA58-9116CAD5670F}"/>
              </a:ext>
            </a:extLst>
          </p:cNvPr>
          <p:cNvSpPr>
            <a:spLocks noChangeArrowheads="1"/>
          </p:cNvSpPr>
          <p:nvPr/>
        </p:nvSpPr>
        <p:spPr bwMode="auto">
          <a:xfrm>
            <a:off x="152400" y="4419600"/>
            <a:ext cx="2057400" cy="2286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6" name="Rectangle 294">
            <a:extLst>
              <a:ext uri="{FF2B5EF4-FFF2-40B4-BE49-F238E27FC236}">
                <a16:creationId xmlns:a16="http://schemas.microsoft.com/office/drawing/2014/main" id="{A6622D27-E58F-67D2-BE32-CAAF00BF423F}"/>
              </a:ext>
            </a:extLst>
          </p:cNvPr>
          <p:cNvSpPr>
            <a:spLocks noChangeArrowheads="1"/>
          </p:cNvSpPr>
          <p:nvPr/>
        </p:nvSpPr>
        <p:spPr bwMode="auto">
          <a:xfrm>
            <a:off x="152400" y="2133600"/>
            <a:ext cx="2057400" cy="2133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5" name="Rectangle 293">
            <a:extLst>
              <a:ext uri="{FF2B5EF4-FFF2-40B4-BE49-F238E27FC236}">
                <a16:creationId xmlns:a16="http://schemas.microsoft.com/office/drawing/2014/main" id="{F110278C-1D91-33CF-C990-A4D904B5405B}"/>
              </a:ext>
            </a:extLst>
          </p:cNvPr>
          <p:cNvSpPr>
            <a:spLocks noChangeArrowheads="1"/>
          </p:cNvSpPr>
          <p:nvPr/>
        </p:nvSpPr>
        <p:spPr bwMode="auto">
          <a:xfrm>
            <a:off x="152400" y="762000"/>
            <a:ext cx="2057400" cy="1219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4" name="Rectangle 2">
            <a:extLst>
              <a:ext uri="{FF2B5EF4-FFF2-40B4-BE49-F238E27FC236}">
                <a16:creationId xmlns:a16="http://schemas.microsoft.com/office/drawing/2014/main" id="{B69BB08D-7D88-ABE0-FAB2-5742C26ECAC6}"/>
              </a:ext>
            </a:extLst>
          </p:cNvPr>
          <p:cNvSpPr>
            <a:spLocks noChangeArrowheads="1"/>
          </p:cNvSpPr>
          <p:nvPr/>
        </p:nvSpPr>
        <p:spPr bwMode="auto">
          <a:xfrm>
            <a:off x="1676400" y="381000"/>
            <a:ext cx="6096000" cy="9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9091" rIns="18181" bIns="9091">
            <a:spAutoFit/>
          </a:bodyPr>
          <a:lstStyle>
            <a:lvl1pPr defTabSz="182563">
              <a:defRPr>
                <a:solidFill>
                  <a:schemeClr val="tx1"/>
                </a:solidFill>
                <a:latin typeface="Arial" panose="020B0604020202020204" pitchFamily="34" charset="0"/>
              </a:defRPr>
            </a:lvl1pPr>
            <a:lvl2pPr marL="90488" defTabSz="182563">
              <a:defRPr>
                <a:solidFill>
                  <a:schemeClr val="tx1"/>
                </a:solidFill>
                <a:latin typeface="Arial" panose="020B0604020202020204" pitchFamily="34" charset="0"/>
              </a:defRPr>
            </a:lvl2pPr>
            <a:lvl3pPr marL="182563" defTabSz="182563">
              <a:defRPr>
                <a:solidFill>
                  <a:schemeClr val="tx1"/>
                </a:solidFill>
                <a:latin typeface="Arial" panose="020B0604020202020204" pitchFamily="34" charset="0"/>
              </a:defRPr>
            </a:lvl3pPr>
            <a:lvl4pPr marL="273050" defTabSz="182563">
              <a:defRPr>
                <a:solidFill>
                  <a:schemeClr val="tx1"/>
                </a:solidFill>
                <a:latin typeface="Arial" panose="020B0604020202020204" pitchFamily="34" charset="0"/>
              </a:defRPr>
            </a:lvl4pPr>
            <a:lvl5pPr marL="363538" defTabSz="182563">
              <a:defRPr>
                <a:solidFill>
                  <a:schemeClr val="tx1"/>
                </a:solidFill>
                <a:latin typeface="Arial" panose="020B0604020202020204" pitchFamily="34" charset="0"/>
              </a:defRPr>
            </a:lvl5pPr>
            <a:lvl6pPr marL="820738" defTabSz="182563" fontAlgn="base">
              <a:spcBef>
                <a:spcPct val="0"/>
              </a:spcBef>
              <a:spcAft>
                <a:spcPct val="0"/>
              </a:spcAft>
              <a:defRPr>
                <a:solidFill>
                  <a:schemeClr val="tx1"/>
                </a:solidFill>
                <a:latin typeface="Arial" panose="020B0604020202020204" pitchFamily="34" charset="0"/>
              </a:defRPr>
            </a:lvl6pPr>
            <a:lvl7pPr marL="1277938" defTabSz="182563" fontAlgn="base">
              <a:spcBef>
                <a:spcPct val="0"/>
              </a:spcBef>
              <a:spcAft>
                <a:spcPct val="0"/>
              </a:spcAft>
              <a:defRPr>
                <a:solidFill>
                  <a:schemeClr val="tx1"/>
                </a:solidFill>
                <a:latin typeface="Arial" panose="020B0604020202020204" pitchFamily="34" charset="0"/>
              </a:defRPr>
            </a:lvl7pPr>
            <a:lvl8pPr marL="1735138" defTabSz="182563" fontAlgn="base">
              <a:spcBef>
                <a:spcPct val="0"/>
              </a:spcBef>
              <a:spcAft>
                <a:spcPct val="0"/>
              </a:spcAft>
              <a:defRPr>
                <a:solidFill>
                  <a:schemeClr val="tx1"/>
                </a:solidFill>
                <a:latin typeface="Arial" panose="020B0604020202020204" pitchFamily="34" charset="0"/>
              </a:defRPr>
            </a:lvl8pPr>
            <a:lvl9pPr marL="2192338" defTabSz="182563" fontAlgn="base">
              <a:spcBef>
                <a:spcPct val="0"/>
              </a:spcBef>
              <a:spcAft>
                <a:spcPct val="0"/>
              </a:spcAft>
              <a:defRPr>
                <a:solidFill>
                  <a:schemeClr val="tx1"/>
                </a:solidFill>
                <a:latin typeface="Arial" panose="020B0604020202020204" pitchFamily="34" charset="0"/>
              </a:defRPr>
            </a:lvl9pPr>
          </a:lstStyle>
          <a:p>
            <a:pPr marL="0" marR="0" lvl="0" indent="0" algn="ctr" defTabSz="182563" rtl="0" eaLnBrk="1" fontAlgn="base" latinLnBrk="0" hangingPunct="1">
              <a:lnSpc>
                <a:spcPct val="70000"/>
              </a:lnSpc>
              <a:spcBef>
                <a:spcPct val="50000"/>
              </a:spcBef>
              <a:spcAft>
                <a:spcPct val="0"/>
              </a:spcAft>
              <a:buClrTx/>
              <a:buSzTx/>
              <a:buFontTx/>
              <a:buNone/>
              <a:tabLst/>
              <a:defRPr/>
            </a:pPr>
            <a:endParaRPr kumimoji="0" lang="zh-CN" altLang="zh-CN" sz="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5" name="Text Box 3">
            <a:extLst>
              <a:ext uri="{FF2B5EF4-FFF2-40B4-BE49-F238E27FC236}">
                <a16:creationId xmlns:a16="http://schemas.microsoft.com/office/drawing/2014/main" id="{285BC124-3A39-617D-9F5E-7257F37D10ED}"/>
              </a:ext>
            </a:extLst>
          </p:cNvPr>
          <p:cNvSpPr txBox="1">
            <a:spLocks noChangeArrowheads="1"/>
          </p:cNvSpPr>
          <p:nvPr/>
        </p:nvSpPr>
        <p:spPr bwMode="auto">
          <a:xfrm>
            <a:off x="228600" y="782638"/>
            <a:ext cx="1981200" cy="111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742950" indent="-342900" defTabSz="182563">
              <a:defRPr>
                <a:solidFill>
                  <a:schemeClr val="tx1"/>
                </a:solidFill>
                <a:latin typeface="Arial" panose="020B0604020202020204" pitchFamily="34" charset="0"/>
              </a:defRPr>
            </a:lvl2pPr>
            <a:lvl3pPr marL="1200150" indent="-342900" defTabSz="182563">
              <a:defRPr>
                <a:solidFill>
                  <a:schemeClr val="tx1"/>
                </a:solidFill>
                <a:latin typeface="Arial" panose="020B0604020202020204" pitchFamily="34" charset="0"/>
              </a:defRPr>
            </a:lvl3pPr>
            <a:lvl4pPr marL="1657350" indent="-342900" defTabSz="182563">
              <a:defRPr>
                <a:solidFill>
                  <a:schemeClr val="tx1"/>
                </a:solidFill>
                <a:latin typeface="Arial" panose="020B0604020202020204" pitchFamily="34" charset="0"/>
              </a:defRPr>
            </a:lvl4pPr>
            <a:lvl5pPr marL="2114550" indent="-342900" defTabSz="182563">
              <a:defRPr>
                <a:solidFill>
                  <a:schemeClr val="tx1"/>
                </a:solidFill>
                <a:latin typeface="Arial" panose="020B0604020202020204" pitchFamily="34" charset="0"/>
              </a:defRPr>
            </a:lvl5pPr>
            <a:lvl6pPr marL="2571750" indent="-342900" defTabSz="182563" fontAlgn="base">
              <a:spcBef>
                <a:spcPct val="0"/>
              </a:spcBef>
              <a:spcAft>
                <a:spcPct val="0"/>
              </a:spcAft>
              <a:defRPr>
                <a:solidFill>
                  <a:schemeClr val="tx1"/>
                </a:solidFill>
                <a:latin typeface="Arial" panose="020B0604020202020204" pitchFamily="34" charset="0"/>
              </a:defRPr>
            </a:lvl6pPr>
            <a:lvl7pPr marL="3028950" indent="-342900" defTabSz="182563" fontAlgn="base">
              <a:spcBef>
                <a:spcPct val="0"/>
              </a:spcBef>
              <a:spcAft>
                <a:spcPct val="0"/>
              </a:spcAft>
              <a:defRPr>
                <a:solidFill>
                  <a:schemeClr val="tx1"/>
                </a:solidFill>
                <a:latin typeface="Arial" panose="020B0604020202020204" pitchFamily="34" charset="0"/>
              </a:defRPr>
            </a:lvl7pPr>
            <a:lvl8pPr marL="3486150" indent="-342900" defTabSz="182563" fontAlgn="base">
              <a:spcBef>
                <a:spcPct val="0"/>
              </a:spcBef>
              <a:spcAft>
                <a:spcPct val="0"/>
              </a:spcAft>
              <a:defRPr>
                <a:solidFill>
                  <a:schemeClr val="tx1"/>
                </a:solidFill>
                <a:latin typeface="Arial" panose="020B0604020202020204" pitchFamily="34" charset="0"/>
              </a:defRPr>
            </a:lvl8pPr>
            <a:lvl9pPr marL="3943350" indent="-342900"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5000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Introduction</a:t>
            </a:r>
          </a:p>
          <a:p>
            <a:pPr marL="0" marR="0" lvl="0" indent="0" algn="l" defTabSz="182563" rtl="0" eaLnBrk="1" fontAlgn="base" latinLnBrk="0" hangingPunct="1">
              <a:lnSpc>
                <a:spcPct val="110000"/>
              </a:lnSpc>
              <a:spcBef>
                <a:spcPct val="5000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Since 1995, the National Environmental Prediction Center (NCEP) has been producing real time ocean analysis and reanalysis using Ocean Data Assimilation System (ODAS, traditionally referred to as RA6) (Ji et al. 1995). The new Global Ocean Data Assimilation System (GODAS) was developed to be the replacement for RA6, and to provide oceanic initial conditions for the global Climate Forecast System (CFS) newly developed at NCEP (Behringer and Xue 2004).</a:t>
            </a:r>
          </a:p>
        </p:txBody>
      </p:sp>
      <p:sp>
        <p:nvSpPr>
          <p:cNvPr id="3078" name="Rectangle 6">
            <a:extLst>
              <a:ext uri="{FF2B5EF4-FFF2-40B4-BE49-F238E27FC236}">
                <a16:creationId xmlns:a16="http://schemas.microsoft.com/office/drawing/2014/main" id="{264DF026-FE93-29E1-C66C-7551A1A83F13}"/>
              </a:ext>
            </a:extLst>
          </p:cNvPr>
          <p:cNvSpPr>
            <a:spLocks noChangeArrowheads="1"/>
          </p:cNvSpPr>
          <p:nvPr/>
        </p:nvSpPr>
        <p:spPr bwMode="auto">
          <a:xfrm>
            <a:off x="2133600" y="80963"/>
            <a:ext cx="4876800" cy="561975"/>
          </a:xfrm>
          <a:prstGeom prst="rect">
            <a:avLst/>
          </a:prstGeom>
          <a:noFill/>
          <a:ln>
            <a:noFill/>
          </a:ln>
          <a:effectLst/>
          <a:extLst>
            <a:ext uri="{909E8E84-426E-40DD-AFC4-6F175D3DCCD1}">
              <a14:hiddenFill xmlns:a14="http://schemas.microsoft.com/office/drawing/2010/main">
                <a:gradFill rotWithShape="0">
                  <a:gsLst>
                    <a:gs pos="0">
                      <a:srgbClr val="DBFDE8"/>
                    </a:gs>
                    <a:gs pos="100000">
                      <a:srgbClr val="DBFDE8">
                        <a:gamma/>
                        <a:shade val="69804"/>
                        <a:invGamma/>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9091" rIns="18181" bIns="9091">
            <a:spAutoFit/>
          </a:bodyPr>
          <a:lstStyle>
            <a:lvl1pPr defTabSz="182563">
              <a:defRPr>
                <a:solidFill>
                  <a:schemeClr val="tx1"/>
                </a:solidFill>
                <a:latin typeface="Arial" panose="020B0604020202020204" pitchFamily="34" charset="0"/>
              </a:defRPr>
            </a:lvl1pPr>
            <a:lvl2pPr marL="90488" defTabSz="182563">
              <a:defRPr>
                <a:solidFill>
                  <a:schemeClr val="tx1"/>
                </a:solidFill>
                <a:latin typeface="Arial" panose="020B0604020202020204" pitchFamily="34" charset="0"/>
              </a:defRPr>
            </a:lvl2pPr>
            <a:lvl3pPr marL="182563" defTabSz="182563">
              <a:defRPr>
                <a:solidFill>
                  <a:schemeClr val="tx1"/>
                </a:solidFill>
                <a:latin typeface="Arial" panose="020B0604020202020204" pitchFamily="34" charset="0"/>
              </a:defRPr>
            </a:lvl3pPr>
            <a:lvl4pPr marL="273050" defTabSz="182563">
              <a:defRPr>
                <a:solidFill>
                  <a:schemeClr val="tx1"/>
                </a:solidFill>
                <a:latin typeface="Arial" panose="020B0604020202020204" pitchFamily="34" charset="0"/>
              </a:defRPr>
            </a:lvl4pPr>
            <a:lvl5pPr marL="363538" defTabSz="182563">
              <a:defRPr>
                <a:solidFill>
                  <a:schemeClr val="tx1"/>
                </a:solidFill>
                <a:latin typeface="Arial" panose="020B0604020202020204" pitchFamily="34" charset="0"/>
              </a:defRPr>
            </a:lvl5pPr>
            <a:lvl6pPr marL="820738" defTabSz="182563" fontAlgn="base">
              <a:spcBef>
                <a:spcPct val="0"/>
              </a:spcBef>
              <a:spcAft>
                <a:spcPct val="0"/>
              </a:spcAft>
              <a:defRPr>
                <a:solidFill>
                  <a:schemeClr val="tx1"/>
                </a:solidFill>
                <a:latin typeface="Arial" panose="020B0604020202020204" pitchFamily="34" charset="0"/>
              </a:defRPr>
            </a:lvl6pPr>
            <a:lvl7pPr marL="1277938" defTabSz="182563" fontAlgn="base">
              <a:spcBef>
                <a:spcPct val="0"/>
              </a:spcBef>
              <a:spcAft>
                <a:spcPct val="0"/>
              </a:spcAft>
              <a:defRPr>
                <a:solidFill>
                  <a:schemeClr val="tx1"/>
                </a:solidFill>
                <a:latin typeface="Arial" panose="020B0604020202020204" pitchFamily="34" charset="0"/>
              </a:defRPr>
            </a:lvl7pPr>
            <a:lvl8pPr marL="1735138" defTabSz="182563" fontAlgn="base">
              <a:spcBef>
                <a:spcPct val="0"/>
              </a:spcBef>
              <a:spcAft>
                <a:spcPct val="0"/>
              </a:spcAft>
              <a:defRPr>
                <a:solidFill>
                  <a:schemeClr val="tx1"/>
                </a:solidFill>
                <a:latin typeface="Arial" panose="020B0604020202020204" pitchFamily="34" charset="0"/>
              </a:defRPr>
            </a:lvl8pPr>
            <a:lvl9pPr marL="2192338" defTabSz="182563" fontAlgn="base">
              <a:spcBef>
                <a:spcPct val="0"/>
              </a:spcBef>
              <a:spcAft>
                <a:spcPct val="0"/>
              </a:spcAft>
              <a:defRPr>
                <a:solidFill>
                  <a:schemeClr val="tx1"/>
                </a:solidFill>
                <a:latin typeface="Arial" panose="020B0604020202020204" pitchFamily="34" charset="0"/>
              </a:defRPr>
            </a:lvl9pPr>
          </a:lstStyle>
          <a:p>
            <a:pPr marL="0" marR="0" lvl="0" indent="0" algn="ctr" defTabSz="182563" rtl="0" eaLnBrk="1" fontAlgn="base" latinLnBrk="0" hangingPunct="1">
              <a:lnSpc>
                <a:spcPct val="70000"/>
              </a:lnSpc>
              <a:spcBef>
                <a:spcPct val="50000"/>
              </a:spcBef>
              <a:spcAft>
                <a:spcPct val="0"/>
              </a:spcAft>
              <a:buClrTx/>
              <a:buSzTx/>
              <a:buFontTx/>
              <a:buNone/>
              <a:tabLst/>
              <a:defRPr/>
            </a:pPr>
            <a:endParaRPr kumimoji="0" lang="en-US" altLang="zh-CN" sz="200" b="1" i="0" u="none" strike="noStrike" kern="1200" cap="none" spc="0" normalizeH="0" baseline="0" noProof="0">
              <a:ln>
                <a:noFill/>
              </a:ln>
              <a:solidFill>
                <a:srgbClr val="01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182563"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 Web Site of Global Ocean Data Assimilation System (GODAS)</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900" b="1"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http://www.cpc.ncep.noaa.gov/products/GODAS</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Boyin Huang, Yan Xue, and David Behringer</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Climate Prediction Center/NCEP/NOAA</a:t>
            </a:r>
          </a:p>
        </p:txBody>
      </p:sp>
      <p:pic>
        <p:nvPicPr>
          <p:cNvPr id="3101" name="Picture 29">
            <a:extLst>
              <a:ext uri="{FF2B5EF4-FFF2-40B4-BE49-F238E27FC236}">
                <a16:creationId xmlns:a16="http://schemas.microsoft.com/office/drawing/2014/main" id="{D0070280-C0B6-72D0-8E25-ED55135C5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190500"/>
            <a:ext cx="393700" cy="433388"/>
          </a:xfrm>
          <a:prstGeom prst="rect">
            <a:avLst/>
          </a:prstGeom>
          <a:noFill/>
          <a:extLst>
            <a:ext uri="{909E8E84-426E-40DD-AFC4-6F175D3DCCD1}">
              <a14:hiddenFill xmlns:a14="http://schemas.microsoft.com/office/drawing/2010/main">
                <a:solidFill>
                  <a:srgbClr val="FFFFFF"/>
                </a:solidFill>
              </a14:hiddenFill>
            </a:ext>
          </a:extLst>
        </p:spPr>
      </p:pic>
      <p:sp>
        <p:nvSpPr>
          <p:cNvPr id="3320" name="Text Box 248">
            <a:extLst>
              <a:ext uri="{FF2B5EF4-FFF2-40B4-BE49-F238E27FC236}">
                <a16:creationId xmlns:a16="http://schemas.microsoft.com/office/drawing/2014/main" id="{40B1BF0B-7DB9-0C93-B22F-CD48E6879780}"/>
              </a:ext>
            </a:extLst>
          </p:cNvPr>
          <p:cNvSpPr txBox="1">
            <a:spLocks noChangeArrowheads="1"/>
          </p:cNvSpPr>
          <p:nvPr/>
        </p:nvSpPr>
        <p:spPr bwMode="auto">
          <a:xfrm>
            <a:off x="2438400" y="4495800"/>
            <a:ext cx="19050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 GODAS web site</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a:t>
            </a:r>
            <a:r>
              <a:rPr kumimoji="0" lang="en-US" altLang="zh-CN" sz="6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http://www.cpc.ncep.noaa.gov/products/GODAS</a:t>
            </a: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is designed for users to easily access visualized GODAS products. Users can browse the web site and select appropriate variables such as shown below. Users can access original binary data at</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http://cfs.ncep.noaa.gov/cfs/godas</a:t>
            </a: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3322" name="Text Box 250">
            <a:extLst>
              <a:ext uri="{FF2B5EF4-FFF2-40B4-BE49-F238E27FC236}">
                <a16:creationId xmlns:a16="http://schemas.microsoft.com/office/drawing/2014/main" id="{682F4904-8A46-3B6F-BF9C-F23A8CBE1973}"/>
              </a:ext>
            </a:extLst>
          </p:cNvPr>
          <p:cNvSpPr txBox="1">
            <a:spLocks noChangeArrowheads="1"/>
          </p:cNvSpPr>
          <p:nvPr/>
        </p:nvSpPr>
        <p:spPr bwMode="auto">
          <a:xfrm>
            <a:off x="7010400" y="3105150"/>
            <a:ext cx="190500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319088" indent="-90488" defTabSz="182563">
              <a:defRPr>
                <a:solidFill>
                  <a:schemeClr val="tx1"/>
                </a:solidFill>
                <a:latin typeface="Arial" panose="020B0604020202020204" pitchFamily="34" charset="0"/>
              </a:defRPr>
            </a:lvl2pPr>
            <a:lvl3pPr marL="523875" indent="-90488" defTabSz="182563">
              <a:defRPr>
                <a:solidFill>
                  <a:schemeClr val="tx1"/>
                </a:solidFill>
                <a:latin typeface="Arial" panose="020B0604020202020204" pitchFamily="34" charset="0"/>
              </a:defRPr>
            </a:lvl3pPr>
            <a:lvl4pPr marL="730250" indent="-92075" defTabSz="182563">
              <a:defRPr>
                <a:solidFill>
                  <a:schemeClr val="tx1"/>
                </a:solidFill>
                <a:latin typeface="Arial" panose="020B0604020202020204" pitchFamily="34" charset="0"/>
              </a:defRPr>
            </a:lvl4pPr>
            <a:lvl5pPr marL="935038" indent="-90488" defTabSz="182563">
              <a:defRPr>
                <a:solidFill>
                  <a:schemeClr val="tx1"/>
                </a:solidFill>
                <a:latin typeface="Arial" panose="020B0604020202020204" pitchFamily="34" charset="0"/>
              </a:defRPr>
            </a:lvl5pPr>
            <a:lvl6pPr marL="1392238" indent="-90488" defTabSz="182563" fontAlgn="base">
              <a:spcBef>
                <a:spcPct val="0"/>
              </a:spcBef>
              <a:spcAft>
                <a:spcPct val="0"/>
              </a:spcAft>
              <a:defRPr>
                <a:solidFill>
                  <a:schemeClr val="tx1"/>
                </a:solidFill>
                <a:latin typeface="Arial" panose="020B0604020202020204" pitchFamily="34" charset="0"/>
              </a:defRPr>
            </a:lvl6pPr>
            <a:lvl7pPr marL="1849438" indent="-90488" defTabSz="182563" fontAlgn="base">
              <a:spcBef>
                <a:spcPct val="0"/>
              </a:spcBef>
              <a:spcAft>
                <a:spcPct val="0"/>
              </a:spcAft>
              <a:defRPr>
                <a:solidFill>
                  <a:schemeClr val="tx1"/>
                </a:solidFill>
                <a:latin typeface="Arial" panose="020B0604020202020204" pitchFamily="34" charset="0"/>
              </a:defRPr>
            </a:lvl7pPr>
            <a:lvl8pPr marL="2306638" indent="-90488" defTabSz="182563" fontAlgn="base">
              <a:spcBef>
                <a:spcPct val="0"/>
              </a:spcBef>
              <a:spcAft>
                <a:spcPct val="0"/>
              </a:spcAft>
              <a:defRPr>
                <a:solidFill>
                  <a:schemeClr val="tx1"/>
                </a:solidFill>
                <a:latin typeface="Arial" panose="020B0604020202020204" pitchFamily="34" charset="0"/>
              </a:defRPr>
            </a:lvl8pPr>
            <a:lvl9pPr marL="276383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0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 Summary</a:t>
            </a:r>
            <a:r>
              <a:rPr kumimoji="0" lang="en-US" altLang="zh-CN" sz="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is sponsored by Office of Climate Observation of NOAA, and is intended to</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Gain a broader dissemination of GODAS data products</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Provide real-time monitoring of ocean climate variability</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Assess effectiveness of ocean observing system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Compare with other ocean analyses</a:t>
            </a:r>
          </a:p>
          <a:p>
            <a:pPr marL="0" marR="0" lvl="0" indent="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Please visit the GODAS web site at http://www.cpc.ncep.noaa.gov/products/GODAS, and contact boyin.huang@noaa.gov, yan.xue@noaa.gov, or david.behringer@noaa.gov for more information.</a:t>
            </a:r>
          </a:p>
        </p:txBody>
      </p:sp>
      <p:sp>
        <p:nvSpPr>
          <p:cNvPr id="3323" name="Text Box 251">
            <a:extLst>
              <a:ext uri="{FF2B5EF4-FFF2-40B4-BE49-F238E27FC236}">
                <a16:creationId xmlns:a16="http://schemas.microsoft.com/office/drawing/2014/main" id="{DA09E3DC-EE4B-739E-DC8D-54E2E7CB4C73}"/>
              </a:ext>
            </a:extLst>
          </p:cNvPr>
          <p:cNvSpPr txBox="1">
            <a:spLocks noChangeArrowheads="1"/>
          </p:cNvSpPr>
          <p:nvPr/>
        </p:nvSpPr>
        <p:spPr bwMode="auto">
          <a:xfrm>
            <a:off x="228600" y="2159000"/>
            <a:ext cx="19812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 GODAS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is based on the GFDL MOM3. The model domain extends from 70°S to 65°N and has a resolution of 1° by 1° enhanced to 1/3° between 10ºS and 10ºN. The model has 40 levels with a 10 meter resolution in the upper 200 meters.</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is forced by the momentum flux, heat flux and fresh water flux from the NCEP atmospheric Reanalysis 2 (R2). In addition the temperature in the top model level is relaxed to weekly analyses of observed sea surface temperature (SST), while the surface salinity is relaxed to annual salinity climatology.</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assimilates temperature profiles from XBTs, TAO/TRITON/PIRATA moorings, and Argo profiling floats. It also assimilates synthetic salinity profiles. The assimilation method is the 3DVAR scheme.</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Comparing with observations, the temperature in GODAS is better than that in RA6, and the sea surface height in GODAS between 1990 and 2003 is as good as or better than that in RA6. </a:t>
            </a:r>
          </a:p>
        </p:txBody>
      </p:sp>
      <p:sp>
        <p:nvSpPr>
          <p:cNvPr id="3324" name="Text Box 252">
            <a:extLst>
              <a:ext uri="{FF2B5EF4-FFF2-40B4-BE49-F238E27FC236}">
                <a16:creationId xmlns:a16="http://schemas.microsoft.com/office/drawing/2014/main" id="{D2809D11-3CB1-EA5F-36C3-D5DC52E7F466}"/>
              </a:ext>
            </a:extLst>
          </p:cNvPr>
          <p:cNvSpPr txBox="1">
            <a:spLocks noChangeArrowheads="1"/>
          </p:cNvSpPr>
          <p:nvPr/>
        </p:nvSpPr>
        <p:spPr bwMode="auto">
          <a:xfrm>
            <a:off x="228600" y="4486275"/>
            <a:ext cx="1981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 GODAS products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provides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2-Dimensional surface and other oceanic variables such as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winds, surface net heat flux, freshwater flux, SST, mixed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layer depth, 20ºC isotherm depth, sea level height, heat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content of upper 300-meter, etc.</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3-Dimensional ocean temperature, zonal current, and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meridional current.</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products are categorized into</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Monthly (January-December) and annual climatology.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Monthly averages from January 1979 to September 2005, and</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Pentad averages from January 1979 to September 2005.</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web site visualized these products at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Ocean surface (longitude-latitude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Latitudinal sections (longitude-depth and longitude-time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Longitudinal sections and zonal averages (latitude-depth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Animations of these plots.</a:t>
            </a:r>
          </a:p>
        </p:txBody>
      </p:sp>
      <p:sp>
        <p:nvSpPr>
          <p:cNvPr id="3337" name="Line 265">
            <a:extLst>
              <a:ext uri="{FF2B5EF4-FFF2-40B4-BE49-F238E27FC236}">
                <a16:creationId xmlns:a16="http://schemas.microsoft.com/office/drawing/2014/main" id="{32FE0D18-C55B-7A51-20CA-3E6974A37783}"/>
              </a:ext>
            </a:extLst>
          </p:cNvPr>
          <p:cNvSpPr>
            <a:spLocks noChangeShapeType="1"/>
          </p:cNvSpPr>
          <p:nvPr/>
        </p:nvSpPr>
        <p:spPr bwMode="auto">
          <a:xfrm>
            <a:off x="1828800" y="6400800"/>
            <a:ext cx="7086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48" name="Text Box 276">
            <a:extLst>
              <a:ext uri="{FF2B5EF4-FFF2-40B4-BE49-F238E27FC236}">
                <a16:creationId xmlns:a16="http://schemas.microsoft.com/office/drawing/2014/main" id="{C0DD8D1C-294D-2A8C-DE5B-800340BF2B25}"/>
              </a:ext>
            </a:extLst>
          </p:cNvPr>
          <p:cNvSpPr txBox="1">
            <a:spLocks noChangeArrowheads="1"/>
          </p:cNvSpPr>
          <p:nvPr/>
        </p:nvSpPr>
        <p:spPr bwMode="auto">
          <a:xfrm>
            <a:off x="3619500" y="2692400"/>
            <a:ext cx="19050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7.1. GODAS validation-1</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products exhibit certain biases. The climatological annual SST anomalies indicate SST deviations from Optimal Interpolation SST were less than 0.2ºC in most of the tropical oceans. However, cold biases can be identified in the tropics oceans, and warm biases are strong in the coastal oceans and the Southern Ocean.</a:t>
            </a:r>
          </a:p>
        </p:txBody>
      </p:sp>
      <p:pic>
        <p:nvPicPr>
          <p:cNvPr id="3349" name="Picture 277">
            <a:extLst>
              <a:ext uri="{FF2B5EF4-FFF2-40B4-BE49-F238E27FC236}">
                <a16:creationId xmlns:a16="http://schemas.microsoft.com/office/drawing/2014/main" id="{3C6753EC-BE47-7BEF-8DAE-0A362FD10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356" t="10817" r="6085" b="7878"/>
          <a:stretch>
            <a:fillRect/>
          </a:stretch>
        </p:blipFill>
        <p:spPr bwMode="auto">
          <a:xfrm>
            <a:off x="4870450" y="3529013"/>
            <a:ext cx="1454150" cy="1068387"/>
          </a:xfrm>
          <a:prstGeom prst="rect">
            <a:avLst/>
          </a:prstGeom>
          <a:noFill/>
          <a:extLst>
            <a:ext uri="{909E8E84-426E-40DD-AFC4-6F175D3DCCD1}">
              <a14:hiddenFill xmlns:a14="http://schemas.microsoft.com/office/drawing/2010/main">
                <a:solidFill>
                  <a:srgbClr val="FFFFFF"/>
                </a:solidFill>
              </a14:hiddenFill>
            </a:ext>
          </a:extLst>
        </p:spPr>
      </p:pic>
      <p:sp>
        <p:nvSpPr>
          <p:cNvPr id="3350" name="Text Box 278">
            <a:extLst>
              <a:ext uri="{FF2B5EF4-FFF2-40B4-BE49-F238E27FC236}">
                <a16:creationId xmlns:a16="http://schemas.microsoft.com/office/drawing/2014/main" id="{FC82DC2B-CFE9-8F31-2875-A645E98812AF}"/>
              </a:ext>
            </a:extLst>
          </p:cNvPr>
          <p:cNvSpPr txBox="1">
            <a:spLocks noChangeArrowheads="1"/>
          </p:cNvSpPr>
          <p:nvPr/>
        </p:nvSpPr>
        <p:spPr bwMode="auto">
          <a:xfrm>
            <a:off x="4724400" y="4800600"/>
            <a:ext cx="19050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5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7.2. GODAS validation-2</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biases may be time-dependent. As indicated below, tropical surface oceans of the GODAS exhibits warm biases before 1990 and cold biases after 1990, which might be associated with large increases in TAO observations as proposed by Xue and Behringer (2005).</a:t>
            </a:r>
          </a:p>
        </p:txBody>
      </p:sp>
      <p:pic>
        <p:nvPicPr>
          <p:cNvPr id="3351" name="Picture 279">
            <a:extLst>
              <a:ext uri="{FF2B5EF4-FFF2-40B4-BE49-F238E27FC236}">
                <a16:creationId xmlns:a16="http://schemas.microsoft.com/office/drawing/2014/main" id="{B3483FDB-F092-8D6E-E643-A1C8605D1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812" t="9758" r="6812" b="5879"/>
          <a:stretch>
            <a:fillRect/>
          </a:stretch>
        </p:blipFill>
        <p:spPr bwMode="auto">
          <a:xfrm>
            <a:off x="4894263" y="5549900"/>
            <a:ext cx="1481137" cy="1119188"/>
          </a:xfrm>
          <a:prstGeom prst="rect">
            <a:avLst/>
          </a:prstGeom>
          <a:noFill/>
          <a:extLst>
            <a:ext uri="{909E8E84-426E-40DD-AFC4-6F175D3DCCD1}">
              <a14:hiddenFill xmlns:a14="http://schemas.microsoft.com/office/drawing/2010/main">
                <a:solidFill>
                  <a:srgbClr val="FFFFFF"/>
                </a:solidFill>
              </a14:hiddenFill>
            </a:ext>
          </a:extLst>
        </p:spPr>
      </p:pic>
      <p:sp>
        <p:nvSpPr>
          <p:cNvPr id="3355" name="Text Box 283">
            <a:extLst>
              <a:ext uri="{FF2B5EF4-FFF2-40B4-BE49-F238E27FC236}">
                <a16:creationId xmlns:a16="http://schemas.microsoft.com/office/drawing/2014/main" id="{3DDBBA37-50BA-3CD0-4AD8-1DF760FD8FA9}"/>
              </a:ext>
            </a:extLst>
          </p:cNvPr>
          <p:cNvSpPr txBox="1">
            <a:spLocks noChangeArrowheads="1"/>
          </p:cNvSpPr>
          <p:nvPr/>
        </p:nvSpPr>
        <p:spPr bwMode="auto">
          <a:xfrm>
            <a:off x="7010400" y="762000"/>
            <a:ext cx="19050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5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7.3. GODAS validation-3</a:t>
            </a:r>
          </a:p>
          <a:p>
            <a:pPr marL="0" marR="0" lvl="0" indent="0" algn="l" defTabSz="182563" rtl="0" eaLnBrk="1" fontAlgn="base" latinLnBrk="0" hangingPunct="1">
              <a:lnSpc>
                <a:spcPct val="150000"/>
              </a:lnSpc>
              <a:spcBef>
                <a:spcPct val="0"/>
              </a:spcBef>
              <a:spcAft>
                <a:spcPct val="0"/>
              </a:spcAft>
              <a:buClrTx/>
              <a:buSzTx/>
              <a:buFontTx/>
              <a:buNone/>
              <a:tabLst/>
              <a:defRPr/>
            </a:pPr>
            <a:endParaRPr kumimoji="0" lang="en-US" altLang="zh-CN" sz="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biases may also be season-dependent. The SST deviations from OISST near 50ºN indicate the North Pacific is generally colder in winter and warmer in summer than observations. Similar biases were also found in the North Atlantic and the Southern Ocean.</a:t>
            </a:r>
          </a:p>
        </p:txBody>
      </p:sp>
      <p:pic>
        <p:nvPicPr>
          <p:cNvPr id="3357" name="Picture 285">
            <a:extLst>
              <a:ext uri="{FF2B5EF4-FFF2-40B4-BE49-F238E27FC236}">
                <a16:creationId xmlns:a16="http://schemas.microsoft.com/office/drawing/2014/main" id="{E39F69BC-FA61-8CAC-CE84-0ED13D8E7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812" t="8818" r="6085" b="5879"/>
          <a:stretch>
            <a:fillRect/>
          </a:stretch>
        </p:blipFill>
        <p:spPr bwMode="auto">
          <a:xfrm>
            <a:off x="7162800" y="1608138"/>
            <a:ext cx="1498600" cy="1135062"/>
          </a:xfrm>
          <a:prstGeom prst="rect">
            <a:avLst/>
          </a:prstGeom>
          <a:noFill/>
          <a:extLst>
            <a:ext uri="{909E8E84-426E-40DD-AFC4-6F175D3DCCD1}">
              <a14:hiddenFill xmlns:a14="http://schemas.microsoft.com/office/drawing/2010/main">
                <a:solidFill>
                  <a:srgbClr val="FFFFFF"/>
                </a:solidFill>
              </a14:hiddenFill>
            </a:ext>
          </a:extLst>
        </p:spPr>
      </p:pic>
      <p:sp>
        <p:nvSpPr>
          <p:cNvPr id="3358" name="Text Box 286">
            <a:extLst>
              <a:ext uri="{FF2B5EF4-FFF2-40B4-BE49-F238E27FC236}">
                <a16:creationId xmlns:a16="http://schemas.microsoft.com/office/drawing/2014/main" id="{427F2166-48AE-AD41-56E3-25D0FCB6A54E}"/>
              </a:ext>
            </a:extLst>
          </p:cNvPr>
          <p:cNvSpPr txBox="1">
            <a:spLocks noChangeArrowheads="1"/>
          </p:cNvSpPr>
          <p:nvPr/>
        </p:nvSpPr>
        <p:spPr bwMode="auto">
          <a:xfrm>
            <a:off x="4724400" y="762000"/>
            <a:ext cx="19050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2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 Web site updated at real-time</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Visualized monthly and pentad averages are updated at real-time as indicated in the following example for 20ºC isotherm depth anomaly in 2005, where east-propagating Kelvin wave activities were evident.</a:t>
            </a:r>
          </a:p>
        </p:txBody>
      </p:sp>
      <p:pic>
        <p:nvPicPr>
          <p:cNvPr id="3359" name="Picture 287">
            <a:extLst>
              <a:ext uri="{FF2B5EF4-FFF2-40B4-BE49-F238E27FC236}">
                <a16:creationId xmlns:a16="http://schemas.microsoft.com/office/drawing/2014/main" id="{DFE7124C-4196-53A3-97DF-28CA569A95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356" t="9758" r="4541" b="5879"/>
          <a:stretch>
            <a:fillRect/>
          </a:stretch>
        </p:blipFill>
        <p:spPr bwMode="auto">
          <a:xfrm>
            <a:off x="4876800" y="1371600"/>
            <a:ext cx="1490663" cy="1114425"/>
          </a:xfrm>
          <a:prstGeom prst="rect">
            <a:avLst/>
          </a:prstGeom>
          <a:noFill/>
          <a:extLst>
            <a:ext uri="{909E8E84-426E-40DD-AFC4-6F175D3DCCD1}">
              <a14:hiddenFill xmlns:a14="http://schemas.microsoft.com/office/drawing/2010/main">
                <a:solidFill>
                  <a:srgbClr val="FFFFFF"/>
                </a:solidFill>
              </a14:hiddenFill>
            </a:ext>
          </a:extLst>
        </p:spPr>
      </p:pic>
      <p:sp>
        <p:nvSpPr>
          <p:cNvPr id="3360" name="Text Box 288">
            <a:extLst>
              <a:ext uri="{FF2B5EF4-FFF2-40B4-BE49-F238E27FC236}">
                <a16:creationId xmlns:a16="http://schemas.microsoft.com/office/drawing/2014/main" id="{3574EF33-51BF-3234-0448-A29FF77C52BA}"/>
              </a:ext>
            </a:extLst>
          </p:cNvPr>
          <p:cNvSpPr txBox="1">
            <a:spLocks noChangeArrowheads="1"/>
          </p:cNvSpPr>
          <p:nvPr/>
        </p:nvSpPr>
        <p:spPr bwMode="auto">
          <a:xfrm>
            <a:off x="2408238" y="777875"/>
            <a:ext cx="1935162" cy="812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 Temperature profiles assimilated in GODAS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To show users the effectiveness of ocean observing system, temperature profile distributions and counts from XBT, TAO/TRITON/PIRATA, and Argo observations used in GODAS are illustrated in the following examples: the profile distribution in 2004 and profile counts from 1979 to 2005 at five latitudinal bands. </a:t>
            </a:r>
          </a:p>
        </p:txBody>
      </p:sp>
      <p:pic>
        <p:nvPicPr>
          <p:cNvPr id="3361" name="Picture 289">
            <a:extLst>
              <a:ext uri="{FF2B5EF4-FFF2-40B4-BE49-F238E27FC236}">
                <a16:creationId xmlns:a16="http://schemas.microsoft.com/office/drawing/2014/main" id="{701C87A3-7820-3783-4E24-9A5AADF68F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8356" t="6819" r="4541" b="11757"/>
          <a:stretch>
            <a:fillRect/>
          </a:stretch>
        </p:blipFill>
        <p:spPr bwMode="auto">
          <a:xfrm>
            <a:off x="2590800" y="1600200"/>
            <a:ext cx="1581150" cy="1141413"/>
          </a:xfrm>
          <a:prstGeom prst="rect">
            <a:avLst/>
          </a:prstGeom>
          <a:noFill/>
          <a:extLst>
            <a:ext uri="{909E8E84-426E-40DD-AFC4-6F175D3DCCD1}">
              <a14:hiddenFill xmlns:a14="http://schemas.microsoft.com/office/drawing/2010/main">
                <a:solidFill>
                  <a:srgbClr val="FFFFFF"/>
                </a:solidFill>
              </a14:hiddenFill>
            </a:ext>
          </a:extLst>
        </p:spPr>
      </p:pic>
      <p:pic>
        <p:nvPicPr>
          <p:cNvPr id="3362" name="Picture 290">
            <a:extLst>
              <a:ext uri="{FF2B5EF4-FFF2-40B4-BE49-F238E27FC236}">
                <a16:creationId xmlns:a16="http://schemas.microsoft.com/office/drawing/2014/main" id="{48A24ED9-2E62-1137-4314-69A48280F8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8824" t="9818" r="8940" b="25000"/>
          <a:stretch>
            <a:fillRect/>
          </a:stretch>
        </p:blipFill>
        <p:spPr bwMode="auto">
          <a:xfrm>
            <a:off x="2713038" y="2778125"/>
            <a:ext cx="1401762" cy="1438275"/>
          </a:xfrm>
          <a:prstGeom prst="rect">
            <a:avLst/>
          </a:prstGeom>
          <a:noFill/>
          <a:extLst>
            <a:ext uri="{909E8E84-426E-40DD-AFC4-6F175D3DCCD1}">
              <a14:hiddenFill xmlns:a14="http://schemas.microsoft.com/office/drawing/2010/main">
                <a:solidFill>
                  <a:srgbClr val="FFFFFF"/>
                </a:solidFill>
              </a14:hiddenFill>
            </a:ext>
          </a:extLst>
        </p:spPr>
      </p:pic>
      <p:sp>
        <p:nvSpPr>
          <p:cNvPr id="3363" name="Text Box 291">
            <a:extLst>
              <a:ext uri="{FF2B5EF4-FFF2-40B4-BE49-F238E27FC236}">
                <a16:creationId xmlns:a16="http://schemas.microsoft.com/office/drawing/2014/main" id="{D7ED3222-CAFF-C1D7-FD94-EF5C9D058952}"/>
              </a:ext>
            </a:extLst>
          </p:cNvPr>
          <p:cNvSpPr txBox="1">
            <a:spLocks noChangeArrowheads="1"/>
          </p:cNvSpPr>
          <p:nvPr/>
        </p:nvSpPr>
        <p:spPr bwMode="auto">
          <a:xfrm rot="-5400000">
            <a:off x="1985169" y="3477419"/>
            <a:ext cx="1243012"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Temperature profile numbers</a:t>
            </a:r>
          </a:p>
        </p:txBody>
      </p:sp>
      <p:sp>
        <p:nvSpPr>
          <p:cNvPr id="3364" name="Text Box 292">
            <a:extLst>
              <a:ext uri="{FF2B5EF4-FFF2-40B4-BE49-F238E27FC236}">
                <a16:creationId xmlns:a16="http://schemas.microsoft.com/office/drawing/2014/main" id="{91D086DC-1D69-5BF2-C839-9534E9B191ED}"/>
              </a:ext>
            </a:extLst>
          </p:cNvPr>
          <p:cNvSpPr txBox="1">
            <a:spLocks noChangeArrowheads="1"/>
          </p:cNvSpPr>
          <p:nvPr/>
        </p:nvSpPr>
        <p:spPr bwMode="auto">
          <a:xfrm>
            <a:off x="7010400" y="4876800"/>
            <a:ext cx="19050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marL="114300" indent="-114300" defTabSz="182563">
              <a:defRPr>
                <a:solidFill>
                  <a:schemeClr val="tx1"/>
                </a:solidFill>
                <a:latin typeface="Arial" panose="020B0604020202020204" pitchFamily="34" charset="0"/>
              </a:defRPr>
            </a:lvl1pPr>
            <a:lvl2pPr marL="319088" indent="-90488" defTabSz="182563">
              <a:defRPr>
                <a:solidFill>
                  <a:schemeClr val="tx1"/>
                </a:solidFill>
                <a:latin typeface="Arial" panose="020B0604020202020204" pitchFamily="34" charset="0"/>
              </a:defRPr>
            </a:lvl2pPr>
            <a:lvl3pPr marL="523875" indent="-90488" defTabSz="182563">
              <a:defRPr>
                <a:solidFill>
                  <a:schemeClr val="tx1"/>
                </a:solidFill>
                <a:latin typeface="Arial" panose="020B0604020202020204" pitchFamily="34" charset="0"/>
              </a:defRPr>
            </a:lvl3pPr>
            <a:lvl4pPr marL="730250" indent="-92075" defTabSz="182563">
              <a:defRPr>
                <a:solidFill>
                  <a:schemeClr val="tx1"/>
                </a:solidFill>
                <a:latin typeface="Arial" panose="020B0604020202020204" pitchFamily="34" charset="0"/>
              </a:defRPr>
            </a:lvl4pPr>
            <a:lvl5pPr marL="935038" indent="-90488" defTabSz="182563">
              <a:defRPr>
                <a:solidFill>
                  <a:schemeClr val="tx1"/>
                </a:solidFill>
                <a:latin typeface="Arial" panose="020B0604020202020204" pitchFamily="34" charset="0"/>
              </a:defRPr>
            </a:lvl5pPr>
            <a:lvl6pPr marL="1392238" indent="-90488" defTabSz="182563" fontAlgn="base">
              <a:spcBef>
                <a:spcPct val="0"/>
              </a:spcBef>
              <a:spcAft>
                <a:spcPct val="0"/>
              </a:spcAft>
              <a:defRPr>
                <a:solidFill>
                  <a:schemeClr val="tx1"/>
                </a:solidFill>
                <a:latin typeface="Arial" panose="020B0604020202020204" pitchFamily="34" charset="0"/>
              </a:defRPr>
            </a:lvl6pPr>
            <a:lvl7pPr marL="1849438" indent="-90488" defTabSz="182563" fontAlgn="base">
              <a:spcBef>
                <a:spcPct val="0"/>
              </a:spcBef>
              <a:spcAft>
                <a:spcPct val="0"/>
              </a:spcAft>
              <a:defRPr>
                <a:solidFill>
                  <a:schemeClr val="tx1"/>
                </a:solidFill>
                <a:latin typeface="Arial" panose="020B0604020202020204" pitchFamily="34" charset="0"/>
              </a:defRPr>
            </a:lvl7pPr>
            <a:lvl8pPr marL="2306638" indent="-90488" defTabSz="182563" fontAlgn="base">
              <a:spcBef>
                <a:spcPct val="0"/>
              </a:spcBef>
              <a:spcAft>
                <a:spcPct val="0"/>
              </a:spcAft>
              <a:defRPr>
                <a:solidFill>
                  <a:schemeClr val="tx1"/>
                </a:solidFill>
                <a:latin typeface="Arial" panose="020B0604020202020204" pitchFamily="34" charset="0"/>
              </a:defRPr>
            </a:lvl8pPr>
            <a:lvl9pPr marL="2763838" indent="-90488" defTabSz="182563" fontAlgn="base">
              <a:spcBef>
                <a:spcPct val="0"/>
              </a:spcBef>
              <a:spcAft>
                <a:spcPct val="0"/>
              </a:spcAft>
              <a:defRPr>
                <a:solidFill>
                  <a:schemeClr val="tx1"/>
                </a:solidFill>
                <a:latin typeface="Arial" panose="020B0604020202020204" pitchFamily="34" charset="0"/>
              </a:defRPr>
            </a:lvl9pPr>
          </a:lstStyle>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References</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Behringer, D.W., and Y. Xue, 2004: Evaluation of the global ocean data assimilation system at NCEP: The Pacific Ocean. Eighth Symposium on Integrated Observing and Assimilation Systems for Atmosphere, Oceans, and Land Surface, AMS 84th Annual Meeting, Washington State Convention and Trade Center, Seattle, Washington, 11-15.</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Ji, M., A. Leetmaa, and J. Derber, 1995: An ocean analysis system for seasonal to interannual climate studies. Mon. Wea. Rev., 123, 460-481.</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Xue, Y., and Behringer, D.W., 2005: Operational global ocean data assimilation system at NCEP, to be submitted to BAMS.</a:t>
            </a:r>
          </a:p>
        </p:txBody>
      </p:sp>
      <p:pic>
        <p:nvPicPr>
          <p:cNvPr id="3377" name="Picture 305">
            <a:extLst>
              <a:ext uri="{FF2B5EF4-FFF2-40B4-BE49-F238E27FC236}">
                <a16:creationId xmlns:a16="http://schemas.microsoft.com/office/drawing/2014/main" id="{6564E441-6134-AE3A-8613-A2789DE2FE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8299" t="12267" r="18300" b="22267"/>
          <a:stretch>
            <a:fillRect/>
          </a:stretch>
        </p:blipFill>
        <p:spPr bwMode="auto">
          <a:xfrm>
            <a:off x="2514600" y="5543550"/>
            <a:ext cx="1682750" cy="1125538"/>
          </a:xfrm>
          <a:prstGeom prst="rect">
            <a:avLst/>
          </a:prstGeom>
          <a:noFill/>
          <a:extLst>
            <a:ext uri="{909E8E84-426E-40DD-AFC4-6F175D3DCCD1}">
              <a14:hiddenFill xmlns:a14="http://schemas.microsoft.com/office/drawing/2010/main">
                <a:solidFill>
                  <a:srgbClr val="FFFFFF"/>
                </a:solidFill>
              </a14:hiddenFill>
            </a:ext>
          </a:extLst>
        </p:spPr>
      </p:pic>
      <p:pic>
        <p:nvPicPr>
          <p:cNvPr id="3379" name="Picture 307">
            <a:hlinkClick r:id="rId11" action="ppaction://hlinkpres?slideindex=1&amp;slidetitle="/>
            <a:extLst>
              <a:ext uri="{FF2B5EF4-FFF2-40B4-BE49-F238E27FC236}">
                <a16:creationId xmlns:a16="http://schemas.microsoft.com/office/drawing/2014/main" id="{3485B1FD-1745-009A-3102-1BDB78A7DF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6263" y="158750"/>
            <a:ext cx="520700" cy="520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a:extLst>
              <a:ext uri="{FF2B5EF4-FFF2-40B4-BE49-F238E27FC236}">
                <a16:creationId xmlns:a16="http://schemas.microsoft.com/office/drawing/2014/main" id="{00BFC1D5-B39A-8F54-226B-78307E437DF3}"/>
              </a:ext>
            </a:extLst>
          </p:cNvPr>
          <p:cNvSpPr>
            <a:spLocks noGrp="1" noChangeArrowheads="1"/>
          </p:cNvSpPr>
          <p:nvPr>
            <p:ph type="title"/>
          </p:nvPr>
        </p:nvSpPr>
        <p:spPr>
          <a:xfrm>
            <a:off x="1218565" y="0"/>
          </a:xfrm>
        </p:spPr>
        <p:txBody>
          <a:bodyPr/>
          <a:lstStyle/>
          <a:p>
            <a:pPr eaLnBrk="1" hangingPunct="1"/>
            <a:r>
              <a:rPr lang="en-US" altLang="zh-CN">
                <a:ea typeface="宋体" panose="02010600030101010101" pitchFamily="2" charset="-122"/>
              </a:rPr>
              <a:t>Health Insurance</a:t>
            </a:r>
          </a:p>
        </p:txBody>
      </p:sp>
      <p:sp>
        <p:nvSpPr>
          <p:cNvPr id="16387" name="Rectangle 3">
            <a:extLst>
              <a:ext uri="{FF2B5EF4-FFF2-40B4-BE49-F238E27FC236}">
                <a16:creationId xmlns:a16="http://schemas.microsoft.com/office/drawing/2014/main" id="{C17ABD43-7117-A951-9C05-C3D551057A5A}"/>
              </a:ext>
            </a:extLst>
          </p:cNvPr>
          <p:cNvSpPr>
            <a:spLocks noGrp="1" noChangeArrowheads="1"/>
          </p:cNvSpPr>
          <p:nvPr>
            <p:ph idx="1"/>
          </p:nvPr>
        </p:nvSpPr>
        <p:spPr>
          <a:xfrm>
            <a:off x="837765" y="2362755"/>
            <a:ext cx="7694574" cy="4645780"/>
          </a:xfrm>
        </p:spPr>
        <p:txBody>
          <a:bodyPr/>
          <a:lstStyle/>
          <a:p>
            <a:pPr eaLnBrk="1" hangingPunct="1">
              <a:lnSpc>
                <a:spcPct val="80000"/>
              </a:lnSpc>
              <a:buFont typeface="Wingdings" panose="05000000000000000000" pitchFamily="2" charset="2"/>
              <a:buNone/>
            </a:pPr>
            <a:r>
              <a:rPr lang="en-US" altLang="zh-CN" sz="1799" b="1">
                <a:ea typeface="宋体" panose="02010600030101010101" pitchFamily="2" charset="-122"/>
              </a:rPr>
              <a:t>How to enroll in a health plan:</a:t>
            </a:r>
          </a:p>
          <a:p>
            <a:pPr eaLnBrk="1" hangingPunct="1">
              <a:lnSpc>
                <a:spcPct val="80000"/>
              </a:lnSpc>
            </a:pPr>
            <a:r>
              <a:rPr lang="en-US" altLang="zh-CN" sz="1799">
                <a:ea typeface="宋体" panose="02010600030101010101" pitchFamily="2" charset="-122"/>
              </a:rPr>
              <a:t>Complete the SF-2809, Health Benefits Election Form:</a:t>
            </a:r>
          </a:p>
          <a:p>
            <a:pPr eaLnBrk="1" hangingPunct="1">
              <a:lnSpc>
                <a:spcPct val="80000"/>
              </a:lnSpc>
              <a:buFont typeface="Wingdings" panose="05000000000000000000" pitchFamily="2" charset="2"/>
              <a:buNone/>
            </a:pPr>
            <a:r>
              <a:rPr lang="en-US" altLang="zh-CN" sz="1799">
                <a:ea typeface="宋体" panose="02010600030101010101" pitchFamily="2" charset="-122"/>
              </a:rPr>
              <a:t>	</a:t>
            </a:r>
            <a:r>
              <a:rPr lang="en-US" altLang="zh-CN" sz="1799">
                <a:ea typeface="宋体" panose="02010600030101010101" pitchFamily="2" charset="-122"/>
                <a:hlinkClick r:id="rId3"/>
              </a:rPr>
              <a:t>http://www.opm.gov/forms/pdf_fill/sf2809.pdf</a:t>
            </a:r>
            <a:endParaRPr lang="en-US" altLang="zh-CN" sz="1799">
              <a:ea typeface="宋体" panose="02010600030101010101" pitchFamily="2" charset="-122"/>
            </a:endParaRPr>
          </a:p>
          <a:p>
            <a:pPr eaLnBrk="1" hangingPunct="1">
              <a:lnSpc>
                <a:spcPct val="80000"/>
              </a:lnSpc>
              <a:buFont typeface="Wingdings" panose="05000000000000000000" pitchFamily="2" charset="2"/>
              <a:buNone/>
            </a:pPr>
            <a:endParaRPr lang="en-US" altLang="zh-CN" sz="1799">
              <a:ea typeface="宋体" panose="02010600030101010101" pitchFamily="2" charset="-122"/>
            </a:endParaRPr>
          </a:p>
          <a:p>
            <a:pPr eaLnBrk="1" hangingPunct="1">
              <a:lnSpc>
                <a:spcPct val="80000"/>
              </a:lnSpc>
            </a:pPr>
            <a:r>
              <a:rPr lang="en-US" altLang="zh-CN" sz="1799">
                <a:ea typeface="宋体" panose="02010600030101010101" pitchFamily="2" charset="-122"/>
              </a:rPr>
              <a:t>Follow the instructions included with the form.</a:t>
            </a:r>
          </a:p>
          <a:p>
            <a:pPr eaLnBrk="1" hangingPunct="1">
              <a:lnSpc>
                <a:spcPct val="80000"/>
              </a:lnSpc>
            </a:pPr>
            <a:r>
              <a:rPr lang="en-US" altLang="zh-CN" sz="1799">
                <a:ea typeface="宋体" panose="02010600030101010101" pitchFamily="2" charset="-122"/>
              </a:rPr>
              <a:t>Print copy 1, Official Personnel Folder copy, and send it to Human Resources Operations in Minneapolis within 60 days of your employment date.  The other copies are not needed. This form may be faxed to 612-336-3545, or mailed.</a:t>
            </a:r>
            <a:endParaRPr lang="en-US" altLang="zh-CN" sz="1799" b="1">
              <a:ea typeface="宋体" panose="02010600030101010101" pitchFamily="2" charset="-122"/>
            </a:endParaRPr>
          </a:p>
          <a:p>
            <a:pPr eaLnBrk="1" hangingPunct="1">
              <a:lnSpc>
                <a:spcPct val="80000"/>
              </a:lnSpc>
            </a:pPr>
            <a:r>
              <a:rPr lang="en-US" altLang="zh-CN" sz="1799">
                <a:ea typeface="宋体" panose="02010600030101010101" pitchFamily="2" charset="-122"/>
              </a:rPr>
              <a:t>Even if you elect not to enroll in a health plan at this time, you are required to complete the SF-2809, electing not to enroll, and send it to Human Resources Operations in Minneapolis within 60 days of your employment date.</a:t>
            </a:r>
          </a:p>
          <a:p>
            <a:pPr eaLnBrk="1" hangingPunct="1">
              <a:lnSpc>
                <a:spcPct val="80000"/>
              </a:lnSpc>
            </a:pPr>
            <a:r>
              <a:rPr lang="en-US" altLang="zh-CN" sz="1799">
                <a:ea typeface="宋体" panose="02010600030101010101" pitchFamily="2" charset="-122"/>
              </a:rPr>
              <a:t>If you miss this opportunity to enroll, you will need to wait for the annual open season, or a qualifying life event.</a:t>
            </a:r>
          </a:p>
          <a:p>
            <a:pPr eaLnBrk="1" hangingPunct="1">
              <a:lnSpc>
                <a:spcPct val="80000"/>
              </a:lnSpc>
              <a:buFont typeface="Wingdings" panose="05000000000000000000" pitchFamily="2" charset="2"/>
              <a:buNone/>
            </a:pPr>
            <a:endParaRPr lang="en-US" altLang="zh-CN" sz="1799">
              <a:ea typeface="宋体" panose="02010600030101010101" pitchFamily="2" charset="-122"/>
            </a:endParaRPr>
          </a:p>
          <a:p>
            <a:pPr eaLnBrk="1" hangingPunct="1">
              <a:lnSpc>
                <a:spcPct val="80000"/>
              </a:lnSpc>
              <a:buFont typeface="Wingdings" panose="05000000000000000000" pitchFamily="2" charset="2"/>
              <a:buNone/>
            </a:pPr>
            <a:endParaRPr lang="en-US" altLang="zh-CN" sz="1199">
              <a:ea typeface="宋体" panose="02010600030101010101" pitchFamily="2" charset="-122"/>
            </a:endParaRPr>
          </a:p>
          <a:p>
            <a:pPr eaLnBrk="1" hangingPunct="1">
              <a:lnSpc>
                <a:spcPct val="80000"/>
              </a:lnSpc>
              <a:buFont typeface="Wingdings" panose="05000000000000000000" pitchFamily="2" charset="2"/>
              <a:buNone/>
            </a:pPr>
            <a:endParaRPr lang="en-US" altLang="zh-CN" sz="900">
              <a:ea typeface="宋体" panose="02010600030101010101" pitchFamily="2" charset="-122"/>
            </a:endParaRPr>
          </a:p>
          <a:p>
            <a:pPr eaLnBrk="1" hangingPunct="1">
              <a:lnSpc>
                <a:spcPct val="80000"/>
              </a:lnSpc>
              <a:buFont typeface="Wingdings" panose="05000000000000000000" pitchFamily="2" charset="2"/>
              <a:buNone/>
            </a:pPr>
            <a:r>
              <a:rPr lang="en-US" altLang="zh-CN" sz="900">
                <a:ea typeface="宋体" panose="02010600030101010101" pitchFamily="2" charset="-122"/>
              </a:rPr>
              <a:t> </a:t>
            </a:r>
          </a:p>
        </p:txBody>
      </p:sp>
      <p:pic>
        <p:nvPicPr>
          <p:cNvPr id="16388" name="Picture 4" descr="MCj02918440000[1]">
            <a:extLst>
              <a:ext uri="{FF2B5EF4-FFF2-40B4-BE49-F238E27FC236}">
                <a16:creationId xmlns:a16="http://schemas.microsoft.com/office/drawing/2014/main" id="{D23EC10C-5804-3A6A-20E6-1204DF8B2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993" y="154106"/>
            <a:ext cx="1675527" cy="167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6">
            <a:extLst>
              <a:ext uri="{FF2B5EF4-FFF2-40B4-BE49-F238E27FC236}">
                <a16:creationId xmlns:a16="http://schemas.microsoft.com/office/drawing/2014/main" id="{96F3E0C6-BC90-677B-ED9F-88745B7D1689}"/>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www.dnr.maryland.gov/boating</a:t>
            </a:r>
          </a:p>
        </p:txBody>
      </p:sp>
      <p:sp>
        <p:nvSpPr>
          <p:cNvPr id="13314" name="Rectangle 2">
            <a:extLst>
              <a:ext uri="{FF2B5EF4-FFF2-40B4-BE49-F238E27FC236}">
                <a16:creationId xmlns:a16="http://schemas.microsoft.com/office/drawing/2014/main" id="{2E3EFB98-E3F1-5C64-89A5-C7BB53011971}"/>
              </a:ext>
            </a:extLst>
          </p:cNvPr>
          <p:cNvSpPr>
            <a:spLocks noGrp="1" noChangeArrowheads="1"/>
          </p:cNvSpPr>
          <p:nvPr>
            <p:ph type="title"/>
          </p:nvPr>
        </p:nvSpPr>
        <p:spPr/>
        <p:txBody>
          <a:bodyPr/>
          <a:lstStyle/>
          <a:p>
            <a:r>
              <a:rPr lang="en-US" altLang="zh-CN" sz="4000">
                <a:ea typeface="宋体" panose="02010600030101010101" pitchFamily="2" charset="-122"/>
              </a:rPr>
              <a:t>Vessel Cleaning: </a:t>
            </a:r>
            <a:br>
              <a:rPr lang="en-US" altLang="zh-CN" sz="4000">
                <a:ea typeface="宋体" panose="02010600030101010101" pitchFamily="2" charset="-122"/>
              </a:rPr>
            </a:br>
            <a:r>
              <a:rPr lang="en-US" altLang="zh-CN" sz="4000">
                <a:ea typeface="宋体" panose="02010600030101010101" pitchFamily="2" charset="-122"/>
              </a:rPr>
              <a:t>Read Product Labels!</a:t>
            </a:r>
          </a:p>
        </p:txBody>
      </p:sp>
      <p:sp>
        <p:nvSpPr>
          <p:cNvPr id="13315" name="Rectangle 3">
            <a:extLst>
              <a:ext uri="{FF2B5EF4-FFF2-40B4-BE49-F238E27FC236}">
                <a16:creationId xmlns:a16="http://schemas.microsoft.com/office/drawing/2014/main" id="{ACC9A572-ECF3-3A6F-5A82-A828AFD77A3E}"/>
              </a:ext>
            </a:extLst>
          </p:cNvPr>
          <p:cNvSpPr>
            <a:spLocks noGrp="1" noChangeArrowheads="1"/>
          </p:cNvSpPr>
          <p:nvPr>
            <p:ph type="body" sz="half" idx="1"/>
          </p:nvPr>
        </p:nvSpPr>
        <p:spPr>
          <a:xfrm>
            <a:off x="457200" y="1600200"/>
            <a:ext cx="5715000" cy="4495800"/>
          </a:xfrm>
        </p:spPr>
        <p:txBody>
          <a:bodyPr/>
          <a:lstStyle/>
          <a:p>
            <a:r>
              <a:rPr lang="en-US" altLang="zh-CN" sz="3000">
                <a:ea typeface="宋体" panose="02010600030101010101" pitchFamily="2" charset="-122"/>
              </a:rPr>
              <a:t>Read product labels.</a:t>
            </a:r>
          </a:p>
          <a:p>
            <a:r>
              <a:rPr lang="en-US" altLang="zh-CN" sz="3000">
                <a:ea typeface="宋体" panose="02010600030101010101" pitchFamily="2" charset="-122"/>
              </a:rPr>
              <a:t>Don’t believe general “environmental” claims.</a:t>
            </a:r>
          </a:p>
          <a:p>
            <a:r>
              <a:rPr lang="en-US" altLang="zh-CN" sz="3000">
                <a:ea typeface="宋体" panose="02010600030101010101" pitchFamily="2" charset="-122"/>
              </a:rPr>
              <a:t>Look for independent certifications such as “Green Seal” or EPA “Design for the Environment.”</a:t>
            </a:r>
            <a:endParaRPr lang="en-US" altLang="zh-CN" sz="3100" u="sng">
              <a:ea typeface="宋体" panose="02010600030101010101" pitchFamily="2" charset="-122"/>
            </a:endParaRPr>
          </a:p>
        </p:txBody>
      </p:sp>
      <p:pic>
        <p:nvPicPr>
          <p:cNvPr id="13316" name="Picture 4">
            <a:extLst>
              <a:ext uri="{FF2B5EF4-FFF2-40B4-BE49-F238E27FC236}">
                <a16:creationId xmlns:a16="http://schemas.microsoft.com/office/drawing/2014/main" id="{3B993931-A112-583F-04CC-7BF357321DB2}"/>
              </a:ext>
            </a:extLst>
          </p:cNvPr>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953250" y="4038600"/>
            <a:ext cx="2190750" cy="1897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8" name="Picture 6">
            <a:extLst>
              <a:ext uri="{FF2B5EF4-FFF2-40B4-BE49-F238E27FC236}">
                <a16:creationId xmlns:a16="http://schemas.microsoft.com/office/drawing/2014/main" id="{3FAB3F50-E5B4-CE4B-7220-231EB97EA832}"/>
              </a:ext>
            </a:extLst>
          </p:cNvPr>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400800" y="1828800"/>
            <a:ext cx="2044700" cy="1524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hlinkClick r:id="rId2" action="ppaction://hlinksldjump"/>
            <a:extLst>
              <a:ext uri="{FF2B5EF4-FFF2-40B4-BE49-F238E27FC236}">
                <a16:creationId xmlns:a16="http://schemas.microsoft.com/office/drawing/2014/main" id="{791FF6BB-8D70-1551-7C31-D2B5268A5703}"/>
              </a:ext>
            </a:extLst>
          </p:cNvPr>
          <p:cNvSpPr>
            <a:spLocks noChangeArrowheads="1"/>
          </p:cNvSpPr>
          <p:nvPr/>
        </p:nvSpPr>
        <p:spPr bwMode="auto">
          <a:xfrm>
            <a:off x="0" y="-28575"/>
            <a:ext cx="9144000" cy="6858000"/>
          </a:xfrm>
          <a:prstGeom prst="rect">
            <a:avLst/>
          </a:prstGeom>
          <a:solidFill>
            <a:srgbClr val="00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3315" name="Text Box 3">
            <a:extLst>
              <a:ext uri="{FF2B5EF4-FFF2-40B4-BE49-F238E27FC236}">
                <a16:creationId xmlns:a16="http://schemas.microsoft.com/office/drawing/2014/main" id="{51BB8274-F510-E246-2788-31CC2AE06701}"/>
              </a:ext>
            </a:extLst>
          </p:cNvPr>
          <p:cNvSpPr txBox="1">
            <a:spLocks noChangeArrowheads="1"/>
          </p:cNvSpPr>
          <p:nvPr/>
        </p:nvSpPr>
        <p:spPr bwMode="auto">
          <a:xfrm>
            <a:off x="1447800" y="1828800"/>
            <a:ext cx="6324600"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3600">
                <a:solidFill>
                  <a:schemeClr val="bg1"/>
                </a:solidFill>
                <a:ea typeface="宋体" panose="02010600030101010101" pitchFamily="2" charset="-122"/>
              </a:rPr>
              <a:t>Yes or No? </a:t>
            </a:r>
          </a:p>
          <a:p>
            <a:pPr>
              <a:spcBef>
                <a:spcPct val="50000"/>
              </a:spcBef>
            </a:pPr>
            <a:r>
              <a:rPr lang="en-US" altLang="zh-CN" sz="3600">
                <a:solidFill>
                  <a:schemeClr val="bg1"/>
                </a:solidFill>
                <a:ea typeface="宋体" panose="02010600030101010101" pitchFamily="2" charset="-122"/>
              </a:rPr>
              <a:t> May a WIC shopper substitute powdered dry milk for the 2 gallon </a:t>
            </a:r>
            <a:r>
              <a:rPr lang="en-US" altLang="zh-CN" sz="3600" u="sng">
                <a:solidFill>
                  <a:schemeClr val="bg1"/>
                </a:solidFill>
                <a:ea typeface="宋体" panose="02010600030101010101" pitchFamily="2" charset="-122"/>
              </a:rPr>
              <a:t>whole</a:t>
            </a:r>
            <a:r>
              <a:rPr lang="en-US" altLang="zh-CN" sz="3600">
                <a:solidFill>
                  <a:schemeClr val="bg1"/>
                </a:solidFill>
                <a:ea typeface="宋体" panose="02010600030101010101" pitchFamily="2" charset="-122"/>
              </a:rPr>
              <a:t> milk FI?</a:t>
            </a:r>
          </a:p>
          <a:p>
            <a:pPr algn="l">
              <a:spcBef>
                <a:spcPct val="50000"/>
              </a:spcBef>
            </a:pPr>
            <a:endParaRPr lang="en-US" altLang="zh-CN" sz="3600">
              <a:ea typeface="宋体" panose="02010600030101010101" pitchFamily="2" charset="-122"/>
            </a:endParaRPr>
          </a:p>
        </p:txBody>
      </p:sp>
      <p:sp>
        <p:nvSpPr>
          <p:cNvPr id="13316" name="Text Box 4">
            <a:extLst>
              <a:ext uri="{FF2B5EF4-FFF2-40B4-BE49-F238E27FC236}">
                <a16:creationId xmlns:a16="http://schemas.microsoft.com/office/drawing/2014/main" id="{E13A6762-B448-8084-E658-46F8C0CF3CFE}"/>
              </a:ext>
            </a:extLst>
          </p:cNvPr>
          <p:cNvSpPr txBox="1">
            <a:spLocks noChangeArrowheads="1"/>
          </p:cNvSpPr>
          <p:nvPr/>
        </p:nvSpPr>
        <p:spPr bwMode="auto">
          <a:xfrm>
            <a:off x="8396243" y="6397643"/>
            <a:ext cx="557212" cy="276225"/>
          </a:xfrm>
          <a:prstGeom prst="rect">
            <a:avLst/>
          </a:prstGeom>
          <a:noFill/>
          <a:ln>
            <a:noFill/>
          </a:ln>
          <a:effectLst/>
          <a:extLst>
            <a:ext uri="{909E8E84-426E-40DD-AFC4-6F175D3DCCD1}">
              <a14:hiddenFill xmlns:a14="http://schemas.microsoft.com/office/drawing/2010/mai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a:solidFill>
                  <a:schemeClr val="bg1"/>
                </a:solidFill>
                <a:ea typeface="宋体" panose="02010600030101010101" pitchFamily="2" charset="-122"/>
              </a:rPr>
              <a:t>A 500</a:t>
            </a:r>
            <a:endParaRPr lang="en-US" altLang="zh-CN" sz="120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5C6BEB4-F069-DBE6-8CF8-B9309BF3CCFF}"/>
              </a:ext>
            </a:extLst>
          </p:cNvPr>
          <p:cNvSpPr>
            <a:spLocks noGrp="1" noChangeArrowheads="1"/>
          </p:cNvSpPr>
          <p:nvPr>
            <p:ph type="title"/>
          </p:nvPr>
        </p:nvSpPr>
        <p:spPr>
          <a:effectLst>
            <a:outerShdw dist="35921" dir="2700000" algn="ctr" rotWithShape="0">
              <a:schemeClr val="tx1"/>
            </a:outerShdw>
          </a:effectLst>
        </p:spPr>
        <p:txBody>
          <a:bodyPr/>
          <a:lstStyle/>
          <a:p>
            <a:r>
              <a:rPr lang="en-US" altLang="zh-CN">
                <a:ea typeface="宋体" panose="02010600030101010101" pitchFamily="2" charset="-122"/>
              </a:rPr>
              <a:t>Policies</a:t>
            </a:r>
          </a:p>
        </p:txBody>
      </p:sp>
      <p:sp>
        <p:nvSpPr>
          <p:cNvPr id="64515" name="Rectangle 3">
            <a:extLst>
              <a:ext uri="{FF2B5EF4-FFF2-40B4-BE49-F238E27FC236}">
                <a16:creationId xmlns:a16="http://schemas.microsoft.com/office/drawing/2014/main" id="{7297B2C7-3AA2-1459-C50E-6371EBF62ACD}"/>
              </a:ext>
            </a:extLst>
          </p:cNvPr>
          <p:cNvSpPr>
            <a:spLocks noGrp="1" noChangeArrowheads="1"/>
          </p:cNvSpPr>
          <p:nvPr>
            <p:ph type="body" idx="1"/>
          </p:nvPr>
        </p:nvSpPr>
        <p:spPr>
          <a:xfrm>
            <a:off x="457200" y="1600200"/>
            <a:ext cx="8229600" cy="5105400"/>
          </a:xfrm>
        </p:spPr>
        <p:txBody>
          <a:bodyPr/>
          <a:lstStyle/>
          <a:p>
            <a:r>
              <a:rPr lang="en-US" altLang="zh-CN">
                <a:ea typeface="宋体" panose="02010600030101010101" pitchFamily="2" charset="-122"/>
              </a:rPr>
              <a:t>Include information about the </a:t>
            </a:r>
            <a:r>
              <a:rPr lang="en-US" altLang="zh-CN">
                <a:solidFill>
                  <a:schemeClr val="folHlink"/>
                </a:solidFill>
                <a:ea typeface="宋体" panose="02010600030101010101" pitchFamily="2" charset="-122"/>
              </a:rPr>
              <a:t>Federal</a:t>
            </a:r>
            <a:r>
              <a:rPr lang="en-US" altLang="zh-CN">
                <a:ea typeface="宋体" panose="02010600030101010101" pitchFamily="2" charset="-122"/>
              </a:rPr>
              <a:t> and </a:t>
            </a:r>
            <a:r>
              <a:rPr lang="en-US" altLang="zh-CN">
                <a:solidFill>
                  <a:schemeClr val="folHlink"/>
                </a:solidFill>
                <a:ea typeface="宋体" panose="02010600030101010101" pitchFamily="2" charset="-122"/>
              </a:rPr>
              <a:t>California</a:t>
            </a:r>
            <a:r>
              <a:rPr lang="en-US" altLang="zh-CN">
                <a:ea typeface="宋体" panose="02010600030101010101" pitchFamily="2" charset="-122"/>
              </a:rPr>
              <a:t> FCA Whistleblower </a:t>
            </a:r>
            <a:r>
              <a:rPr lang="en-US" altLang="zh-CN">
                <a:solidFill>
                  <a:schemeClr val="folHlink"/>
                </a:solidFill>
                <a:ea typeface="宋体" panose="02010600030101010101" pitchFamily="2" charset="-122"/>
              </a:rPr>
              <a:t>protections</a:t>
            </a:r>
            <a:r>
              <a:rPr lang="en-US" altLang="zh-CN">
                <a:ea typeface="宋体" panose="02010600030101010101" pitchFamily="2" charset="-122"/>
              </a:rPr>
              <a:t> under these laws.</a:t>
            </a:r>
          </a:p>
          <a:p>
            <a:endParaRPr lang="en-US" altLang="zh-CN">
              <a:ea typeface="宋体" panose="02010600030101010101" pitchFamily="2" charset="-122"/>
            </a:endParaRPr>
          </a:p>
          <a:p>
            <a:pPr algn="ctr">
              <a:buFont typeface="Wingdings" panose="05000000000000000000" pitchFamily="2" charset="2"/>
              <a:buNone/>
            </a:pPr>
            <a:r>
              <a:rPr lang="en-US" altLang="zh-CN">
                <a:ea typeface="宋体" panose="02010600030101010101" pitchFamily="2" charset="-122"/>
              </a:rPr>
              <a:t>    </a:t>
            </a:r>
          </a:p>
          <a:p>
            <a:pPr algn="ctr">
              <a:buFont typeface="Wingdings" panose="05000000000000000000" pitchFamily="2" charset="2"/>
              <a:buNone/>
            </a:pPr>
            <a:r>
              <a:rPr lang="en-US" altLang="zh-CN">
                <a:ea typeface="宋体" panose="02010600030101010101" pitchFamily="2" charset="-122"/>
              </a:rPr>
              <a:t> 		</a:t>
            </a:r>
          </a:p>
          <a:p>
            <a:pPr algn="ctr">
              <a:buFont typeface="Wingdings" panose="05000000000000000000" pitchFamily="2" charset="2"/>
              <a:buNone/>
            </a:pPr>
            <a:r>
              <a:rPr lang="en-US" altLang="zh-CN">
                <a:ea typeface="宋体" panose="02010600030101010101" pitchFamily="2" charset="-122"/>
              </a:rPr>
              <a:t>	These policies may be updated as needed and subsequent training may be required. </a:t>
            </a:r>
          </a:p>
        </p:txBody>
      </p:sp>
      <p:pic>
        <p:nvPicPr>
          <p:cNvPr id="64519" name="Picture 7">
            <a:extLst>
              <a:ext uri="{FF2B5EF4-FFF2-40B4-BE49-F238E27FC236}">
                <a16:creationId xmlns:a16="http://schemas.microsoft.com/office/drawing/2014/main" id="{39286125-DB40-CCF9-6220-782CBBA0D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3857">
            <a:off x="4267200" y="2743200"/>
            <a:ext cx="1838325" cy="1830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a:extLst>
              <a:ext uri="{FF2B5EF4-FFF2-40B4-BE49-F238E27FC236}">
                <a16:creationId xmlns:a16="http://schemas.microsoft.com/office/drawing/2014/main" id="{7CD98DF9-1C70-2686-0352-F5BD77AA9606}"/>
              </a:ext>
            </a:extLst>
          </p:cNvPr>
          <p:cNvSpPr>
            <a:spLocks noGrp="1" noChangeArrowheads="1"/>
          </p:cNvSpPr>
          <p:nvPr>
            <p:ph type="title"/>
          </p:nvPr>
        </p:nvSpPr>
        <p:spPr>
          <a:xfrm>
            <a:off x="457200" y="381000"/>
            <a:ext cx="8229600" cy="762000"/>
          </a:xfrm>
          <a:effectLst>
            <a:outerShdw dist="35921" dir="2700000" algn="ctr" rotWithShape="0">
              <a:schemeClr val="tx1"/>
            </a:outerShdw>
          </a:effectLst>
        </p:spPr>
        <p:txBody>
          <a:bodyPr/>
          <a:lstStyle/>
          <a:p>
            <a:r>
              <a:rPr lang="en-US" altLang="zh-CN">
                <a:ea typeface="宋体" panose="02010600030101010101" pitchFamily="2" charset="-122"/>
              </a:rPr>
              <a:t>What is “Knowingly”?</a:t>
            </a:r>
          </a:p>
        </p:txBody>
      </p:sp>
      <p:sp>
        <p:nvSpPr>
          <p:cNvPr id="36872" name="Rectangle 8">
            <a:extLst>
              <a:ext uri="{FF2B5EF4-FFF2-40B4-BE49-F238E27FC236}">
                <a16:creationId xmlns:a16="http://schemas.microsoft.com/office/drawing/2014/main" id="{EC6CF23C-E482-03E8-27C1-E9AE6F17B880}"/>
              </a:ext>
            </a:extLst>
          </p:cNvPr>
          <p:cNvSpPr>
            <a:spLocks noGrp="1" noChangeArrowheads="1"/>
          </p:cNvSpPr>
          <p:nvPr>
            <p:ph type="body" sz="half" idx="1"/>
          </p:nvPr>
        </p:nvSpPr>
        <p:spPr>
          <a:xfrm>
            <a:off x="0" y="2438400"/>
            <a:ext cx="4800600" cy="3352800"/>
          </a:xfrm>
        </p:spPr>
        <p:txBody>
          <a:bodyPr/>
          <a:lstStyle/>
          <a:p>
            <a:pPr marL="533400" indent="-533400">
              <a:buSzPct val="95000"/>
              <a:buFont typeface="Wingdings" panose="05000000000000000000" pitchFamily="2" charset="2"/>
              <a:buAutoNum type="arabicPeriod"/>
            </a:pPr>
            <a:r>
              <a:rPr lang="en-US" altLang="zh-CN" sz="2800">
                <a:ea typeface="宋体" panose="02010600030101010101" pitchFamily="2" charset="-122"/>
              </a:rPr>
              <a:t>Has actual knowledge.</a:t>
            </a:r>
          </a:p>
          <a:p>
            <a:pPr marL="533400" indent="-533400">
              <a:buSzPct val="95000"/>
              <a:buFont typeface="Wingdings" panose="05000000000000000000" pitchFamily="2" charset="2"/>
              <a:buAutoNum type="arabicPeriod"/>
            </a:pPr>
            <a:r>
              <a:rPr lang="en-US" altLang="zh-CN" sz="2800">
                <a:ea typeface="宋体" panose="02010600030101010101" pitchFamily="2" charset="-122"/>
              </a:rPr>
              <a:t>Acts in deliberate ignorance of the truth or falsity of the information.</a:t>
            </a:r>
          </a:p>
          <a:p>
            <a:pPr marL="533400" indent="-533400">
              <a:buSzPct val="95000"/>
              <a:buFont typeface="Wingdings" panose="05000000000000000000" pitchFamily="2" charset="2"/>
              <a:buAutoNum type="arabicPeriod"/>
            </a:pPr>
            <a:r>
              <a:rPr lang="en-US" altLang="zh-CN" sz="2800">
                <a:ea typeface="宋体" panose="02010600030101010101" pitchFamily="2" charset="-122"/>
              </a:rPr>
              <a:t>Acts in reckless disregard of the truth or falsity of the information.</a:t>
            </a:r>
          </a:p>
        </p:txBody>
      </p:sp>
      <p:pic>
        <p:nvPicPr>
          <p:cNvPr id="36878" name="Picture 14">
            <a:extLst>
              <a:ext uri="{FF2B5EF4-FFF2-40B4-BE49-F238E27FC236}">
                <a16:creationId xmlns:a16="http://schemas.microsoft.com/office/drawing/2014/main" id="{5F31764F-D67F-0C5A-22A2-D5B4E0A3E90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34000" y="2286000"/>
            <a:ext cx="3810000" cy="3468688"/>
          </a:xfrm>
        </p:spPr>
      </p:pic>
      <p:sp>
        <p:nvSpPr>
          <p:cNvPr id="36879" name="Text Box 15">
            <a:extLst>
              <a:ext uri="{FF2B5EF4-FFF2-40B4-BE49-F238E27FC236}">
                <a16:creationId xmlns:a16="http://schemas.microsoft.com/office/drawing/2014/main" id="{E160DA55-EACD-A0EE-3EF6-52D2BBAA7808}"/>
              </a:ext>
            </a:extLst>
          </p:cNvPr>
          <p:cNvSpPr txBox="1">
            <a:spLocks noChangeArrowheads="1"/>
          </p:cNvSpPr>
          <p:nvPr/>
        </p:nvSpPr>
        <p:spPr bwMode="auto">
          <a:xfrm>
            <a:off x="152400" y="1371600"/>
            <a:ext cx="883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600" b="1" i="0" u="none" strike="noStrike" kern="1200" cap="none" spc="0" normalizeH="0" baseline="0" noProof="0">
                <a:ln>
                  <a:noFill/>
                </a:ln>
                <a:solidFill>
                  <a:srgbClr val="FFCC00"/>
                </a:solidFill>
                <a:effectLst/>
                <a:uLnTx/>
                <a:uFillTx/>
                <a:latin typeface="Tahoma" panose="020B0604030504040204" pitchFamily="34" charset="0"/>
                <a:ea typeface="宋体" panose="02010600030101010101" pitchFamily="2" charset="-122"/>
                <a:cs typeface="+mn-cs"/>
              </a:rPr>
              <a:t>Any person with respect to the information does any of the following:</a:t>
            </a:r>
          </a:p>
        </p:txBody>
      </p:sp>
      <p:sp>
        <p:nvSpPr>
          <p:cNvPr id="36880" name="Text Box 16">
            <a:extLst>
              <a:ext uri="{FF2B5EF4-FFF2-40B4-BE49-F238E27FC236}">
                <a16:creationId xmlns:a16="http://schemas.microsoft.com/office/drawing/2014/main" id="{9D1E5576-C63E-E69F-CCC6-2B3522570E6A}"/>
              </a:ext>
            </a:extLst>
          </p:cNvPr>
          <p:cNvSpPr txBox="1">
            <a:spLocks noChangeArrowheads="1"/>
          </p:cNvSpPr>
          <p:nvPr/>
        </p:nvSpPr>
        <p:spPr bwMode="auto">
          <a:xfrm>
            <a:off x="533400" y="5715000"/>
            <a:ext cx="822960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CC00"/>
                </a:solidFill>
                <a:effectLst/>
                <a:uLnTx/>
                <a:uFillTx/>
                <a:latin typeface="Tahoma" panose="020B0604030504040204" pitchFamily="34" charset="0"/>
                <a:ea typeface="宋体" panose="02010600030101010101" pitchFamily="2" charset="-122"/>
                <a:cs typeface="+mn-cs"/>
              </a:rPr>
              <a:t>Proof of specific intent to defraud is not required.</a:t>
            </a:r>
          </a:p>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24264CB-9D04-2803-2901-17F2AC086439}"/>
              </a:ext>
            </a:extLst>
          </p:cNvPr>
          <p:cNvSpPr>
            <a:spLocks noGrp="1" noChangeArrowheads="1"/>
          </p:cNvSpPr>
          <p:nvPr>
            <p:ph type="title"/>
          </p:nvPr>
        </p:nvSpPr>
        <p:spPr/>
        <p:txBody>
          <a:bodyPr/>
          <a:lstStyle/>
          <a:p>
            <a:r>
              <a:rPr lang="en-US" altLang="zh-CN" sz="5400">
                <a:ea typeface="宋体" panose="02010600030101010101" pitchFamily="2" charset="-122"/>
              </a:rPr>
              <a:t>Headlines </a:t>
            </a:r>
          </a:p>
        </p:txBody>
      </p:sp>
      <p:grpSp>
        <p:nvGrpSpPr>
          <p:cNvPr id="2059" name="Group 11">
            <a:extLst>
              <a:ext uri="{FF2B5EF4-FFF2-40B4-BE49-F238E27FC236}">
                <a16:creationId xmlns:a16="http://schemas.microsoft.com/office/drawing/2014/main" id="{8E8B5466-3A78-22C7-1AA5-8440F255F564}"/>
              </a:ext>
            </a:extLst>
          </p:cNvPr>
          <p:cNvGrpSpPr>
            <a:grpSpLocks/>
          </p:cNvGrpSpPr>
          <p:nvPr/>
        </p:nvGrpSpPr>
        <p:grpSpPr bwMode="auto">
          <a:xfrm>
            <a:off x="4343400" y="1981200"/>
            <a:ext cx="4267200" cy="1244600"/>
            <a:chOff x="0" y="0"/>
            <a:chExt cx="3384" cy="2822"/>
          </a:xfrm>
        </p:grpSpPr>
        <p:sp>
          <p:nvSpPr>
            <p:cNvPr id="2057" name="Rectangle 9">
              <a:extLst>
                <a:ext uri="{FF2B5EF4-FFF2-40B4-BE49-F238E27FC236}">
                  <a16:creationId xmlns:a16="http://schemas.microsoft.com/office/drawing/2014/main" id="{7279E980-A222-A55A-1399-7C472B9628FB}"/>
                </a:ext>
              </a:extLst>
            </p:cNvPr>
            <p:cNvSpPr>
              <a:spLocks noChangeArrowheads="1"/>
            </p:cNvSpPr>
            <p:nvPr/>
          </p:nvSpPr>
          <p:spPr bwMode="auto">
            <a:xfrm>
              <a:off x="0" y="0"/>
              <a:ext cx="3384" cy="14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HEALTH &amp; SCIENCE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sp>
          <p:nvSpPr>
            <p:cNvPr id="2058" name="Rectangle 10">
              <a:extLst>
                <a:ext uri="{FF2B5EF4-FFF2-40B4-BE49-F238E27FC236}">
                  <a16:creationId xmlns:a16="http://schemas.microsoft.com/office/drawing/2014/main" id="{071FBF78-E2A8-AE03-2EF5-F0C6C0D3FD84}"/>
                </a:ext>
              </a:extLst>
            </p:cNvPr>
            <p:cNvSpPr>
              <a:spLocks noChangeArrowheads="1"/>
            </p:cNvSpPr>
            <p:nvPr/>
          </p:nvSpPr>
          <p:spPr bwMode="auto">
            <a:xfrm>
              <a:off x="0" y="403"/>
              <a:ext cx="3384" cy="24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B22222"/>
                  </a:solidFill>
                  <a:effectLst/>
                  <a:uLnTx/>
                  <a:uFillTx/>
                  <a:latin typeface="Arial" panose="020B0604020202020204" pitchFamily="34" charset="0"/>
                  <a:ea typeface="宋体" panose="02010600030101010101" pitchFamily="2" charset="-122"/>
                  <a:cs typeface="Arial" panose="020B0604020202020204" pitchFamily="34" charset="0"/>
                </a:rPr>
                <a:t>Norovirus outbreaks at all-time high nationwide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grpSp>
      <p:grpSp>
        <p:nvGrpSpPr>
          <p:cNvPr id="2062" name="Group 14">
            <a:extLst>
              <a:ext uri="{FF2B5EF4-FFF2-40B4-BE49-F238E27FC236}">
                <a16:creationId xmlns:a16="http://schemas.microsoft.com/office/drawing/2014/main" id="{240B2A41-3048-8110-874F-B2782BA84F60}"/>
              </a:ext>
            </a:extLst>
          </p:cNvPr>
          <p:cNvGrpSpPr>
            <a:grpSpLocks/>
          </p:cNvGrpSpPr>
          <p:nvPr/>
        </p:nvGrpSpPr>
        <p:grpSpPr bwMode="auto">
          <a:xfrm>
            <a:off x="381000" y="1828800"/>
            <a:ext cx="3124200" cy="854075"/>
            <a:chOff x="0" y="0"/>
            <a:chExt cx="3960" cy="538"/>
          </a:xfrm>
        </p:grpSpPr>
        <p:sp>
          <p:nvSpPr>
            <p:cNvPr id="2060" name="Rectangle 12">
              <a:extLst>
                <a:ext uri="{FF2B5EF4-FFF2-40B4-BE49-F238E27FC236}">
                  <a16:creationId xmlns:a16="http://schemas.microsoft.com/office/drawing/2014/main" id="{FE1223AD-B1E6-77C7-AE61-ECA1E83AB794}"/>
                </a:ext>
              </a:extLst>
            </p:cNvPr>
            <p:cNvSpPr>
              <a:spLocks noChangeArrowheads="1"/>
            </p:cNvSpPr>
            <p:nvPr/>
          </p:nvSpPr>
          <p:spPr bwMode="auto">
            <a:xfrm>
              <a:off x="0" y="0"/>
              <a:ext cx="39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545472"/>
                </a:solidFill>
                <a:effectLst/>
                <a:uLnTx/>
                <a:uFillTx/>
                <a:latin typeface="Times New Roman" panose="02020603050405020304" pitchFamily="18" charset="0"/>
                <a:ea typeface="+mn-ea"/>
                <a:cs typeface="+mn-cs"/>
              </a:endParaRPr>
            </a:p>
          </p:txBody>
        </p:sp>
        <p:sp>
          <p:nvSpPr>
            <p:cNvPr id="2061" name="Rectangle 13">
              <a:extLst>
                <a:ext uri="{FF2B5EF4-FFF2-40B4-BE49-F238E27FC236}">
                  <a16:creationId xmlns:a16="http://schemas.microsoft.com/office/drawing/2014/main" id="{59D706E9-AEEB-0D59-9E41-933C75F3D4A2}"/>
                </a:ext>
              </a:extLst>
            </p:cNvPr>
            <p:cNvSpPr>
              <a:spLocks noChangeArrowheads="1"/>
            </p:cNvSpPr>
            <p:nvPr/>
          </p:nvSpPr>
          <p:spPr bwMode="auto">
            <a:xfrm>
              <a:off x="0" y="0"/>
              <a:ext cx="3960"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SeaTrade Panelists Discuss Ways to Deal With Norovirus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1" i="1"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by Marilyn Green</a:t>
              </a: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endParaRPr kumimoji="0" lang="en-US" altLang="zh-CN" sz="2400" b="0" i="0" u="none" strike="noStrike" kern="1200" cap="none" spc="0" normalizeH="0" baseline="0" noProof="0" dirty="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grpSp>
      <p:sp>
        <p:nvSpPr>
          <p:cNvPr id="2063" name="Rectangle 15">
            <a:extLst>
              <a:ext uri="{FF2B5EF4-FFF2-40B4-BE49-F238E27FC236}">
                <a16:creationId xmlns:a16="http://schemas.microsoft.com/office/drawing/2014/main" id="{38E30772-1311-73A8-5ED1-8C8A43067041}"/>
              </a:ext>
            </a:extLst>
          </p:cNvPr>
          <p:cNvSpPr>
            <a:spLocks noChangeArrowheads="1"/>
          </p:cNvSpPr>
          <p:nvPr/>
        </p:nvSpPr>
        <p:spPr bwMode="auto">
          <a:xfrm>
            <a:off x="457200" y="3200400"/>
            <a:ext cx="3657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545472"/>
                </a:solidFill>
                <a:effectLst/>
                <a:uLnTx/>
                <a:uFillTx/>
                <a:latin typeface="Arial" panose="020B0604020202020204" pitchFamily="34" charset="0"/>
                <a:ea typeface="宋体" panose="02010600030101010101" pitchFamily="2" charset="-122"/>
                <a:cs typeface="Arial" panose="020B0604020202020204" pitchFamily="34" charset="0"/>
              </a:rPr>
              <a:t>Workers disinfect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545472"/>
                </a:solidFill>
                <a:effectLst/>
                <a:uLnTx/>
                <a:uFillTx/>
                <a:latin typeface="Arial" panose="020B0604020202020204" pitchFamily="34" charset="0"/>
                <a:ea typeface="宋体" panose="02010600030101010101" pitchFamily="2" charset="-122"/>
                <a:cs typeface="Arial" panose="020B0604020202020204" pitchFamily="34" charset="0"/>
              </a:rPr>
              <a:t>virus-laden Disney cruise ship -- again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(218 Sick)</a:t>
            </a:r>
          </a:p>
        </p:txBody>
      </p:sp>
      <p:sp>
        <p:nvSpPr>
          <p:cNvPr id="2064" name="Rectangle 16">
            <a:extLst>
              <a:ext uri="{FF2B5EF4-FFF2-40B4-BE49-F238E27FC236}">
                <a16:creationId xmlns:a16="http://schemas.microsoft.com/office/drawing/2014/main" id="{0C9FCCF1-65F3-7B65-CADD-B044FEB1E79B}"/>
              </a:ext>
            </a:extLst>
          </p:cNvPr>
          <p:cNvSpPr>
            <a:spLocks noChangeArrowheads="1"/>
          </p:cNvSpPr>
          <p:nvPr/>
        </p:nvSpPr>
        <p:spPr bwMode="auto">
          <a:xfrm>
            <a:off x="4572000" y="3352800"/>
            <a:ext cx="41148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50000"/>
              </a:spcBef>
              <a:spcAft>
                <a:spcPct val="0"/>
              </a:spcAft>
              <a:buClrTx/>
              <a:buSzPct val="90000"/>
              <a:buFontTx/>
              <a:buNone/>
              <a:tabLst/>
              <a:defRPr/>
            </a:pPr>
            <a:r>
              <a:rPr kumimoji="0" lang="en-US" altLang="zh-CN" sz="2400" b="1" i="0" u="none" strike="noStrike" kern="1200" cap="none" spc="0" normalizeH="0" baseline="0" noProof="0">
                <a:ln>
                  <a:noFill/>
                </a:ln>
                <a:solidFill>
                  <a:srgbClr val="424242"/>
                </a:solidFill>
                <a:effectLst/>
                <a:uLnTx/>
                <a:uFillTx/>
                <a:latin typeface="Times" panose="02020603050405020304" pitchFamily="18" charset="0"/>
                <a:ea typeface="宋体" panose="02010600030101010101" pitchFamily="2" charset="-122"/>
                <a:cs typeface="+mn-cs"/>
              </a:rPr>
              <a:t>CDC blames cruise illness on norovirus (over 1500 sick)</a:t>
            </a:r>
          </a:p>
          <a:p>
            <a:pPr marL="0" marR="0" lvl="0" indent="0" algn="l" defTabSz="914400" rtl="0" eaLnBrk="1" fontAlgn="base" latinLnBrk="0" hangingPunct="1">
              <a:lnSpc>
                <a:spcPct val="90000"/>
              </a:lnSpc>
              <a:spcBef>
                <a:spcPct val="50000"/>
              </a:spcBef>
              <a:spcAft>
                <a:spcPct val="0"/>
              </a:spcAft>
              <a:buClrTx/>
              <a:buSzPct val="90000"/>
              <a:buFontTx/>
              <a:buNone/>
              <a:tabLst/>
              <a:defRPr/>
            </a:pPr>
            <a:r>
              <a:rPr kumimoji="0" lang="en-US" altLang="zh-CN" sz="1600" b="1" i="0" u="none" strike="noStrike" kern="1200" cap="none" spc="0" normalizeH="0" baseline="0" noProof="0">
                <a:ln>
                  <a:noFill/>
                </a:ln>
                <a:solidFill>
                  <a:srgbClr val="424242"/>
                </a:solidFill>
                <a:effectLst/>
                <a:uLnTx/>
                <a:uFillTx/>
                <a:latin typeface="helvetica" panose="020B0604020202020204" pitchFamily="34" charset="0"/>
                <a:ea typeface="宋体" panose="02010600030101010101" pitchFamily="2" charset="-122"/>
                <a:cs typeface="+mn-cs"/>
              </a:rPr>
              <a:t>Howard Dicus</a:t>
            </a:r>
            <a:r>
              <a:rPr kumimoji="0" lang="en-US" altLang="zh-CN" sz="1600" b="0" i="0" u="none" strike="noStrike" kern="1200" cap="none" spc="0" normalizeH="0" baseline="0" noProof="0">
                <a:ln>
                  <a:noFill/>
                </a:ln>
                <a:solidFill>
                  <a:srgbClr val="545472"/>
                </a:solidFill>
                <a:effectLst/>
                <a:uLnTx/>
                <a:uFillTx/>
                <a:latin typeface="Tahoma" panose="020B0604030504040204" pitchFamily="34" charset="0"/>
                <a:ea typeface="宋体" panose="02010600030101010101" pitchFamily="2" charset="-122"/>
                <a:cs typeface="+mn-cs"/>
              </a:rPr>
              <a:t>   </a:t>
            </a:r>
            <a:r>
              <a:rPr kumimoji="0" lang="en-US" altLang="zh-CN" sz="1600" b="0" i="0" u="none" strike="noStrike" kern="1200" cap="none" spc="0" normalizeH="0" baseline="0" noProof="0">
                <a:ln>
                  <a:noFill/>
                </a:ln>
                <a:solidFill>
                  <a:srgbClr val="424242"/>
                </a:solidFill>
                <a:effectLst/>
                <a:uLnTx/>
                <a:uFillTx/>
                <a:latin typeface="helvetica" panose="020B0604020202020204" pitchFamily="34" charset="0"/>
                <a:ea typeface="宋体" panose="02010600030101010101" pitchFamily="2" charset="-122"/>
                <a:cs typeface="+mn-cs"/>
              </a:rPr>
              <a:t>Pacific Business News</a:t>
            </a:r>
            <a:r>
              <a:rPr kumimoji="0" lang="en-US" altLang="zh-CN" sz="2400" b="0" i="0" u="none" strike="noStrike" kern="1200" cap="none" spc="0" normalizeH="0" baseline="0" noProof="0">
                <a:ln>
                  <a:noFill/>
                </a:ln>
                <a:solidFill>
                  <a:srgbClr val="545472"/>
                </a:solidFill>
                <a:effectLst/>
                <a:uLnTx/>
                <a:uFillTx/>
                <a:latin typeface="Tahoma" panose="020B0604030504040204" pitchFamily="34" charset="0"/>
                <a:ea typeface="宋体" panose="02010600030101010101" pitchFamily="2" charset="-122"/>
                <a:cs typeface="+mn-cs"/>
              </a:rPr>
              <a:t> </a:t>
            </a:r>
          </a:p>
        </p:txBody>
      </p:sp>
      <p:grpSp>
        <p:nvGrpSpPr>
          <p:cNvPr id="2070" name="Group 22">
            <a:extLst>
              <a:ext uri="{FF2B5EF4-FFF2-40B4-BE49-F238E27FC236}">
                <a16:creationId xmlns:a16="http://schemas.microsoft.com/office/drawing/2014/main" id="{C4B8023A-F84F-D51C-D09A-745F3211F8C2}"/>
              </a:ext>
            </a:extLst>
          </p:cNvPr>
          <p:cNvGrpSpPr>
            <a:grpSpLocks/>
          </p:cNvGrpSpPr>
          <p:nvPr/>
        </p:nvGrpSpPr>
        <p:grpSpPr bwMode="auto">
          <a:xfrm>
            <a:off x="0" y="4724400"/>
            <a:ext cx="4419600" cy="1371600"/>
            <a:chOff x="0" y="0"/>
            <a:chExt cx="5760" cy="416"/>
          </a:xfrm>
        </p:grpSpPr>
        <p:sp>
          <p:nvSpPr>
            <p:cNvPr id="2068" name="Rectangle 20">
              <a:extLst>
                <a:ext uri="{FF2B5EF4-FFF2-40B4-BE49-F238E27FC236}">
                  <a16:creationId xmlns:a16="http://schemas.microsoft.com/office/drawing/2014/main" id="{82FB070D-2352-C208-0027-2475535414F6}"/>
                </a:ext>
              </a:extLst>
            </p:cNvPr>
            <p:cNvSpPr>
              <a:spLocks noChangeArrowheads="1"/>
            </p:cNvSpPr>
            <p:nvPr/>
          </p:nvSpPr>
          <p:spPr bwMode="auto">
            <a:xfrm>
              <a:off x="22" y="22"/>
              <a:ext cx="5716" cy="3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14264" bIns="114264"/>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Norwalk Virus Sickened Reno Volleyball Players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(dozens of teenage girls sick) </a:t>
              </a:r>
              <a:r>
                <a:rPr kumimoji="0" lang="en-US" altLang="zh-CN" sz="1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rPr>
                <a:t>4/03</a:t>
              </a:r>
              <a:endParaRPr kumimoji="0" lang="en-US" altLang="zh-CN" sz="2400" b="0" i="0" u="none" strike="noStrike" kern="1200" cap="none" spc="0" normalizeH="0" baseline="0" noProof="0">
                <a:ln>
                  <a:noFill/>
                </a:ln>
                <a:solidFill>
                  <a:srgbClr val="545472"/>
                </a:solidFill>
                <a:effectLst/>
                <a:uLnTx/>
                <a:uFillTx/>
                <a:latin typeface="Times New Roman" panose="02020603050405020304" pitchFamily="18" charset="0"/>
                <a:ea typeface="宋体" panose="02010600030101010101" pitchFamily="2" charset="-122"/>
                <a:cs typeface="+mn-cs"/>
              </a:endParaRPr>
            </a:p>
          </p:txBody>
        </p:sp>
        <p:sp>
          <p:nvSpPr>
            <p:cNvPr id="2069" name="Rectangle 21">
              <a:extLst>
                <a:ext uri="{FF2B5EF4-FFF2-40B4-BE49-F238E27FC236}">
                  <a16:creationId xmlns:a16="http://schemas.microsoft.com/office/drawing/2014/main" id="{3B33C354-C5CB-1F64-0734-D63289B07F5F}"/>
                </a:ext>
              </a:extLst>
            </p:cNvPr>
            <p:cNvSpPr>
              <a:spLocks noChangeArrowheads="1"/>
            </p:cNvSpPr>
            <p:nvPr/>
          </p:nvSpPr>
          <p:spPr bwMode="auto">
            <a:xfrm>
              <a:off x="0" y="0"/>
              <a:ext cx="5760" cy="41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545472"/>
                </a:solidFill>
                <a:effectLst/>
                <a:uLnTx/>
                <a:uFillTx/>
                <a:latin typeface="Times New Roman" panose="02020603050405020304" pitchFamily="18" charset="0"/>
                <a:ea typeface="+mn-ea"/>
                <a:cs typeface="+mn-cs"/>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1">
            <a:extLst>
              <a:ext uri="{FF2B5EF4-FFF2-40B4-BE49-F238E27FC236}">
                <a16:creationId xmlns:a16="http://schemas.microsoft.com/office/drawing/2014/main" id="{7CB14DB3-DA18-5102-B63B-BD1A9EA7DD88}"/>
              </a:ext>
            </a:extLst>
          </p:cNvPr>
          <p:cNvSpPr>
            <a:spLocks noChangeArrowheads="1"/>
          </p:cNvSpPr>
          <p:nvPr/>
        </p:nvSpPr>
        <p:spPr bwMode="auto">
          <a:xfrm>
            <a:off x="304800" y="1217613"/>
            <a:ext cx="84582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225425" indent="-169863" eaLnBrk="0" hangingPunct="0">
              <a:defRPr>
                <a:solidFill>
                  <a:schemeClr val="tx1"/>
                </a:solidFill>
                <a:latin typeface="Arial" panose="020B0604020202020204" pitchFamily="34" charset="0"/>
              </a:defRPr>
            </a:lvl2pPr>
            <a:lvl3pPr marL="463550" indent="-238125"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Storm Center Communications developing a Government version of the collaboration tool – EVCM-G</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Software available to all Government entities for use on variety of PC platforms</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local server capability – faster data displays </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simplified animation</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better drawing capabilities</a:t>
            </a:r>
          </a:p>
          <a:p>
            <a:pPr marL="463550" marR="0" lvl="2" indent="-238125" algn="l" defTabSz="914400" rtl="0" eaLnBrk="1" fontAlgn="base" latinLnBrk="0" hangingPunct="1">
              <a:lnSpc>
                <a:spcPct val="85000"/>
              </a:lnSpc>
              <a:spcBef>
                <a:spcPct val="0"/>
              </a:spcBef>
              <a:spcAft>
                <a:spcPct val="0"/>
              </a:spcAft>
              <a:buClrTx/>
              <a:buSzTx/>
              <a:buFont typeface="Arial" panose="020B0604020202020204" pitchFamily="34" charset="0"/>
              <a:buChar char="•"/>
              <a:tabLst/>
              <a:defRPr/>
            </a:pPr>
            <a:r>
              <a:rPr kumimoji="0" lang="en-US" altLang="ko-KR" sz="22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enhanced help capabilities</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New capabilities developed under government funding available in future updates </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Integrate CIMSS/UAF Aviation/High Latitude Proving Ground products into server for EVCM access</a:t>
            </a:r>
          </a:p>
          <a:p>
            <a:pPr marL="225425" marR="0" lvl="1" indent="-169863" algn="l" defTabSz="914400" rtl="0" eaLnBrk="1" fontAlgn="base" latinLnBrk="0" hangingPunct="1">
              <a:lnSpc>
                <a:spcPct val="85000"/>
              </a:lnSpc>
              <a:spcBef>
                <a:spcPts val="600"/>
              </a:spcBef>
              <a:spcAft>
                <a:spcPts val="60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Demonstrate in Pacific Region with limited bandwidth capabilities</a:t>
            </a:r>
          </a:p>
          <a:p>
            <a:pPr marL="0" marR="0" lvl="0" indent="0" algn="l" defTabSz="914400" rtl="0" eaLnBrk="1" fontAlgn="base" latinLnBrk="0" hangingPunct="1">
              <a:lnSpc>
                <a:spcPct val="85000"/>
              </a:lnSpc>
              <a:spcBef>
                <a:spcPts val="600"/>
              </a:spcBef>
              <a:spcAft>
                <a:spcPts val="600"/>
              </a:spcAft>
              <a:buClrTx/>
              <a:buSzTx/>
              <a:buFontTx/>
              <a:buNone/>
              <a:tabLst/>
              <a:defRPr/>
            </a:pPr>
            <a:endParaRPr kumimoji="0" lang="en-US" altLang="ko-KR" sz="20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endParaRPr>
          </a:p>
          <a:p>
            <a:pPr marL="0" marR="0" lvl="0" indent="0" algn="l" defTabSz="914400" rtl="0" eaLnBrk="1" fontAlgn="base" latinLnBrk="0" hangingPunct="1">
              <a:lnSpc>
                <a:spcPct val="85000"/>
              </a:lnSpc>
              <a:spcBef>
                <a:spcPts val="600"/>
              </a:spcBef>
              <a:spcAft>
                <a:spcPts val="600"/>
              </a:spcAft>
              <a:buClrTx/>
              <a:buSzTx/>
              <a:buFontTx/>
              <a:buNone/>
              <a:tabLst/>
              <a:defRPr/>
            </a:pPr>
            <a:r>
              <a:rPr kumimoji="0" lang="en-US" altLang="ko-KR" sz="2000" b="0" i="0" u="none" strike="noStrike" kern="1200" cap="none" spc="0" normalizeH="0" baseline="0" noProof="0">
                <a:ln>
                  <a:noFill/>
                </a:ln>
                <a:solidFill>
                  <a:prstClr val="black"/>
                </a:solidFill>
                <a:effectLst/>
                <a:uLnTx/>
                <a:uFillTx/>
                <a:latin typeface="Calibri" panose="020F0502020204030204" pitchFamily="34" charset="0"/>
                <a:ea typeface="굴림" panose="020B0600000101010101" pitchFamily="34" charset="-127"/>
                <a:cs typeface="굴림" panose="020B0600000101010101" pitchFamily="34" charset="-127"/>
              </a:rPr>
              <a:t> </a:t>
            </a:r>
          </a:p>
        </p:txBody>
      </p:sp>
      <p:sp>
        <p:nvSpPr>
          <p:cNvPr id="5123" name="Text Box 16">
            <a:extLst>
              <a:ext uri="{FF2B5EF4-FFF2-40B4-BE49-F238E27FC236}">
                <a16:creationId xmlns:a16="http://schemas.microsoft.com/office/drawing/2014/main" id="{BAB3B041-8881-34AC-D6A8-72EAD657F513}"/>
              </a:ext>
            </a:extLst>
          </p:cNvPr>
          <p:cNvSpPr txBox="1">
            <a:spLocks noChangeArrowheads="1"/>
          </p:cNvSpPr>
          <p:nvPr/>
        </p:nvSpPr>
        <p:spPr bwMode="auto">
          <a:xfrm>
            <a:off x="1143022" y="228587"/>
            <a:ext cx="70659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EnViroCast Collaboration Module (EVCM)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98CFEDD4-86E4-820C-9A5D-16E788A3AE99}"/>
              </a:ext>
            </a:extLst>
          </p:cNvPr>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Department of Printing</a:t>
            </a:r>
          </a:p>
        </p:txBody>
      </p:sp>
      <p:sp>
        <p:nvSpPr>
          <p:cNvPr id="265218" name="Rectangle 2">
            <a:extLst>
              <a:ext uri="{FF2B5EF4-FFF2-40B4-BE49-F238E27FC236}">
                <a16:creationId xmlns:a16="http://schemas.microsoft.com/office/drawing/2014/main" id="{74A71247-0333-0AAE-DA05-25272CD590E5}"/>
              </a:ext>
            </a:extLst>
          </p:cNvPr>
          <p:cNvSpPr>
            <a:spLocks noChangeArrowheads="1"/>
          </p:cNvSpPr>
          <p:nvPr/>
        </p:nvSpPr>
        <p:spPr bwMode="auto">
          <a:xfrm>
            <a:off x="1981200" y="6443663"/>
            <a:ext cx="1625600" cy="3381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5219" name="Rectangle 3">
            <a:extLst>
              <a:ext uri="{FF2B5EF4-FFF2-40B4-BE49-F238E27FC236}">
                <a16:creationId xmlns:a16="http://schemas.microsoft.com/office/drawing/2014/main" id="{2806609B-6CC6-3D4D-33B4-C76D1F9A1E40}"/>
              </a:ext>
            </a:extLst>
          </p:cNvPr>
          <p:cNvSpPr>
            <a:spLocks noChangeArrowheads="1"/>
          </p:cNvSpPr>
          <p:nvPr/>
        </p:nvSpPr>
        <p:spPr bwMode="auto">
          <a:xfrm>
            <a:off x="1965325" y="4733925"/>
            <a:ext cx="1625600" cy="2540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Arial" panose="020B0604020202020204" pitchFamily="34" charset="0"/>
              </a:rPr>
              <a:t> </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5221" name="Text Box 5">
            <a:extLst>
              <a:ext uri="{FF2B5EF4-FFF2-40B4-BE49-F238E27FC236}">
                <a16:creationId xmlns:a16="http://schemas.microsoft.com/office/drawing/2014/main" id="{B3DCF822-7A01-D8D1-9043-36D488A1E909}"/>
              </a:ext>
            </a:extLst>
          </p:cNvPr>
          <p:cNvSpPr txBox="1">
            <a:spLocks noChangeArrowheads="1"/>
          </p:cNvSpPr>
          <p:nvPr/>
        </p:nvSpPr>
        <p:spPr bwMode="auto">
          <a:xfrm>
            <a:off x="6019800" y="641350"/>
            <a:ext cx="29718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marL="455613" indent="-173038">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Analysis:</a:t>
            </a:r>
            <a:endPar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Hours Used/Earned and Sick Leave Hours Used/Earned (those that took sick leave) are both below state figures.</a:t>
            </a: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Average Sick Leave Use Per Capita mirrors the state average except the spike in November and February.</a:t>
            </a: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3300"/>
              </a:buClr>
              <a:buSzTx/>
              <a:buFont typeface="Wingdings" panose="05000000000000000000" pitchFamily="2" charset="2"/>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Action Steps:</a:t>
            </a:r>
            <a:endPar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 an agency, we will continue to work with our management team to monitor leave patterns and, if necessary, start the corrective action process.</a:t>
            </a:r>
          </a:p>
          <a:p>
            <a:pPr marL="168275" marR="0" lvl="0" indent="-168275"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When we monitor average sick leave, we are careful to take into consideration the size of our agency as any extended absence can dramatically affect the average short term. </a:t>
            </a:r>
          </a:p>
        </p:txBody>
      </p:sp>
      <p:graphicFrame>
        <p:nvGraphicFramePr>
          <p:cNvPr id="265222" name="Object 6">
            <a:extLst>
              <a:ext uri="{FF2B5EF4-FFF2-40B4-BE49-F238E27FC236}">
                <a16:creationId xmlns:a16="http://schemas.microsoft.com/office/drawing/2014/main" id="{F8295FF1-1A43-8999-0E62-B98AB400723B}"/>
              </a:ext>
            </a:extLst>
          </p:cNvPr>
          <p:cNvGraphicFramePr>
            <a:graphicFrameLocks noChangeAspect="1"/>
          </p:cNvGraphicFramePr>
          <p:nvPr/>
        </p:nvGraphicFramePr>
        <p:xfrm>
          <a:off x="1905000" y="609600"/>
          <a:ext cx="3987800" cy="3937000"/>
        </p:xfrm>
        <a:graphic>
          <a:graphicData uri="http://schemas.openxmlformats.org/presentationml/2006/ole">
            <mc:AlternateContent xmlns:mc="http://schemas.openxmlformats.org/markup-compatibility/2006">
              <mc:Choice xmlns:v="urn:schemas-microsoft-com:vml" Requires="v">
                <p:oleObj name="Chart" r:id="rId2" imgW="7632050" imgH="7536553" progId="MSGraph.Chart.8">
                  <p:embed followColorScheme="full"/>
                </p:oleObj>
              </mc:Choice>
              <mc:Fallback>
                <p:oleObj name="Chart" r:id="rId2" imgW="7632050" imgH="7536553" progId="MSGraph.Chart.8">
                  <p:embed followColorScheme="full"/>
                  <p:pic>
                    <p:nvPicPr>
                      <p:cNvPr id="265222" name="Object 6">
                        <a:extLst>
                          <a:ext uri="{FF2B5EF4-FFF2-40B4-BE49-F238E27FC236}">
                            <a16:creationId xmlns:a16="http://schemas.microsoft.com/office/drawing/2014/main" id="{F8295FF1-1A43-8999-0E62-B98AB400723B}"/>
                          </a:ext>
                        </a:extLst>
                      </p:cNvPr>
                      <p:cNvPicPr>
                        <a:picLocks noChangeAspect="1" noChangeArrowheads="1"/>
                      </p:cNvPicPr>
                      <p:nvPr/>
                    </p:nvPicPr>
                    <p:blipFill>
                      <a:blip r:embed="rId3"/>
                      <a:srcRect/>
                      <a:stretch>
                        <a:fillRect/>
                      </a:stretch>
                    </p:blipFill>
                    <p:spPr bwMode="auto">
                      <a:xfrm>
                        <a:off x="1905000" y="609600"/>
                        <a:ext cx="3987800" cy="393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61" name="Rectangle 45">
            <a:extLst>
              <a:ext uri="{FF2B5EF4-FFF2-40B4-BE49-F238E27FC236}">
                <a16:creationId xmlns:a16="http://schemas.microsoft.com/office/drawing/2014/main" id="{2CE7914C-475F-0B30-EC97-CCCF5E330A27}"/>
              </a:ext>
            </a:extLst>
          </p:cNvPr>
          <p:cNvSpPr>
            <a:spLocks noChangeArrowheads="1"/>
          </p:cNvSpPr>
          <p:nvPr/>
        </p:nvSpPr>
        <p:spPr bwMode="auto">
          <a:xfrm>
            <a:off x="1905000" y="609600"/>
            <a:ext cx="3962400" cy="3810000"/>
          </a:xfrm>
          <a:prstGeom prst="rect">
            <a:avLst/>
          </a:prstGeom>
          <a:noFill/>
          <a:ln w="28575" algn="ctr">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5262" name="Text Box 46">
            <a:extLst>
              <a:ext uri="{FF2B5EF4-FFF2-40B4-BE49-F238E27FC236}">
                <a16:creationId xmlns:a16="http://schemas.microsoft.com/office/drawing/2014/main" id="{C64870E5-B68A-19BE-7FE2-5C04F9D7DC48}"/>
              </a:ext>
            </a:extLst>
          </p:cNvPr>
          <p:cNvSpPr txBox="1">
            <a:spLocks noChangeArrowheads="1"/>
          </p:cNvSpPr>
          <p:nvPr/>
        </p:nvSpPr>
        <p:spPr bwMode="auto">
          <a:xfrm>
            <a:off x="1790674" y="4495812"/>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Hrs Used / Earned (per capita)</a:t>
            </a:r>
          </a:p>
        </p:txBody>
      </p:sp>
      <p:sp>
        <p:nvSpPr>
          <p:cNvPr id="265263" name="Text Box 47">
            <a:extLst>
              <a:ext uri="{FF2B5EF4-FFF2-40B4-BE49-F238E27FC236}">
                <a16:creationId xmlns:a16="http://schemas.microsoft.com/office/drawing/2014/main" id="{3DEBF9EA-BDD6-C2E5-0666-446F0426B62C}"/>
              </a:ext>
            </a:extLst>
          </p:cNvPr>
          <p:cNvSpPr txBox="1">
            <a:spLocks noChangeArrowheads="1"/>
          </p:cNvSpPr>
          <p:nvPr/>
        </p:nvSpPr>
        <p:spPr bwMode="auto">
          <a:xfrm>
            <a:off x="1803400" y="5372100"/>
            <a:ext cx="3949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Hrs Used / Earned (those who took SL)</a:t>
            </a:r>
          </a:p>
        </p:txBody>
      </p:sp>
      <p:sp>
        <p:nvSpPr>
          <p:cNvPr id="265264" name="Text Box 48">
            <a:extLst>
              <a:ext uri="{FF2B5EF4-FFF2-40B4-BE49-F238E27FC236}">
                <a16:creationId xmlns:a16="http://schemas.microsoft.com/office/drawing/2014/main" id="{3278031F-F2E0-6CF8-9D12-1F67DBBF6153}"/>
              </a:ext>
            </a:extLst>
          </p:cNvPr>
          <p:cNvSpPr txBox="1">
            <a:spLocks noChangeArrowheads="1"/>
          </p:cNvSpPr>
          <p:nvPr/>
        </p:nvSpPr>
        <p:spPr bwMode="auto">
          <a:xfrm>
            <a:off x="1803400" y="6197600"/>
            <a:ext cx="4267200"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time period = July 2006 through June 2007</a:t>
            </a:r>
          </a:p>
        </p:txBody>
      </p:sp>
      <p:sp>
        <p:nvSpPr>
          <p:cNvPr id="265265" name="Text Box 49">
            <a:extLst>
              <a:ext uri="{FF2B5EF4-FFF2-40B4-BE49-F238E27FC236}">
                <a16:creationId xmlns:a16="http://schemas.microsoft.com/office/drawing/2014/main" id="{639BB911-153C-DD7C-95AA-F700ED8CCC56}"/>
              </a:ext>
            </a:extLst>
          </p:cNvPr>
          <p:cNvSpPr txBox="1">
            <a:spLocks noChangeArrowheads="1"/>
          </p:cNvSpPr>
          <p:nvPr/>
        </p:nvSpPr>
        <p:spPr bwMode="auto">
          <a:xfrm>
            <a:off x="1816100" y="6484938"/>
            <a:ext cx="304800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 Statewide data does not include DOL, DOR, L&amp;I, and LCB</a:t>
            </a:r>
          </a:p>
          <a:p>
            <a:pPr marL="0" marR="0" lvl="0" indent="0" algn="l" defTabSz="914400" rtl="0" eaLnBrk="1" fontAlgn="base" latinLnBrk="0" hangingPunct="1">
              <a:lnSpc>
                <a:spcPct val="70000"/>
              </a:lnSpc>
              <a:spcBef>
                <a:spcPct val="2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Source:  DOP MI HRM Performance And Accountability </a:t>
            </a:r>
          </a:p>
        </p:txBody>
      </p:sp>
      <p:sp>
        <p:nvSpPr>
          <p:cNvPr id="265266" name="Text Box 50">
            <a:extLst>
              <a:ext uri="{FF2B5EF4-FFF2-40B4-BE49-F238E27FC236}">
                <a16:creationId xmlns:a16="http://schemas.microsoft.com/office/drawing/2014/main" id="{6911E817-F1B6-57B3-49E2-26B40D62C2C4}"/>
              </a:ext>
            </a:extLst>
          </p:cNvPr>
          <p:cNvSpPr txBox="1">
            <a:spLocks noChangeArrowheads="1"/>
          </p:cNvSpPr>
          <p:nvPr/>
        </p:nvSpPr>
        <p:spPr bwMode="auto">
          <a:xfrm>
            <a:off x="1676400" y="228600"/>
            <a:ext cx="73914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Sick Leave Usage</a:t>
            </a:r>
          </a:p>
        </p:txBody>
      </p:sp>
      <p:sp>
        <p:nvSpPr>
          <p:cNvPr id="265267" name="Text Box 51">
            <a:extLst>
              <a:ext uri="{FF2B5EF4-FFF2-40B4-BE49-F238E27FC236}">
                <a16:creationId xmlns:a16="http://schemas.microsoft.com/office/drawing/2014/main" id="{F838E596-C3DE-390A-0DE5-A018444B4BFB}"/>
              </a:ext>
            </a:extLst>
          </p:cNvPr>
          <p:cNvSpPr txBox="1">
            <a:spLocks noChangeArrowheads="1"/>
          </p:cNvSpPr>
          <p:nvPr/>
        </p:nvSpPr>
        <p:spPr bwMode="auto">
          <a:xfrm>
            <a:off x="0" y="0"/>
            <a:ext cx="1676400" cy="6923088"/>
          </a:xfrm>
          <a:prstGeom prst="rect">
            <a:avLst/>
          </a:prstGeom>
          <a:solidFill>
            <a:srgbClr val="0000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a:t>
            </a: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Outcomes:</a:t>
            </a:r>
          </a:p>
          <a:p>
            <a:pPr marL="0" marR="0" lvl="0" indent="0" algn="l" defTabSz="695325" rtl="0" eaLnBrk="1" fontAlgn="base" latinLnBrk="0" hangingPunct="1">
              <a:lnSpc>
                <a:spcPct val="14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Staff know job expectations, how they’re doing, &amp; are supported. Workplace is safe, gives capacity to perform, &amp; fosters productive relations. Employee time and talent is used effectively. Employees are motivated.</a:t>
            </a:r>
          </a:p>
          <a:p>
            <a:pPr marL="0" marR="0" lvl="0" indent="0" algn="l" defTabSz="695325" rtl="0" eaLnBrk="1" fontAlgn="base" latinLnBrk="0" hangingPunct="1">
              <a:lnSpc>
                <a:spcPct val="100000"/>
              </a:lnSpc>
              <a:spcBef>
                <a:spcPct val="50000"/>
              </a:spcBef>
              <a:spcAft>
                <a:spcPct val="0"/>
              </a:spcAft>
              <a:buClrTx/>
              <a:buSzTx/>
              <a:buFontTx/>
              <a:buNone/>
              <a:tabLst/>
              <a:defRPr/>
            </a:pPr>
            <a:endPar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a:p>
            <a:pPr marL="0" marR="0" lvl="0" indent="0" algn="l" defTabSz="695325" rtl="0" eaLnBrk="1" fontAlgn="base" latinLnBrk="0" hangingPunct="1">
              <a:lnSpc>
                <a:spcPct val="100000"/>
              </a:lnSpc>
              <a:spcBef>
                <a:spcPct val="50000"/>
              </a:spcBef>
              <a:spcAft>
                <a:spcPct val="0"/>
              </a:spcAft>
              <a:buClr>
                <a:srgbClr val="FFFFFF"/>
              </a:buClr>
              <a:buSzTx/>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Performance Measures </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Percent employees with current performance expectations</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Employee survey ratings on “productive workplace” questions</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Overtime usage</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Sick leave usage</a:t>
            </a:r>
          </a:p>
          <a:p>
            <a:pPr marL="0" marR="0" lvl="0" indent="0" algn="l" defTabSz="695325" rtl="0" eaLnBrk="1" fontAlgn="base" latinLnBrk="0" hangingPunct="1">
              <a:lnSpc>
                <a:spcPct val="100000"/>
              </a:lnSpc>
              <a:spcBef>
                <a:spcPct val="50000"/>
              </a:spcBef>
              <a:spcAft>
                <a:spcPct val="0"/>
              </a:spcAft>
              <a:buClr>
                <a:srgbClr val="FFFFFF"/>
              </a:buClr>
              <a:buSzPct val="85000"/>
              <a:buFont typeface="Wingdings" panose="05000000000000000000" pitchFamily="2" charset="2"/>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Non-disciplinary grievances/appeals filed and disposition (outcomes)</a:t>
            </a:r>
          </a:p>
          <a:p>
            <a:pPr marL="0" marR="0" lvl="0" indent="0" algn="l" defTabSz="695325"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Worker safety </a:t>
            </a: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br>
              <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br>
            <a:endPar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aphicFrame>
        <p:nvGraphicFramePr>
          <p:cNvPr id="265455" name="Group 239">
            <a:extLst>
              <a:ext uri="{FF2B5EF4-FFF2-40B4-BE49-F238E27FC236}">
                <a16:creationId xmlns:a16="http://schemas.microsoft.com/office/drawing/2014/main" id="{5C8BF691-7EC9-E665-566B-B46318D35950}"/>
              </a:ext>
            </a:extLst>
          </p:cNvPr>
          <p:cNvGraphicFramePr>
            <a:graphicFrameLocks noGrp="1"/>
          </p:cNvGraphicFramePr>
          <p:nvPr/>
        </p:nvGraphicFramePr>
        <p:xfrm>
          <a:off x="1905000" y="4724400"/>
          <a:ext cx="2895600" cy="548640"/>
        </p:xfrm>
        <a:graphic>
          <a:graphicData uri="http://schemas.openxmlformats.org/drawingml/2006/table">
            <a:tbl>
              <a:tblPr/>
              <a:tblGrid>
                <a:gridCol w="1447800">
                  <a:extLst>
                    <a:ext uri="{9D8B030D-6E8A-4147-A177-3AD203B41FA5}">
                      <a16:colId xmlns:a16="http://schemas.microsoft.com/office/drawing/2014/main" val="1980600817"/>
                    </a:ext>
                  </a:extLst>
                </a:gridCol>
                <a:gridCol w="1447800">
                  <a:extLst>
                    <a:ext uri="{9D8B030D-6E8A-4147-A177-3AD203B41FA5}">
                      <a16:colId xmlns:a16="http://schemas.microsoft.com/office/drawing/2014/main" val="1073152050"/>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(per capita)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of SL Hrs Earned (per capita) - Agency</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68740514"/>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5.5 </a:t>
                      </a: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70.1%</a:t>
                      </a:r>
                      <a:endPar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83245668"/>
                  </a:ext>
                </a:extLst>
              </a:tr>
            </a:tbl>
          </a:graphicData>
        </a:graphic>
      </p:graphicFrame>
      <p:graphicFrame>
        <p:nvGraphicFramePr>
          <p:cNvPr id="265446" name="Group 230">
            <a:extLst>
              <a:ext uri="{FF2B5EF4-FFF2-40B4-BE49-F238E27FC236}">
                <a16:creationId xmlns:a16="http://schemas.microsoft.com/office/drawing/2014/main" id="{B98AA9D3-EFC1-6F7B-A514-A11798B00474}"/>
              </a:ext>
            </a:extLst>
          </p:cNvPr>
          <p:cNvGraphicFramePr>
            <a:graphicFrameLocks noGrp="1"/>
          </p:cNvGraphicFramePr>
          <p:nvPr/>
        </p:nvGraphicFramePr>
        <p:xfrm rot="21139687">
          <a:off x="4787900" y="4724400"/>
          <a:ext cx="2908300" cy="548640"/>
        </p:xfrm>
        <a:graphic>
          <a:graphicData uri="http://schemas.openxmlformats.org/drawingml/2006/table">
            <a:tbl>
              <a:tblPr/>
              <a:tblGrid>
                <a:gridCol w="1500188">
                  <a:extLst>
                    <a:ext uri="{9D8B030D-6E8A-4147-A177-3AD203B41FA5}">
                      <a16:colId xmlns:a16="http://schemas.microsoft.com/office/drawing/2014/main" val="1868214650"/>
                    </a:ext>
                  </a:extLst>
                </a:gridCol>
                <a:gridCol w="1408112">
                  <a:extLst>
                    <a:ext uri="{9D8B030D-6E8A-4147-A177-3AD203B41FA5}">
                      <a16:colId xmlns:a16="http://schemas.microsoft.com/office/drawing/2014/main" val="2101138642"/>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(per capita) – Statewide*</a:t>
                      </a:r>
                    </a:p>
                  </a:txBody>
                  <a:tcPr horzOverflow="overflow">
                    <a:lnL w="12700" cap="flat" cmpd="sng" algn="ctr">
                      <a:solidFill>
                        <a:schemeClr val="accent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of SL Hrs Earned (per capita) – Statewide*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120225643"/>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6.4 Hrs</a:t>
                      </a:r>
                    </a:p>
                  </a:txBody>
                  <a:tcPr horzOverflow="overflow">
                    <a:lnL w="12700" cap="flat" cmpd="sng" algn="ctr">
                      <a:solidFill>
                        <a:schemeClr val="accent2"/>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82.5%</a:t>
                      </a:r>
                    </a:p>
                  </a:txBody>
                  <a:tcPr horzOverflow="overflow">
                    <a:lnL w="12700" cap="flat" cmpd="sng" algn="ctr">
                      <a:solidFill>
                        <a:srgbClr val="000066"/>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345798647"/>
                  </a:ext>
                </a:extLst>
              </a:tr>
            </a:tbl>
          </a:graphicData>
        </a:graphic>
      </p:graphicFrame>
      <p:graphicFrame>
        <p:nvGraphicFramePr>
          <p:cNvPr id="265475" name="Group 259">
            <a:extLst>
              <a:ext uri="{FF2B5EF4-FFF2-40B4-BE49-F238E27FC236}">
                <a16:creationId xmlns:a16="http://schemas.microsoft.com/office/drawing/2014/main" id="{A4CA4501-11C2-FF31-C07C-9BBDD3DCA4CE}"/>
              </a:ext>
            </a:extLst>
          </p:cNvPr>
          <p:cNvGraphicFramePr>
            <a:graphicFrameLocks noGrp="1"/>
          </p:cNvGraphicFramePr>
          <p:nvPr/>
        </p:nvGraphicFramePr>
        <p:xfrm>
          <a:off x="1905000" y="5588000"/>
          <a:ext cx="2895600" cy="548640"/>
        </p:xfrm>
        <a:graphic>
          <a:graphicData uri="http://schemas.openxmlformats.org/drawingml/2006/table">
            <a:tbl>
              <a:tblPr/>
              <a:tblGrid>
                <a:gridCol w="1447800">
                  <a:extLst>
                    <a:ext uri="{9D8B030D-6E8A-4147-A177-3AD203B41FA5}">
                      <a16:colId xmlns:a16="http://schemas.microsoft.com/office/drawing/2014/main" val="616349559"/>
                    </a:ext>
                  </a:extLst>
                </a:gridCol>
                <a:gridCol w="1447800">
                  <a:extLst>
                    <a:ext uri="{9D8B030D-6E8A-4147-A177-3AD203B41FA5}">
                      <a16:colId xmlns:a16="http://schemas.microsoft.com/office/drawing/2014/main" val="2698279641"/>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(those who took SL)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SL Hrs Earned (those who took SL) - Agency</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53514946"/>
                  </a:ext>
                </a:extLst>
              </a:tr>
              <a:tr h="198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9.8 </a:t>
                      </a: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1" i="0" u="none" strike="noStrike" cap="none" normalizeH="0" baseline="0">
                          <a:ln>
                            <a:noFill/>
                          </a:ln>
                          <a:solidFill>
                            <a:schemeClr val="tx1"/>
                          </a:solidFill>
                          <a:effectLst/>
                          <a:latin typeface="Arial" panose="020B0604020202020204" pitchFamily="34" charset="0"/>
                          <a:ea typeface="宋体" panose="02010600030101010101" pitchFamily="2" charset="-122"/>
                        </a:rPr>
                        <a:t>122.4%</a:t>
                      </a:r>
                      <a:endPar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84367186"/>
                  </a:ext>
                </a:extLst>
              </a:tr>
            </a:tbl>
          </a:graphicData>
        </a:graphic>
      </p:graphicFrame>
      <p:graphicFrame>
        <p:nvGraphicFramePr>
          <p:cNvPr id="265476" name="Group 260">
            <a:extLst>
              <a:ext uri="{FF2B5EF4-FFF2-40B4-BE49-F238E27FC236}">
                <a16:creationId xmlns:a16="http://schemas.microsoft.com/office/drawing/2014/main" id="{24ABE7A1-BF0D-F955-14C5-61A4231D66AE}"/>
              </a:ext>
            </a:extLst>
          </p:cNvPr>
          <p:cNvGraphicFramePr>
            <a:graphicFrameLocks noGrp="1"/>
          </p:cNvGraphicFramePr>
          <p:nvPr/>
        </p:nvGraphicFramePr>
        <p:xfrm>
          <a:off x="4787900" y="5588000"/>
          <a:ext cx="2908300" cy="548640"/>
        </p:xfrm>
        <a:graphic>
          <a:graphicData uri="http://schemas.openxmlformats.org/drawingml/2006/table">
            <a:tbl>
              <a:tblPr/>
              <a:tblGrid>
                <a:gridCol w="1495425">
                  <a:extLst>
                    <a:ext uri="{9D8B030D-6E8A-4147-A177-3AD203B41FA5}">
                      <a16:colId xmlns:a16="http://schemas.microsoft.com/office/drawing/2014/main" val="2357949162"/>
                    </a:ext>
                  </a:extLst>
                </a:gridCol>
                <a:gridCol w="1412875">
                  <a:extLst>
                    <a:ext uri="{9D8B030D-6E8A-4147-A177-3AD203B41FA5}">
                      <a16:colId xmlns:a16="http://schemas.microsoft.com/office/drawing/2014/main" val="4084348188"/>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Avg Hrs SL Used (those who took SL) – Statewide*</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SL Hrs Earned (those who took SL) – Statewide*</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511663434"/>
                  </a:ext>
                </a:extLst>
              </a:tr>
              <a:tr h="1809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11.9 Hrs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rPr>
                        <a:t>148.4%</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120255570"/>
                  </a:ext>
                </a:extLst>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EAAE7BE-E72C-9055-5D33-99AE6BCF65B9}"/>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A245F34-7443-4BE2-BA8D-4AD2941461F6}" type="datetime1">
              <a:rPr kumimoji="0" lang="en-GB" altLang="zh-CN" sz="800" b="0" i="0" u="none" strike="noStrike" kern="1200" cap="none" spc="0" normalizeH="0" baseline="0" noProof="0" smtClean="0">
                <a:ln>
                  <a:noFill/>
                </a:ln>
                <a:solidFill>
                  <a:srgbClr val="5F5F5F"/>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23/02/2025</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86BECD5B-2345-B938-E377-0338E23D05A5}"/>
              </a:ext>
            </a:extLst>
          </p:cNvPr>
          <p:cNvSpPr>
            <a:spLocks noGrp="1"/>
          </p:cNvSpPr>
          <p:nvPr>
            <p:ph type="ftr" sz="quarter" idx="11"/>
          </p:nvPr>
        </p:nvSpPr>
        <p:spPr>
          <a:xfrm>
            <a:off x="1255712" y="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rPr>
              <a:t>- F. Eozénou -     TTC Meeting WG4 Fermilab</a:t>
            </a:r>
          </a:p>
        </p:txBody>
      </p:sp>
      <p:sp>
        <p:nvSpPr>
          <p:cNvPr id="4" name="灯片编号占位符 5">
            <a:extLst>
              <a:ext uri="{FF2B5EF4-FFF2-40B4-BE49-F238E27FC236}">
                <a16:creationId xmlns:a16="http://schemas.microsoft.com/office/drawing/2014/main" id="{9F43D4EA-2B89-B439-89A9-E9657417F1F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9E5908-611E-4844-A904-756997E6FBB1}" type="slidenum">
              <a:rPr kumimoji="0" lang="fr-FR" altLang="zh-CN" sz="800" b="0" i="0" u="none" strike="noStrike" kern="1200" cap="none" spc="0" normalizeH="0" baseline="0" noProof="0" smtClean="0">
                <a:ln>
                  <a:noFill/>
                </a:ln>
                <a:solidFill>
                  <a:srgbClr val="5F5F5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613378" name="Text Box 2">
            <a:extLst>
              <a:ext uri="{FF2B5EF4-FFF2-40B4-BE49-F238E27FC236}">
                <a16:creationId xmlns:a16="http://schemas.microsoft.com/office/drawing/2014/main" id="{29D10D08-EDCE-7CDD-AF4D-20283D2C1091}"/>
              </a:ext>
            </a:extLst>
          </p:cNvPr>
          <p:cNvSpPr txBox="1">
            <a:spLocks noChangeArrowheads="1"/>
          </p:cNvSpPr>
          <p:nvPr/>
        </p:nvSpPr>
        <p:spPr bwMode="auto">
          <a:xfrm>
            <a:off x="2036763" y="65088"/>
            <a:ext cx="5903912"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FF3300"/>
                </a:solidFill>
                <a:effectLst/>
                <a:uLnTx/>
                <a:uFillTx/>
                <a:latin typeface="Arial" panose="020B0604020202020204" pitchFamily="34" charset="0"/>
                <a:ea typeface="+mn-ea"/>
                <a:cs typeface="+mn-cs"/>
              </a:rPr>
              <a:t>HIGH PERFORMANCE SURFACE TREATMENT REQUIRED FOR DIFFERENT TYPES OF CAVITIES</a:t>
            </a:r>
          </a:p>
        </p:txBody>
      </p:sp>
      <p:sp>
        <p:nvSpPr>
          <p:cNvPr id="613427" name="Text Box 51">
            <a:extLst>
              <a:ext uri="{FF2B5EF4-FFF2-40B4-BE49-F238E27FC236}">
                <a16:creationId xmlns:a16="http://schemas.microsoft.com/office/drawing/2014/main" id="{D49753A8-1FAE-D274-825E-F07D1E4D9C89}"/>
              </a:ext>
            </a:extLst>
          </p:cNvPr>
          <p:cNvSpPr txBox="1">
            <a:spLocks noChangeArrowheads="1"/>
          </p:cNvSpPr>
          <p:nvPr/>
        </p:nvSpPr>
        <p:spPr bwMode="auto">
          <a:xfrm>
            <a:off x="1279525" y="5178425"/>
            <a:ext cx="741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l-GR" altLang="zh-C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β</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 1 cavity   Eacc = </a:t>
            </a:r>
            <a:r>
              <a:rPr kumimoji="0" lang="fr-FR"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25 MV/m</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Need for an efficient surface treatment→ </a:t>
            </a:r>
            <a:r>
              <a:rPr kumimoji="0" lang="fr-FR" altLang="zh-CN" sz="1800" b="0" i="0" u="none" strike="noStrike" kern="1200" cap="none" spc="0" normalizeH="0" baseline="0" noProof="0" dirty="0">
                <a:ln>
                  <a:noFill/>
                </a:ln>
                <a:solidFill>
                  <a:srgbClr val="FF6600"/>
                </a:solidFill>
                <a:effectLst/>
                <a:uLnTx/>
                <a:uFillTx/>
                <a:latin typeface="Arial" panose="020B0604020202020204" pitchFamily="34" charset="0"/>
                <a:ea typeface="宋体" panose="02010600030101010101" pitchFamily="2" charset="-122"/>
                <a:cs typeface="Arial" panose="020B0604020202020204" pitchFamily="34" charset="0"/>
              </a:rPr>
              <a:t>Choice for Electro - Polishing</a:t>
            </a:r>
          </a:p>
        </p:txBody>
      </p:sp>
      <p:pic>
        <p:nvPicPr>
          <p:cNvPr id="613496" name="Picture 120">
            <a:extLst>
              <a:ext uri="{FF2B5EF4-FFF2-40B4-BE49-F238E27FC236}">
                <a16:creationId xmlns:a16="http://schemas.microsoft.com/office/drawing/2014/main" id="{9CAC542A-A252-8C86-B369-3E7C5507D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235325"/>
            <a:ext cx="6291262" cy="1328738"/>
          </a:xfrm>
          <a:prstGeom prst="rect">
            <a:avLst/>
          </a:prstGeom>
          <a:noFill/>
          <a:extLst>
            <a:ext uri="{909E8E84-426E-40DD-AFC4-6F175D3DCCD1}">
              <a14:hiddenFill xmlns:a14="http://schemas.microsoft.com/office/drawing/2010/main">
                <a:solidFill>
                  <a:srgbClr val="FFFFFF"/>
                </a:solidFill>
              </a14:hiddenFill>
            </a:ext>
          </a:extLst>
        </p:spPr>
      </p:pic>
      <p:sp>
        <p:nvSpPr>
          <p:cNvPr id="613497" name="Text Box 121">
            <a:extLst>
              <a:ext uri="{FF2B5EF4-FFF2-40B4-BE49-F238E27FC236}">
                <a16:creationId xmlns:a16="http://schemas.microsoft.com/office/drawing/2014/main" id="{DF143417-2880-11D1-C0D1-199CD2F7F3A6}"/>
              </a:ext>
            </a:extLst>
          </p:cNvPr>
          <p:cNvSpPr txBox="1">
            <a:spLocks noChangeArrowheads="1"/>
          </p:cNvSpPr>
          <p:nvPr/>
        </p:nvSpPr>
        <p:spPr bwMode="auto">
          <a:xfrm>
            <a:off x="5599113" y="4564063"/>
            <a:ext cx="3348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(Tesla: Ø=</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211mm L=1283mm)</a:t>
            </a:r>
          </a:p>
        </p:txBody>
      </p:sp>
      <p:sp>
        <p:nvSpPr>
          <p:cNvPr id="613498" name="Text Box 122">
            <a:extLst>
              <a:ext uri="{FF2B5EF4-FFF2-40B4-BE49-F238E27FC236}">
                <a16:creationId xmlns:a16="http://schemas.microsoft.com/office/drawing/2014/main" id="{400C9DC5-F183-013D-5D80-DAF64BBEEC70}"/>
              </a:ext>
            </a:extLst>
          </p:cNvPr>
          <p:cNvSpPr txBox="1">
            <a:spLocks noChangeArrowheads="1"/>
          </p:cNvSpPr>
          <p:nvPr/>
        </p:nvSpPr>
        <p:spPr bwMode="auto">
          <a:xfrm>
            <a:off x="1243013" y="4564063"/>
            <a:ext cx="4356100"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Ø</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382mm   L&gt;1430mm  1,76 m</a:t>
            </a:r>
            <a:r>
              <a:rPr kumimoji="0" lang="fr-FR" altLang="zh-CN" sz="1800" b="0" i="0" u="none" strike="noStrike" kern="1200" cap="none" spc="0" normalizeH="0" baseline="3000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fr-FR"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fr-FR"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88L</a:t>
            </a:r>
          </a:p>
        </p:txBody>
      </p:sp>
      <p:sp>
        <p:nvSpPr>
          <p:cNvPr id="613501" name="Text Box 125">
            <a:extLst>
              <a:ext uri="{FF2B5EF4-FFF2-40B4-BE49-F238E27FC236}">
                <a16:creationId xmlns:a16="http://schemas.microsoft.com/office/drawing/2014/main" id="{0842BD9F-5ACF-5C7B-0FBD-1C5FFE8C09D0}"/>
              </a:ext>
            </a:extLst>
          </p:cNvPr>
          <p:cNvSpPr txBox="1">
            <a:spLocks noChangeArrowheads="1"/>
          </p:cNvSpPr>
          <p:nvPr/>
        </p:nvSpPr>
        <p:spPr bwMode="auto">
          <a:xfrm>
            <a:off x="1890713" y="6035675"/>
            <a:ext cx="741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(optionnal) EP for </a:t>
            </a:r>
            <a:r>
              <a:rPr kumimoji="0" lang="el-GR"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β</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0.65 cavity    Eacc = </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19 MV/m </a:t>
            </a:r>
          </a:p>
        </p:txBody>
      </p:sp>
      <p:pic>
        <p:nvPicPr>
          <p:cNvPr id="613502" name="Picture 126">
            <a:extLst>
              <a:ext uri="{FF2B5EF4-FFF2-40B4-BE49-F238E27FC236}">
                <a16:creationId xmlns:a16="http://schemas.microsoft.com/office/drawing/2014/main" id="{D0EB2DF1-953E-2250-D195-C536A7B4E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2701925"/>
            <a:ext cx="1122362" cy="533400"/>
          </a:xfrm>
          <a:prstGeom prst="rect">
            <a:avLst/>
          </a:prstGeom>
          <a:noFill/>
          <a:extLst>
            <a:ext uri="{909E8E84-426E-40DD-AFC4-6F175D3DCCD1}">
              <a14:hiddenFill xmlns:a14="http://schemas.microsoft.com/office/drawing/2010/main">
                <a:solidFill>
                  <a:srgbClr val="FFFFFF"/>
                </a:solidFill>
              </a14:hiddenFill>
            </a:ext>
          </a:extLst>
        </p:spPr>
      </p:pic>
      <p:sp>
        <p:nvSpPr>
          <p:cNvPr id="613503" name="Text Box 127">
            <a:extLst>
              <a:ext uri="{FF2B5EF4-FFF2-40B4-BE49-F238E27FC236}">
                <a16:creationId xmlns:a16="http://schemas.microsoft.com/office/drawing/2014/main" id="{753DCCB0-7362-D0E7-218D-52AE5626BEE6}"/>
              </a:ext>
            </a:extLst>
          </p:cNvPr>
          <p:cNvSpPr txBox="1">
            <a:spLocks noChangeArrowheads="1"/>
          </p:cNvSpPr>
          <p:nvPr/>
        </p:nvSpPr>
        <p:spPr bwMode="auto">
          <a:xfrm>
            <a:off x="2482850" y="1347788"/>
            <a:ext cx="66611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fr-FR" altLang="zh-CN" sz="18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ILC Hi-Grade Program</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 Tesla Shape cavities to be treated (final step) and tested at Saclay: Final VEP + Rinsing + Test</a:t>
            </a:r>
          </a:p>
        </p:txBody>
      </p:sp>
      <p:pic>
        <p:nvPicPr>
          <p:cNvPr id="613504" name="Picture 128">
            <a:extLst>
              <a:ext uri="{FF2B5EF4-FFF2-40B4-BE49-F238E27FC236}">
                <a16:creationId xmlns:a16="http://schemas.microsoft.com/office/drawing/2014/main" id="{84BC3BA2-E6B3-D987-D200-1A5CAB6DC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1347788"/>
            <a:ext cx="1347787" cy="665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3505" name="Text Box 129">
            <a:extLst>
              <a:ext uri="{FF2B5EF4-FFF2-40B4-BE49-F238E27FC236}">
                <a16:creationId xmlns:a16="http://schemas.microsoft.com/office/drawing/2014/main" id="{98641259-6385-B5DF-0423-0C40D4C1326C}"/>
              </a:ext>
            </a:extLst>
          </p:cNvPr>
          <p:cNvSpPr txBox="1">
            <a:spLocks noChangeArrowheads="1"/>
          </p:cNvSpPr>
          <p:nvPr/>
        </p:nvSpPr>
        <p:spPr bwMode="auto">
          <a:xfrm>
            <a:off x="2482850" y="2868613"/>
            <a:ext cx="44656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fr-FR" altLang="zh-CN" sz="18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Surface treatment for large proton cavity</a:t>
            </a:r>
          </a:p>
        </p:txBody>
      </p:sp>
      <p:pic>
        <p:nvPicPr>
          <p:cNvPr id="613507" name="Picture 131">
            <a:hlinkClick r:id="rId5"/>
            <a:extLst>
              <a:ext uri="{FF2B5EF4-FFF2-40B4-BE49-F238E27FC236}">
                <a16:creationId xmlns:a16="http://schemas.microsoft.com/office/drawing/2014/main" id="{FC6B3D35-24A3-9513-9DA3-AE5BDED33A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238" y="6000750"/>
            <a:ext cx="971550" cy="628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B8AA7DD-533A-5760-DC6D-54ECE715FB6F}"/>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E5233C8-7177-4F27-900B-EDB97ECCD7A0}" type="datetime1">
              <a:rPr kumimoji="0" lang="en-GB" altLang="zh-CN" sz="800" b="0" i="0" u="none" strike="noStrike" kern="1200" cap="none" spc="0" normalizeH="0" baseline="0" noProof="0" smtClean="0">
                <a:ln>
                  <a:noFill/>
                </a:ln>
                <a:solidFill>
                  <a:srgbClr val="5F5F5F"/>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23/02/2025</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282FAD65-43D0-3468-4963-9EDA6C80EEC6}"/>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rPr>
              <a:t>- F. Eozénou -     TTC Meeting WG4 Fermilab</a:t>
            </a:r>
          </a:p>
        </p:txBody>
      </p:sp>
      <p:sp>
        <p:nvSpPr>
          <p:cNvPr id="4" name="灯片编号占位符 5">
            <a:extLst>
              <a:ext uri="{FF2B5EF4-FFF2-40B4-BE49-F238E27FC236}">
                <a16:creationId xmlns:a16="http://schemas.microsoft.com/office/drawing/2014/main" id="{5102D3AB-073D-B6C9-5069-A91BE6B4A057}"/>
              </a:ext>
            </a:extLst>
          </p:cNvPr>
          <p:cNvSpPr>
            <a:spLocks noGrp="1"/>
          </p:cNvSpPr>
          <p:nvPr>
            <p:ph type="sldNum" sz="quarter" idx="12"/>
          </p:nvPr>
        </p:nvSpPr>
        <p:spPr>
          <a:xfrm>
            <a:off x="4378325" y="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1B8BBED-F549-4BEE-9C6B-7404ABA9905F}" type="slidenum">
              <a:rPr kumimoji="0" lang="fr-FR" altLang="zh-CN" sz="800" b="0" i="0" u="none" strike="noStrike" kern="1200" cap="none" spc="0" normalizeH="0" baseline="0" noProof="0" smtClean="0">
                <a:ln>
                  <a:noFill/>
                </a:ln>
                <a:solidFill>
                  <a:srgbClr val="5F5F5F"/>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fr-FR" altLang="zh-CN" sz="800" b="0" i="0" u="none" strike="noStrike" kern="1200" cap="none" spc="0" normalizeH="0" baseline="0" noProof="0">
              <a:ln>
                <a:noFill/>
              </a:ln>
              <a:solidFill>
                <a:srgbClr val="5F5F5F"/>
              </a:solidFill>
              <a:effectLst/>
              <a:uLnTx/>
              <a:uFillTx/>
              <a:latin typeface="Arial" panose="020B0604020202020204" pitchFamily="34" charset="0"/>
              <a:ea typeface="宋体" panose="02010600030101010101" pitchFamily="2" charset="-122"/>
              <a:cs typeface="+mn-cs"/>
            </a:endParaRPr>
          </a:p>
        </p:txBody>
      </p:sp>
      <p:sp>
        <p:nvSpPr>
          <p:cNvPr id="609282" name="Text Box 3">
            <a:extLst>
              <a:ext uri="{FF2B5EF4-FFF2-40B4-BE49-F238E27FC236}">
                <a16:creationId xmlns:a16="http://schemas.microsoft.com/office/drawing/2014/main" id="{6B6A2E78-2375-68AE-3EBE-0F20032BB132}"/>
              </a:ext>
            </a:extLst>
          </p:cNvPr>
          <p:cNvSpPr txBox="1">
            <a:spLocks noChangeArrowheads="1"/>
          </p:cNvSpPr>
          <p:nvPr/>
        </p:nvSpPr>
        <p:spPr bwMode="auto">
          <a:xfrm>
            <a:off x="2411413" y="1693863"/>
            <a:ext cx="5400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Does a cathodic overpotential leads to an increased sulfur generation?</a:t>
            </a:r>
          </a:p>
        </p:txBody>
      </p:sp>
      <p:sp>
        <p:nvSpPr>
          <p:cNvPr id="609283" name="Text Box 4">
            <a:extLst>
              <a:ext uri="{FF2B5EF4-FFF2-40B4-BE49-F238E27FC236}">
                <a16:creationId xmlns:a16="http://schemas.microsoft.com/office/drawing/2014/main" id="{7C3EEB62-F9B0-5178-6F56-B200857BA9D6}"/>
              </a:ext>
            </a:extLst>
          </p:cNvPr>
          <p:cNvSpPr txBox="1">
            <a:spLocks noChangeArrowheads="1"/>
          </p:cNvSpPr>
          <p:nvPr/>
        </p:nvSpPr>
        <p:spPr bwMode="auto">
          <a:xfrm>
            <a:off x="1692275" y="2335213"/>
            <a:ext cx="6694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333399"/>
                </a:solidFill>
                <a:effectLst/>
                <a:uLnTx/>
                <a:uFillTx/>
                <a:latin typeface="Garamond" panose="02020404030301010803" pitchFamily="18" charset="0"/>
                <a:ea typeface="MS PGothic" panose="020B0600070205080204" pitchFamily="34" charset="-128"/>
                <a:cs typeface="+mn-cs"/>
              </a:rPr>
              <a:t>→</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Two Niobium samples electro-polished at 5V and 20V for a similar heavy removal with 1-9-1 (HF-H</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2</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SO</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4</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-H</a:t>
            </a:r>
            <a:r>
              <a:rPr kumimoji="0" lang="en-US" altLang="ja-JP" sz="18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2</a:t>
            </a:r>
            <a:r>
              <a:rPr kumimoji="0" lang="en-US" altLang="ja-JP"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O) Mixture</a:t>
            </a:r>
          </a:p>
        </p:txBody>
      </p:sp>
      <p:sp>
        <p:nvSpPr>
          <p:cNvPr id="609284" name="Text Box 5">
            <a:extLst>
              <a:ext uri="{FF2B5EF4-FFF2-40B4-BE49-F238E27FC236}">
                <a16:creationId xmlns:a16="http://schemas.microsoft.com/office/drawing/2014/main" id="{45F7BBC4-B8D9-1E7F-A8ED-74BC276DF65A}"/>
              </a:ext>
            </a:extLst>
          </p:cNvPr>
          <p:cNvSpPr txBox="1">
            <a:spLocks noChangeArrowheads="1"/>
          </p:cNvSpPr>
          <p:nvPr/>
        </p:nvSpPr>
        <p:spPr bwMode="auto">
          <a:xfrm>
            <a:off x="898525" y="3265488"/>
            <a:ext cx="3024188"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Sample A, </a:t>
            </a:r>
            <a:r>
              <a:rPr kumimoji="0" lang="en-US" altLang="ja-JP" sz="1800" b="0"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20 Volts</a:t>
            </a: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ja-JP" sz="1800" b="0" i="0" u="none" strike="noStrike" kern="1200" cap="none" spc="0" normalizeH="0" baseline="0" noProof="0">
                <a:ln>
                  <a:noFill/>
                </a:ln>
                <a:solidFill>
                  <a:srgbClr val="669900"/>
                </a:solidFill>
                <a:effectLst/>
                <a:uLnTx/>
                <a:uFillTx/>
                <a:latin typeface="Arial" panose="020B0604020202020204" pitchFamily="34" charset="0"/>
                <a:ea typeface="MS PGothic" panose="020B0600070205080204" pitchFamily="34" charset="-128"/>
                <a:cs typeface="+mn-cs"/>
              </a:rPr>
              <a:t>9.18g removed</a:t>
            </a:r>
            <a:endPar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ja-JP" sz="1800" b="0" i="0" u="none" strike="noStrike" kern="1200" cap="none" spc="0" normalizeH="0" baseline="0" noProof="0">
              <a:ln>
                <a:noFill/>
              </a:ln>
              <a:solidFill>
                <a:srgbClr val="F1A745"/>
              </a:solidFill>
              <a:effectLst/>
              <a:uLnTx/>
              <a:uFillTx/>
              <a:latin typeface="Arial" panose="020B0604020202020204" pitchFamily="34" charset="0"/>
              <a:ea typeface="MS PGothic" panose="020B0600070205080204" pitchFamily="34" charset="-128"/>
              <a:cs typeface="+mn-cs"/>
            </a:endParaRPr>
          </a:p>
        </p:txBody>
      </p:sp>
      <p:sp>
        <p:nvSpPr>
          <p:cNvPr id="609285" name="Text Box 6">
            <a:extLst>
              <a:ext uri="{FF2B5EF4-FFF2-40B4-BE49-F238E27FC236}">
                <a16:creationId xmlns:a16="http://schemas.microsoft.com/office/drawing/2014/main" id="{0A43F396-8E4C-F957-A307-D35DCA0520C2}"/>
              </a:ext>
            </a:extLst>
          </p:cNvPr>
          <p:cNvSpPr txBox="1">
            <a:spLocks noChangeArrowheads="1"/>
          </p:cNvSpPr>
          <p:nvPr/>
        </p:nvSpPr>
        <p:spPr bwMode="auto">
          <a:xfrm>
            <a:off x="5973763" y="3265488"/>
            <a:ext cx="3024187"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Sample B, </a:t>
            </a:r>
            <a:r>
              <a:rPr kumimoji="0" lang="en-US" altLang="ja-JP" sz="1800" b="0"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5 Volts</a:t>
            </a:r>
            <a:r>
              <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1800" b="0" i="0" u="none" strike="noStrike" kern="1200" cap="none" spc="0" normalizeH="0" baseline="0" noProof="0">
                <a:ln>
                  <a:noFill/>
                </a:ln>
                <a:solidFill>
                  <a:srgbClr val="669900"/>
                </a:solidFill>
                <a:effectLst/>
                <a:uLnTx/>
                <a:uFillTx/>
                <a:latin typeface="Arial" panose="020B0604020202020204" pitchFamily="34" charset="0"/>
                <a:ea typeface="MS PGothic" panose="020B0600070205080204" pitchFamily="34" charset="-128"/>
                <a:cs typeface="+mn-cs"/>
              </a:rPr>
              <a:t>9.11g removed</a:t>
            </a:r>
            <a:endParaRPr kumimoji="0" lang="en-US" altLang="ja-JP"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609286" name="Picture 9" descr="P1030459">
            <a:extLst>
              <a:ext uri="{FF2B5EF4-FFF2-40B4-BE49-F238E27FC236}">
                <a16:creationId xmlns:a16="http://schemas.microsoft.com/office/drawing/2014/main" id="{A46C2FF1-8C73-5E89-1EF4-11562FD4F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3062288"/>
            <a:ext cx="2447925"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7" name="Text Box 7">
            <a:extLst>
              <a:ext uri="{FF2B5EF4-FFF2-40B4-BE49-F238E27FC236}">
                <a16:creationId xmlns:a16="http://schemas.microsoft.com/office/drawing/2014/main" id="{EB7ACE84-64CC-D099-ED43-04736BDCCF03}"/>
              </a:ext>
            </a:extLst>
          </p:cNvPr>
          <p:cNvSpPr txBox="1">
            <a:spLocks noChangeArrowheads="1"/>
          </p:cNvSpPr>
          <p:nvPr/>
        </p:nvSpPr>
        <p:spPr bwMode="auto">
          <a:xfrm>
            <a:off x="1692275" y="5078413"/>
            <a:ext cx="6345238"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Visible contamination for Sample A </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We have compared impurities found in </a:t>
            </a: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electrolytes A &amp; B</a:t>
            </a:r>
          </a:p>
        </p:txBody>
      </p:sp>
      <p:sp>
        <p:nvSpPr>
          <p:cNvPr id="609288" name="Text Box 10">
            <a:extLst>
              <a:ext uri="{FF2B5EF4-FFF2-40B4-BE49-F238E27FC236}">
                <a16:creationId xmlns:a16="http://schemas.microsoft.com/office/drawing/2014/main" id="{FFBE1AC2-B6C4-F7A2-C1EB-7AB27EB987EE}"/>
              </a:ext>
            </a:extLst>
          </p:cNvPr>
          <p:cNvSpPr txBox="1">
            <a:spLocks noChangeArrowheads="1"/>
          </p:cNvSpPr>
          <p:nvPr/>
        </p:nvSpPr>
        <p:spPr bwMode="auto">
          <a:xfrm>
            <a:off x="1692275" y="198438"/>
            <a:ext cx="6948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ja-JP" sz="2000" b="1" i="0" u="none" strike="noStrike" kern="1200" cap="none" spc="0" normalizeH="0" baseline="0" noProof="0">
                <a:ln>
                  <a:noFill/>
                </a:ln>
                <a:solidFill>
                  <a:srgbClr val="FF3300"/>
                </a:solidFill>
                <a:effectLst/>
                <a:uLnTx/>
                <a:uFillTx/>
                <a:latin typeface="Arial" panose="020B0604020202020204" pitchFamily="34" charset="0"/>
                <a:ea typeface="MS PGothic" panose="020B0600070205080204" pitchFamily="34" charset="-128"/>
                <a:cs typeface="+mn-cs"/>
              </a:rPr>
              <a:t>+ LESS IMPURITIES AT LOWER VOLTAGE</a:t>
            </a:r>
          </a:p>
        </p:txBody>
      </p:sp>
      <p:sp>
        <p:nvSpPr>
          <p:cNvPr id="609289" name="Text Box 9">
            <a:extLst>
              <a:ext uri="{FF2B5EF4-FFF2-40B4-BE49-F238E27FC236}">
                <a16:creationId xmlns:a16="http://schemas.microsoft.com/office/drawing/2014/main" id="{06032578-A720-0949-3742-1E75AFCB1CDB}"/>
              </a:ext>
            </a:extLst>
          </p:cNvPr>
          <p:cNvSpPr txBox="1">
            <a:spLocks noChangeArrowheads="1"/>
          </p:cNvSpPr>
          <p:nvPr/>
        </p:nvSpPr>
        <p:spPr bwMode="auto">
          <a:xfrm>
            <a:off x="2051050" y="6040438"/>
            <a:ext cx="532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X2 Impurities in A Mixture</a:t>
            </a:r>
          </a:p>
        </p:txBody>
      </p:sp>
      <p:sp>
        <p:nvSpPr>
          <p:cNvPr id="609290" name="Text Box 10">
            <a:extLst>
              <a:ext uri="{FF2B5EF4-FFF2-40B4-BE49-F238E27FC236}">
                <a16:creationId xmlns:a16="http://schemas.microsoft.com/office/drawing/2014/main" id="{81BA8EC3-72A3-4494-DD97-F043BC302F51}"/>
              </a:ext>
            </a:extLst>
          </p:cNvPr>
          <p:cNvSpPr txBox="1">
            <a:spLocks noChangeArrowheads="1"/>
          </p:cNvSpPr>
          <p:nvPr/>
        </p:nvSpPr>
        <p:spPr bwMode="auto">
          <a:xfrm>
            <a:off x="1331913" y="981075"/>
            <a:ext cx="4032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fr-FR"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Presented at TTC 2008 &amp; SRF 2009</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79FE18BA-266B-3B71-F2DC-4DE440F487EC}"/>
              </a:ext>
            </a:extLst>
          </p:cNvPr>
          <p:cNvSpPr>
            <a:spLocks noChangeShapeType="1"/>
          </p:cNvSpPr>
          <p:nvPr/>
        </p:nvSpPr>
        <p:spPr bwMode="auto">
          <a:xfrm>
            <a:off x="2057400" y="2514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5" name="Rectangle 3">
            <a:extLst>
              <a:ext uri="{FF2B5EF4-FFF2-40B4-BE49-F238E27FC236}">
                <a16:creationId xmlns:a16="http://schemas.microsoft.com/office/drawing/2014/main" id="{9FC48E01-69EE-5FF1-0765-F86C291C3743}"/>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6" name="Rectangle 4">
            <a:extLst>
              <a:ext uri="{FF2B5EF4-FFF2-40B4-BE49-F238E27FC236}">
                <a16:creationId xmlns:a16="http://schemas.microsoft.com/office/drawing/2014/main" id="{3F064737-CABE-05C3-BC7C-F9CA75767505}"/>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7" name="WordArt 5">
            <a:extLst>
              <a:ext uri="{FF2B5EF4-FFF2-40B4-BE49-F238E27FC236}">
                <a16:creationId xmlns:a16="http://schemas.microsoft.com/office/drawing/2014/main" id="{7669A56D-5935-70B1-3F0F-B640C2B41C91}"/>
              </a:ext>
            </a:extLst>
          </p:cNvPr>
          <p:cNvSpPr>
            <a:spLocks noChangeArrowheads="1" noChangeShapeType="1" noTextEdit="1"/>
          </p:cNvSpPr>
          <p:nvPr/>
        </p:nvSpPr>
        <p:spPr bwMode="auto">
          <a:xfrm rot="5400000">
            <a:off x="-2019300" y="3417888"/>
            <a:ext cx="5021263" cy="541337"/>
          </a:xfrm>
          <a:prstGeom prst="rect">
            <a:avLst/>
          </a:prstGeom>
        </p:spPr>
        <p:txBody>
          <a:bodyPr vert="wordArtVert" wrap="none" fromWordArt="1">
            <a:prstTxWarp prst="textPlain">
              <a:avLst>
                <a:gd name="adj" fmla="val 50000"/>
              </a:avLst>
            </a:prstTxWarp>
          </a:bodyPr>
          <a:lstStyle/>
          <a:p>
            <a:pPr marL="0" marR="0" lvl="0" indent="0" algn="ctr" defTabSz="914400" rtl="0" eaLnBrk="0" fontAlgn="auto" latinLnBrk="0" hangingPunct="0">
              <a:lnSpc>
                <a:spcPct val="100000"/>
              </a:lnSpc>
              <a:spcBef>
                <a:spcPct val="0"/>
              </a:spcBef>
              <a:spcAft>
                <a:spcPct val="0"/>
              </a:spcAft>
              <a:buClrTx/>
              <a:buSzTx/>
              <a:buFontTx/>
              <a:buNone/>
              <a:tabLst/>
              <a:defRPr/>
            </a:pPr>
            <a:r>
              <a:rPr kumimoji="0" lang="en-US" altLang="zh-CN" sz="3600" b="1" i="0" u="none" strike="noStrike" kern="10" cap="none" spc="0" normalizeH="0" baseline="0" noProof="0" dirty="0">
                <a:ln w="9525">
                  <a:solidFill>
                    <a:srgbClr val="000000"/>
                  </a:solidFill>
                  <a:round/>
                  <a:headEnd/>
                  <a:tailEnd/>
                </a:ln>
                <a:solidFill>
                  <a:srgbClr val="FFCC66"/>
                </a:solidFill>
                <a:effectLst/>
                <a:uLnTx/>
                <a:uFillTx/>
                <a:latin typeface="Univers Condensed" panose="020F0502020204030204" pitchFamily="34" charset="0"/>
                <a:ea typeface="+mn-ea"/>
                <a:cs typeface="+mn-cs"/>
              </a:rPr>
              <a:t>Organization  Charts</a:t>
            </a:r>
            <a:endParaRPr kumimoji="0" lang="zh-CN" altLang="en-US" sz="3600" b="1" i="0" u="none" strike="noStrike" kern="10" cap="none" spc="0" normalizeH="0" baseline="0" noProof="0" dirty="0">
              <a:ln w="9525">
                <a:solidFill>
                  <a:srgbClr val="000000"/>
                </a:solidFill>
                <a:round/>
                <a:headEnd/>
                <a:tailEnd/>
              </a:ln>
              <a:solidFill>
                <a:srgbClr val="FFCC66"/>
              </a:solidFill>
              <a:effectLst/>
              <a:uLnTx/>
              <a:uFillTx/>
              <a:latin typeface="Univers Condensed" panose="020F0502020204030204" pitchFamily="34" charset="0"/>
              <a:ea typeface="+mn-ea"/>
              <a:cs typeface="+mn-cs"/>
            </a:endParaRPr>
          </a:p>
        </p:txBody>
      </p:sp>
      <p:sp>
        <p:nvSpPr>
          <p:cNvPr id="3078" name="Rectangle 6">
            <a:extLst>
              <a:ext uri="{FF2B5EF4-FFF2-40B4-BE49-F238E27FC236}">
                <a16:creationId xmlns:a16="http://schemas.microsoft.com/office/drawing/2014/main" id="{36D08D62-AAE8-9E34-EA35-782D1C50C987}"/>
              </a:ext>
            </a:extLst>
          </p:cNvPr>
          <p:cNvSpPr>
            <a:spLocks noChangeArrowheads="1"/>
          </p:cNvSpPr>
          <p:nvPr/>
        </p:nvSpPr>
        <p:spPr bwMode="auto">
          <a:xfrm>
            <a:off x="3276600" y="6172200"/>
            <a:ext cx="2438400" cy="381000"/>
          </a:xfrm>
          <a:prstGeom prst="rect">
            <a:avLst/>
          </a:prstGeom>
          <a:solidFill>
            <a:srgbClr val="F8F8F8"/>
          </a:solidFill>
          <a:ln w="9525">
            <a:solidFill>
              <a:schemeClr val="accent2"/>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3333CC"/>
                </a:solidFill>
                <a:effectLst/>
                <a:uLnTx/>
                <a:uFillTx/>
                <a:latin typeface="Arial" panose="020B0604020202020204" pitchFamily="34" charset="0"/>
                <a:ea typeface="+mn-ea"/>
                <a:cs typeface="+mn-cs"/>
                <a:hlinkClick r:id="rId3"/>
              </a:rPr>
              <a:t>Contacts</a:t>
            </a:r>
            <a:r>
              <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hlinkClick r:id="rId3"/>
              </a:rPr>
              <a:t>  </a:t>
            </a: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p:txBody>
      </p:sp>
      <p:sp>
        <p:nvSpPr>
          <p:cNvPr id="3079" name="Rectangle 7">
            <a:extLst>
              <a:ext uri="{FF2B5EF4-FFF2-40B4-BE49-F238E27FC236}">
                <a16:creationId xmlns:a16="http://schemas.microsoft.com/office/drawing/2014/main" id="{D19819DE-55E5-31B8-BC7B-7370E07E85F5}"/>
              </a:ext>
            </a:extLst>
          </p:cNvPr>
          <p:cNvSpPr>
            <a:spLocks noChangeArrowheads="1"/>
          </p:cNvSpPr>
          <p:nvPr/>
        </p:nvSpPr>
        <p:spPr bwMode="auto">
          <a:xfrm>
            <a:off x="0" y="1447800"/>
            <a:ext cx="6324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CC00"/>
                </a:solidFill>
                <a:effectLst/>
                <a:uLnTx/>
                <a:uFillTx/>
                <a:latin typeface="Arial" panose="020B0604020202020204" pitchFamily="34" charset="0"/>
                <a:ea typeface="+mn-ea"/>
                <a:cs typeface="+mn-cs"/>
              </a:rPr>
              <a:t>Advisory Committee on Water Information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Jennifer Gimbel, ACWI Chair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Acting Asst. Secretary Water and Science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U.S. Department of the Interior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Don Cline, ACWI Alternate Chair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Associate Director for Water,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Wendy E. Norton, ACWI Executive Secretary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Chief, Water Information Coordination Program,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Candice Hopkins, NWQMC Executive Secretary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mn-cs"/>
              </a:rPr>
              <a:t>Hydrologist, Idaho Water Science Center, USGS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3333CC"/>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3">
            <a:extLst>
              <a:ext uri="{FF2B5EF4-FFF2-40B4-BE49-F238E27FC236}">
                <a16:creationId xmlns:a16="http://schemas.microsoft.com/office/drawing/2014/main" id="{3EB1D354-B787-7D03-80D3-36BD167E3676}"/>
              </a:ext>
            </a:extLst>
          </p:cNvPr>
          <p:cNvSpPr>
            <a:spLocks noChangeShapeType="1"/>
          </p:cNvSpPr>
          <p:nvPr/>
        </p:nvSpPr>
        <p:spPr bwMode="auto">
          <a:xfrm flipH="1">
            <a:off x="1371600" y="2590800"/>
            <a:ext cx="6781800" cy="0"/>
          </a:xfrm>
          <a:prstGeom prst="line">
            <a:avLst/>
          </a:prstGeom>
          <a:noFill/>
          <a:ln w="9525">
            <a:solidFill>
              <a:srgbClr val="EAEAEA"/>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1" name="Line 4">
            <a:extLst>
              <a:ext uri="{FF2B5EF4-FFF2-40B4-BE49-F238E27FC236}">
                <a16:creationId xmlns:a16="http://schemas.microsoft.com/office/drawing/2014/main" id="{9DFD8BA0-D292-9495-A7FF-77E35BDC5B4A}"/>
              </a:ext>
            </a:extLst>
          </p:cNvPr>
          <p:cNvSpPr>
            <a:spLocks noChangeShapeType="1"/>
          </p:cNvSpPr>
          <p:nvPr/>
        </p:nvSpPr>
        <p:spPr bwMode="auto">
          <a:xfrm>
            <a:off x="2057400" y="2514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2" name="Rectangle 5">
            <a:extLst>
              <a:ext uri="{FF2B5EF4-FFF2-40B4-BE49-F238E27FC236}">
                <a16:creationId xmlns:a16="http://schemas.microsoft.com/office/drawing/2014/main" id="{8AE24B44-D622-FD74-D985-A1DE2F7C50C0}"/>
              </a:ext>
            </a:extLst>
          </p:cNvPr>
          <p:cNvSpPr>
            <a:spLocks noChangeArrowheads="1"/>
          </p:cNvSpPr>
          <p:nvPr/>
        </p:nvSpPr>
        <p:spPr bwMode="auto">
          <a:xfrm>
            <a:off x="1447800" y="2895600"/>
            <a:ext cx="457200" cy="304800"/>
          </a:xfrm>
          <a:prstGeom prst="rect">
            <a:avLst/>
          </a:prstGeom>
          <a:solidFill>
            <a:schemeClr val="accent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3" name="Rectangle 6">
            <a:extLst>
              <a:ext uri="{FF2B5EF4-FFF2-40B4-BE49-F238E27FC236}">
                <a16:creationId xmlns:a16="http://schemas.microsoft.com/office/drawing/2014/main" id="{E8ED2D88-9B74-68A9-03FA-1B20179B6CA2}"/>
              </a:ext>
            </a:extLst>
          </p:cNvPr>
          <p:cNvSpPr>
            <a:spLocks noChangeArrowheads="1"/>
          </p:cNvSpPr>
          <p:nvPr/>
        </p:nvSpPr>
        <p:spPr bwMode="auto">
          <a:xfrm>
            <a:off x="609600" y="2819400"/>
            <a:ext cx="1447800" cy="10668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National Water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Quality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Monitoring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Council</a:t>
            </a:r>
          </a:p>
        </p:txBody>
      </p:sp>
      <p:sp>
        <p:nvSpPr>
          <p:cNvPr id="7174" name="Rectangle 7">
            <a:extLst>
              <a:ext uri="{FF2B5EF4-FFF2-40B4-BE49-F238E27FC236}">
                <a16:creationId xmlns:a16="http://schemas.microsoft.com/office/drawing/2014/main" id="{36032BE8-24D8-FDF3-31DC-B2EE3AB12A20}"/>
              </a:ext>
            </a:extLst>
          </p:cNvPr>
          <p:cNvSpPr>
            <a:spLocks noChangeArrowheads="1"/>
          </p:cNvSpPr>
          <p:nvPr/>
        </p:nvSpPr>
        <p:spPr bwMode="auto">
          <a:xfrm>
            <a:off x="2133600" y="2819400"/>
            <a:ext cx="14478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National Liaison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for NAWQA</a:t>
            </a:r>
          </a:p>
        </p:txBody>
      </p:sp>
      <p:sp>
        <p:nvSpPr>
          <p:cNvPr id="7175" name="Rectangle 8">
            <a:extLst>
              <a:ext uri="{FF2B5EF4-FFF2-40B4-BE49-F238E27FC236}">
                <a16:creationId xmlns:a16="http://schemas.microsoft.com/office/drawing/2014/main" id="{9DEA1A82-7053-4857-0352-AB1A4DAA9899}"/>
              </a:ext>
            </a:extLst>
          </p:cNvPr>
          <p:cNvSpPr>
            <a:spLocks noChangeArrowheads="1"/>
          </p:cNvSpPr>
          <p:nvPr/>
        </p:nvSpPr>
        <p:spPr bwMode="auto">
          <a:xfrm>
            <a:off x="5486400" y="2819400"/>
            <a:ext cx="1524000" cy="7620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Hydrology</a:t>
            </a:r>
          </a:p>
        </p:txBody>
      </p:sp>
      <p:sp>
        <p:nvSpPr>
          <p:cNvPr id="7176" name="Rectangle 9">
            <a:extLst>
              <a:ext uri="{FF2B5EF4-FFF2-40B4-BE49-F238E27FC236}">
                <a16:creationId xmlns:a16="http://schemas.microsoft.com/office/drawing/2014/main" id="{9096DC0F-1845-776A-1F4A-AFE29C995B97}"/>
              </a:ext>
            </a:extLst>
          </p:cNvPr>
          <p:cNvSpPr>
            <a:spLocks noChangeArrowheads="1"/>
          </p:cNvSpPr>
          <p:nvPr/>
        </p:nvSpPr>
        <p:spPr bwMode="auto">
          <a:xfrm>
            <a:off x="3733800" y="2819400"/>
            <a:ext cx="16002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SA"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Spatial Water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Data</a:t>
            </a:r>
          </a:p>
        </p:txBody>
      </p:sp>
      <p:sp>
        <p:nvSpPr>
          <p:cNvPr id="7177" name="Rectangle 10">
            <a:extLst>
              <a:ext uri="{FF2B5EF4-FFF2-40B4-BE49-F238E27FC236}">
                <a16:creationId xmlns:a16="http://schemas.microsoft.com/office/drawing/2014/main" id="{8E3603C5-B39F-6B64-C41C-2FC0E36B8D7B}"/>
              </a:ext>
            </a:extLst>
          </p:cNvPr>
          <p:cNvSpPr>
            <a:spLocks noChangeArrowheads="1"/>
          </p:cNvSpPr>
          <p:nvPr/>
        </p:nvSpPr>
        <p:spPr bwMode="auto">
          <a:xfrm>
            <a:off x="838200" y="1524000"/>
            <a:ext cx="5257800" cy="609600"/>
          </a:xfrm>
          <a:prstGeom prst="rect">
            <a:avLst/>
          </a:prstGeom>
          <a:solidFill>
            <a:srgbClr val="99CCFF"/>
          </a:solidFill>
          <a:ln w="9525">
            <a:solidFill>
              <a:srgbClr val="EAEAEA"/>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hlinkClick r:id="rId3"/>
              </a:rPr>
              <a:t>Advisory Committee on Water Information</a:t>
            </a:r>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Subgroups / Task Force / Work Groups</a:t>
            </a:r>
          </a:p>
        </p:txBody>
      </p:sp>
      <p:sp>
        <p:nvSpPr>
          <p:cNvPr id="7178" name="Rectangle 11">
            <a:extLst>
              <a:ext uri="{FF2B5EF4-FFF2-40B4-BE49-F238E27FC236}">
                <a16:creationId xmlns:a16="http://schemas.microsoft.com/office/drawing/2014/main" id="{EB23D4A9-6A2D-6F32-2D6C-2D81DA20DBED}"/>
              </a:ext>
            </a:extLst>
          </p:cNvPr>
          <p:cNvSpPr>
            <a:spLocks noChangeArrowheads="1"/>
          </p:cNvSpPr>
          <p:nvPr/>
        </p:nvSpPr>
        <p:spPr bwMode="auto">
          <a:xfrm>
            <a:off x="438150" y="4254500"/>
            <a:ext cx="1905000" cy="6985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Methods and Data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Comparability Board</a:t>
            </a:r>
          </a:p>
        </p:txBody>
      </p:sp>
      <p:sp>
        <p:nvSpPr>
          <p:cNvPr id="7179" name="Rectangle 12">
            <a:extLst>
              <a:ext uri="{FF2B5EF4-FFF2-40B4-BE49-F238E27FC236}">
                <a16:creationId xmlns:a16="http://schemas.microsoft.com/office/drawing/2014/main" id="{40B91292-56B1-C4E1-6483-C0FE6D7BB219}"/>
              </a:ext>
            </a:extLst>
          </p:cNvPr>
          <p:cNvSpPr>
            <a:spLocks noChangeArrowheads="1"/>
          </p:cNvSpPr>
          <p:nvPr/>
        </p:nvSpPr>
        <p:spPr bwMode="auto">
          <a:xfrm>
            <a:off x="7391400" y="2819400"/>
            <a:ext cx="1600200" cy="8382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b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b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Sedimentation</a:t>
            </a:r>
          </a:p>
        </p:txBody>
      </p:sp>
      <p:sp>
        <p:nvSpPr>
          <p:cNvPr id="7180" name="Rectangle 13">
            <a:extLst>
              <a:ext uri="{FF2B5EF4-FFF2-40B4-BE49-F238E27FC236}">
                <a16:creationId xmlns:a16="http://schemas.microsoft.com/office/drawing/2014/main" id="{E80A6AD9-BEC0-7CC8-2A32-65B8BFBE8A39}"/>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1" name="Rectangle 14">
            <a:extLst>
              <a:ext uri="{FF2B5EF4-FFF2-40B4-BE49-F238E27FC236}">
                <a16:creationId xmlns:a16="http://schemas.microsoft.com/office/drawing/2014/main" id="{6737A91B-C11C-8830-B0F0-93BC594931EC}"/>
              </a:ext>
            </a:extLst>
          </p:cNvPr>
          <p:cNvSpPr>
            <a:spLocks noChangeArrowheads="1"/>
          </p:cNvSpPr>
          <p:nvPr/>
        </p:nvSpPr>
        <p:spPr bwMode="auto">
          <a:xfrm>
            <a:off x="4479925" y="32607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2" name="Line 15">
            <a:extLst>
              <a:ext uri="{FF2B5EF4-FFF2-40B4-BE49-F238E27FC236}">
                <a16:creationId xmlns:a16="http://schemas.microsoft.com/office/drawing/2014/main" id="{1B4706B9-533F-C296-12D6-3C268DC7DDFD}"/>
              </a:ext>
            </a:extLst>
          </p:cNvPr>
          <p:cNvSpPr>
            <a:spLocks noChangeShapeType="1"/>
          </p:cNvSpPr>
          <p:nvPr/>
        </p:nvSpPr>
        <p:spPr bwMode="auto">
          <a:xfrm>
            <a:off x="3429000" y="2133600"/>
            <a:ext cx="0" cy="4572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3" name="Line 16">
            <a:extLst>
              <a:ext uri="{FF2B5EF4-FFF2-40B4-BE49-F238E27FC236}">
                <a16:creationId xmlns:a16="http://schemas.microsoft.com/office/drawing/2014/main" id="{E0AAA3E3-AE10-2DB5-665F-0EB2BBA1C5C4}"/>
              </a:ext>
            </a:extLst>
          </p:cNvPr>
          <p:cNvSpPr>
            <a:spLocks noChangeShapeType="1"/>
          </p:cNvSpPr>
          <p:nvPr/>
        </p:nvSpPr>
        <p:spPr bwMode="auto">
          <a:xfrm>
            <a:off x="136525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4" name="Line 17">
            <a:extLst>
              <a:ext uri="{FF2B5EF4-FFF2-40B4-BE49-F238E27FC236}">
                <a16:creationId xmlns:a16="http://schemas.microsoft.com/office/drawing/2014/main" id="{4E1E65F3-EAC9-6A09-6622-2653C5DCED04}"/>
              </a:ext>
            </a:extLst>
          </p:cNvPr>
          <p:cNvSpPr>
            <a:spLocks noChangeShapeType="1"/>
          </p:cNvSpPr>
          <p:nvPr/>
        </p:nvSpPr>
        <p:spPr bwMode="auto">
          <a:xfrm>
            <a:off x="28575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5" name="Line 18">
            <a:extLst>
              <a:ext uri="{FF2B5EF4-FFF2-40B4-BE49-F238E27FC236}">
                <a16:creationId xmlns:a16="http://schemas.microsoft.com/office/drawing/2014/main" id="{68548945-C85F-4EFB-C019-5EC16F061C51}"/>
              </a:ext>
            </a:extLst>
          </p:cNvPr>
          <p:cNvSpPr>
            <a:spLocks noChangeShapeType="1"/>
          </p:cNvSpPr>
          <p:nvPr/>
        </p:nvSpPr>
        <p:spPr bwMode="auto">
          <a:xfrm>
            <a:off x="44196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6" name="Line 19">
            <a:extLst>
              <a:ext uri="{FF2B5EF4-FFF2-40B4-BE49-F238E27FC236}">
                <a16:creationId xmlns:a16="http://schemas.microsoft.com/office/drawing/2014/main" id="{AF3F3826-53C3-EBAD-43B1-A30E7BF17551}"/>
              </a:ext>
            </a:extLst>
          </p:cNvPr>
          <p:cNvSpPr>
            <a:spLocks noChangeShapeType="1"/>
          </p:cNvSpPr>
          <p:nvPr/>
        </p:nvSpPr>
        <p:spPr bwMode="auto">
          <a:xfrm>
            <a:off x="6019800" y="3581400"/>
            <a:ext cx="0" cy="9144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7" name="Line 21">
            <a:extLst>
              <a:ext uri="{FF2B5EF4-FFF2-40B4-BE49-F238E27FC236}">
                <a16:creationId xmlns:a16="http://schemas.microsoft.com/office/drawing/2014/main" id="{CEEBA1C0-A534-4BF6-410E-030B0C90DC1C}"/>
              </a:ext>
            </a:extLst>
          </p:cNvPr>
          <p:cNvSpPr>
            <a:spLocks noChangeShapeType="1"/>
          </p:cNvSpPr>
          <p:nvPr/>
        </p:nvSpPr>
        <p:spPr bwMode="auto">
          <a:xfrm>
            <a:off x="1390650" y="3886200"/>
            <a:ext cx="0" cy="381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8" name="Line 22">
            <a:extLst>
              <a:ext uri="{FF2B5EF4-FFF2-40B4-BE49-F238E27FC236}">
                <a16:creationId xmlns:a16="http://schemas.microsoft.com/office/drawing/2014/main" id="{4A3F5317-A65C-742B-877A-E0FFE4A9AD86}"/>
              </a:ext>
            </a:extLst>
          </p:cNvPr>
          <p:cNvSpPr>
            <a:spLocks noChangeShapeType="1"/>
          </p:cNvSpPr>
          <p:nvPr/>
        </p:nvSpPr>
        <p:spPr bwMode="auto">
          <a:xfrm>
            <a:off x="61722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89" name="Line 23">
            <a:extLst>
              <a:ext uri="{FF2B5EF4-FFF2-40B4-BE49-F238E27FC236}">
                <a16:creationId xmlns:a16="http://schemas.microsoft.com/office/drawing/2014/main" id="{85619195-9113-8E41-20D2-8F9B0F7CE428}"/>
              </a:ext>
            </a:extLst>
          </p:cNvPr>
          <p:cNvSpPr>
            <a:spLocks noChangeShapeType="1"/>
          </p:cNvSpPr>
          <p:nvPr/>
        </p:nvSpPr>
        <p:spPr bwMode="auto">
          <a:xfrm flipH="1">
            <a:off x="342900" y="3276600"/>
            <a:ext cx="381000" cy="0"/>
          </a:xfrm>
          <a:prstGeom prst="line">
            <a:avLst/>
          </a:prstGeom>
          <a:noFill/>
          <a:ln w="9525">
            <a:solidFill>
              <a:srgbClr val="F8F8F8"/>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0" name="Line 24">
            <a:extLst>
              <a:ext uri="{FF2B5EF4-FFF2-40B4-BE49-F238E27FC236}">
                <a16:creationId xmlns:a16="http://schemas.microsoft.com/office/drawing/2014/main" id="{53081B9E-BC33-935C-BA62-C2D7D0B7ED3C}"/>
              </a:ext>
            </a:extLst>
          </p:cNvPr>
          <p:cNvSpPr>
            <a:spLocks noChangeShapeType="1"/>
          </p:cNvSpPr>
          <p:nvPr/>
        </p:nvSpPr>
        <p:spPr bwMode="auto">
          <a:xfrm>
            <a:off x="342900" y="3276600"/>
            <a:ext cx="0" cy="2590800"/>
          </a:xfrm>
          <a:prstGeom prst="line">
            <a:avLst/>
          </a:prstGeom>
          <a:noFill/>
          <a:ln w="9525">
            <a:solidFill>
              <a:srgbClr val="F8F8F8"/>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1" name="Oval 25">
            <a:extLst>
              <a:ext uri="{FF2B5EF4-FFF2-40B4-BE49-F238E27FC236}">
                <a16:creationId xmlns:a16="http://schemas.microsoft.com/office/drawing/2014/main" id="{4653500C-109B-ED9C-0921-18D05265A6E5}"/>
              </a:ext>
            </a:extLst>
          </p:cNvPr>
          <p:cNvSpPr>
            <a:spLocks noChangeArrowheads="1"/>
          </p:cNvSpPr>
          <p:nvPr/>
        </p:nvSpPr>
        <p:spPr bwMode="auto">
          <a:xfrm>
            <a:off x="0" y="39624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2" name="Line 26">
            <a:extLst>
              <a:ext uri="{FF2B5EF4-FFF2-40B4-BE49-F238E27FC236}">
                <a16:creationId xmlns:a16="http://schemas.microsoft.com/office/drawing/2014/main" id="{BFD09455-9482-0C93-AE8D-41B5F68D7689}"/>
              </a:ext>
            </a:extLst>
          </p:cNvPr>
          <p:cNvSpPr>
            <a:spLocks noChangeShapeType="1"/>
          </p:cNvSpPr>
          <p:nvPr/>
        </p:nvSpPr>
        <p:spPr bwMode="auto">
          <a:xfrm flipH="1">
            <a:off x="4495800" y="3657600"/>
            <a:ext cx="0" cy="3048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3" name="Rectangle 27">
            <a:extLst>
              <a:ext uri="{FF2B5EF4-FFF2-40B4-BE49-F238E27FC236}">
                <a16:creationId xmlns:a16="http://schemas.microsoft.com/office/drawing/2014/main" id="{25BCE7E6-A597-2EA8-EE97-B48FFC7656F2}"/>
              </a:ext>
            </a:extLst>
          </p:cNvPr>
          <p:cNvSpPr>
            <a:spLocks noChangeArrowheads="1"/>
          </p:cNvSpPr>
          <p:nvPr/>
        </p:nvSpPr>
        <p:spPr bwMode="auto">
          <a:xfrm>
            <a:off x="6096000" y="5257800"/>
            <a:ext cx="2133600" cy="7620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Sustainable Water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Resources Roundtable </a:t>
            </a:r>
          </a:p>
        </p:txBody>
      </p:sp>
      <p:sp>
        <p:nvSpPr>
          <p:cNvPr id="7194" name="Line 28">
            <a:extLst>
              <a:ext uri="{FF2B5EF4-FFF2-40B4-BE49-F238E27FC236}">
                <a16:creationId xmlns:a16="http://schemas.microsoft.com/office/drawing/2014/main" id="{BEA41FE9-3005-922E-E13D-AA713A6F49F3}"/>
              </a:ext>
            </a:extLst>
          </p:cNvPr>
          <p:cNvSpPr>
            <a:spLocks noChangeShapeType="1"/>
          </p:cNvSpPr>
          <p:nvPr/>
        </p:nvSpPr>
        <p:spPr bwMode="auto">
          <a:xfrm>
            <a:off x="7239000" y="2590800"/>
            <a:ext cx="0" cy="2667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5" name="Line 30">
            <a:extLst>
              <a:ext uri="{FF2B5EF4-FFF2-40B4-BE49-F238E27FC236}">
                <a16:creationId xmlns:a16="http://schemas.microsoft.com/office/drawing/2014/main" id="{ED2279E4-5CD3-B497-06A5-3A28CCF0BAF8}"/>
              </a:ext>
            </a:extLst>
          </p:cNvPr>
          <p:cNvSpPr>
            <a:spLocks noChangeShapeType="1"/>
          </p:cNvSpPr>
          <p:nvPr/>
        </p:nvSpPr>
        <p:spPr bwMode="auto">
          <a:xfrm>
            <a:off x="342900" y="5867400"/>
            <a:ext cx="266700" cy="381000"/>
          </a:xfrm>
          <a:prstGeom prst="line">
            <a:avLst/>
          </a:prstGeom>
          <a:noFill/>
          <a:ln w="9525">
            <a:solidFill>
              <a:srgbClr val="F8F8F8"/>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6" name="Oval 31">
            <a:extLst>
              <a:ext uri="{FF2B5EF4-FFF2-40B4-BE49-F238E27FC236}">
                <a16:creationId xmlns:a16="http://schemas.microsoft.com/office/drawing/2014/main" id="{6E63920E-A031-8566-B30D-DD02EAAD745F}"/>
              </a:ext>
            </a:extLst>
          </p:cNvPr>
          <p:cNvSpPr>
            <a:spLocks noChangeArrowheads="1"/>
          </p:cNvSpPr>
          <p:nvPr/>
        </p:nvSpPr>
        <p:spPr bwMode="auto">
          <a:xfrm>
            <a:off x="685800" y="5334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7" name="Oval 32">
            <a:extLst>
              <a:ext uri="{FF2B5EF4-FFF2-40B4-BE49-F238E27FC236}">
                <a16:creationId xmlns:a16="http://schemas.microsoft.com/office/drawing/2014/main" id="{2209502F-E5FA-1792-8599-E25996F67172}"/>
              </a:ext>
            </a:extLst>
          </p:cNvPr>
          <p:cNvSpPr>
            <a:spLocks noChangeArrowheads="1"/>
          </p:cNvSpPr>
          <p:nvPr/>
        </p:nvSpPr>
        <p:spPr bwMode="auto">
          <a:xfrm>
            <a:off x="228600" y="62484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8" name="Oval 33">
            <a:extLst>
              <a:ext uri="{FF2B5EF4-FFF2-40B4-BE49-F238E27FC236}">
                <a16:creationId xmlns:a16="http://schemas.microsoft.com/office/drawing/2014/main" id="{3BEFA522-4BAC-36ED-D9C0-17C9BBF6B57A}"/>
              </a:ext>
            </a:extLst>
          </p:cNvPr>
          <p:cNvSpPr>
            <a:spLocks noChangeArrowheads="1"/>
          </p:cNvSpPr>
          <p:nvPr/>
        </p:nvSpPr>
        <p:spPr bwMode="auto">
          <a:xfrm>
            <a:off x="5410200" y="44958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199" name="Rectangle 34">
            <a:extLst>
              <a:ext uri="{FF2B5EF4-FFF2-40B4-BE49-F238E27FC236}">
                <a16:creationId xmlns:a16="http://schemas.microsoft.com/office/drawing/2014/main" id="{E556BD10-617E-8B24-ED0F-7AE5A73A05A8}"/>
              </a:ext>
            </a:extLst>
          </p:cNvPr>
          <p:cNvSpPr>
            <a:spLocks noChangeArrowheads="1"/>
          </p:cNvSpPr>
          <p:nvPr/>
        </p:nvSpPr>
        <p:spPr bwMode="auto">
          <a:xfrm>
            <a:off x="2362200" y="228600"/>
            <a:ext cx="5181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200" name="Picture 35" descr="banner_040408">
            <a:extLst>
              <a:ext uri="{FF2B5EF4-FFF2-40B4-BE49-F238E27FC236}">
                <a16:creationId xmlns:a16="http://schemas.microsoft.com/office/drawing/2014/main" id="{F3A6FE4E-44AC-15B6-BE66-189C1A60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800"/>
            <a:ext cx="816133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1" name="Rectangle 36">
            <a:extLst>
              <a:ext uri="{FF2B5EF4-FFF2-40B4-BE49-F238E27FC236}">
                <a16:creationId xmlns:a16="http://schemas.microsoft.com/office/drawing/2014/main" id="{24F04C16-22D2-2980-65D5-7CC6559EF46B}"/>
              </a:ext>
            </a:extLst>
          </p:cNvPr>
          <p:cNvSpPr>
            <a:spLocks noChangeArrowheads="1"/>
          </p:cNvSpPr>
          <p:nvPr/>
        </p:nvSpPr>
        <p:spPr bwMode="auto">
          <a:xfrm>
            <a:off x="2971800" y="628650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marR="0" lvl="0" indent="-457200" algn="l" defTabSz="914400" rtl="0" eaLnBrk="1" fontAlgn="base" latinLnBrk="0" hangingPunct="1">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rPr>
              <a:t>Also reports to </a:t>
            </a: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hlinkClick r:id="rId5"/>
              </a:rPr>
              <a:t>Federal Geographic Data Committee</a:t>
            </a:r>
            <a:endPar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7202" name="Line 37">
            <a:extLst>
              <a:ext uri="{FF2B5EF4-FFF2-40B4-BE49-F238E27FC236}">
                <a16:creationId xmlns:a16="http://schemas.microsoft.com/office/drawing/2014/main" id="{0EE9FDC3-43B3-8C6C-DD01-E0AB141843D6}"/>
              </a:ext>
            </a:extLst>
          </p:cNvPr>
          <p:cNvSpPr>
            <a:spLocks noChangeShapeType="1"/>
          </p:cNvSpPr>
          <p:nvPr/>
        </p:nvSpPr>
        <p:spPr bwMode="auto">
          <a:xfrm>
            <a:off x="1371600" y="4953000"/>
            <a:ext cx="0" cy="3810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3" name="Rectangle 42">
            <a:extLst>
              <a:ext uri="{FF2B5EF4-FFF2-40B4-BE49-F238E27FC236}">
                <a16:creationId xmlns:a16="http://schemas.microsoft.com/office/drawing/2014/main" id="{14965D9B-B853-39FE-DE22-30B6CDDAD219}"/>
              </a:ext>
            </a:extLst>
          </p:cNvPr>
          <p:cNvSpPr>
            <a:spLocks noChangeArrowheads="1"/>
          </p:cNvSpPr>
          <p:nvPr/>
        </p:nvSpPr>
        <p:spPr bwMode="auto">
          <a:xfrm>
            <a:off x="2895600" y="4724400"/>
            <a:ext cx="1524000" cy="685800"/>
          </a:xfrm>
          <a:prstGeom prst="rect">
            <a:avLst/>
          </a:prstGeom>
          <a:solidFill>
            <a:schemeClr val="bg1"/>
          </a:solidFill>
          <a:ln w="9525">
            <a:solidFill>
              <a:schemeClr val="tx1"/>
            </a:solidFill>
            <a:miter lim="800000"/>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Subcommittee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on Ground Water</a:t>
            </a:r>
          </a:p>
        </p:txBody>
      </p:sp>
      <p:sp>
        <p:nvSpPr>
          <p:cNvPr id="7204" name="Line 45">
            <a:extLst>
              <a:ext uri="{FF2B5EF4-FFF2-40B4-BE49-F238E27FC236}">
                <a16:creationId xmlns:a16="http://schemas.microsoft.com/office/drawing/2014/main" id="{BAC1492C-EBCC-CDFE-C1B8-80BDE2962CCA}"/>
              </a:ext>
            </a:extLst>
          </p:cNvPr>
          <p:cNvSpPr>
            <a:spLocks noChangeShapeType="1"/>
          </p:cNvSpPr>
          <p:nvPr/>
        </p:nvSpPr>
        <p:spPr bwMode="auto">
          <a:xfrm>
            <a:off x="3657600" y="5410200"/>
            <a:ext cx="0" cy="3048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5" name="Oval 46">
            <a:extLst>
              <a:ext uri="{FF2B5EF4-FFF2-40B4-BE49-F238E27FC236}">
                <a16:creationId xmlns:a16="http://schemas.microsoft.com/office/drawing/2014/main" id="{52C20AA6-B506-5786-F33B-2AC13BE17445}"/>
              </a:ext>
            </a:extLst>
          </p:cNvPr>
          <p:cNvSpPr>
            <a:spLocks noChangeArrowheads="1"/>
          </p:cNvSpPr>
          <p:nvPr/>
        </p:nvSpPr>
        <p:spPr bwMode="auto">
          <a:xfrm>
            <a:off x="2971800" y="5715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206" name="Line 47">
            <a:extLst>
              <a:ext uri="{FF2B5EF4-FFF2-40B4-BE49-F238E27FC236}">
                <a16:creationId xmlns:a16="http://schemas.microsoft.com/office/drawing/2014/main" id="{D723CDE8-B363-2796-5335-5430EFC19B63}"/>
              </a:ext>
            </a:extLst>
          </p:cNvPr>
          <p:cNvSpPr>
            <a:spLocks noChangeShapeType="1"/>
          </p:cNvSpPr>
          <p:nvPr/>
        </p:nvSpPr>
        <p:spPr bwMode="auto">
          <a:xfrm>
            <a:off x="3657600" y="2590800"/>
            <a:ext cx="0" cy="2133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7" name="Line 19">
            <a:extLst>
              <a:ext uri="{FF2B5EF4-FFF2-40B4-BE49-F238E27FC236}">
                <a16:creationId xmlns:a16="http://schemas.microsoft.com/office/drawing/2014/main" id="{C58D296D-1B79-1F8E-3F1D-08C6154CC3D3}"/>
              </a:ext>
            </a:extLst>
          </p:cNvPr>
          <p:cNvSpPr>
            <a:spLocks noChangeShapeType="1"/>
          </p:cNvSpPr>
          <p:nvPr/>
        </p:nvSpPr>
        <p:spPr bwMode="auto">
          <a:xfrm>
            <a:off x="8077200" y="3657600"/>
            <a:ext cx="0" cy="9144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08" name="Oval 33">
            <a:extLst>
              <a:ext uri="{FF2B5EF4-FFF2-40B4-BE49-F238E27FC236}">
                <a16:creationId xmlns:a16="http://schemas.microsoft.com/office/drawing/2014/main" id="{A26343B1-868C-1B21-C656-8AAFF176F34F}"/>
              </a:ext>
            </a:extLst>
          </p:cNvPr>
          <p:cNvSpPr>
            <a:spLocks noChangeArrowheads="1"/>
          </p:cNvSpPr>
          <p:nvPr/>
        </p:nvSpPr>
        <p:spPr bwMode="auto">
          <a:xfrm>
            <a:off x="7391400" y="4572000"/>
            <a:ext cx="1371600" cy="381000"/>
          </a:xfrm>
          <a:prstGeom prst="ellipse">
            <a:avLst/>
          </a:prstGeom>
          <a:solidFill>
            <a:schemeClr val="bg1"/>
          </a:solidFill>
          <a:ln w="9525">
            <a:solidFill>
              <a:schemeClr val="tx1"/>
            </a:solidFill>
            <a:round/>
            <a:headEnd/>
            <a:tailEnd/>
          </a:ln>
        </p:spPr>
        <p:txBody>
          <a:bodyPr wrap="none" anchor="ctr"/>
          <a:lstStyle>
            <a:lvl1pPr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Work Groups</a:t>
            </a:r>
          </a:p>
        </p:txBody>
      </p:sp>
      <p:sp>
        <p:nvSpPr>
          <p:cNvPr id="7209" name="Line 22">
            <a:extLst>
              <a:ext uri="{FF2B5EF4-FFF2-40B4-BE49-F238E27FC236}">
                <a16:creationId xmlns:a16="http://schemas.microsoft.com/office/drawing/2014/main" id="{89C939C8-9DE5-942E-5766-580C0EE67FBB}"/>
              </a:ext>
            </a:extLst>
          </p:cNvPr>
          <p:cNvSpPr>
            <a:spLocks noChangeShapeType="1"/>
          </p:cNvSpPr>
          <p:nvPr/>
        </p:nvSpPr>
        <p:spPr bwMode="auto">
          <a:xfrm>
            <a:off x="8153400" y="2590800"/>
            <a:ext cx="0" cy="228600"/>
          </a:xfrm>
          <a:prstGeom prst="line">
            <a:avLst/>
          </a:prstGeom>
          <a:noFill/>
          <a:ln w="9525">
            <a:solidFill>
              <a:srgbClr val="EAEAEA"/>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8C69E673-A63E-0E4F-D1DC-E96DF3D67B52}"/>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All.Exp.Mtg</a:t>
            </a: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5/18/09  – A.Valishev</a:t>
            </a:r>
          </a:p>
        </p:txBody>
      </p:sp>
      <p:sp>
        <p:nvSpPr>
          <p:cNvPr id="3" name="灯片编号占位符 4">
            <a:extLst>
              <a:ext uri="{FF2B5EF4-FFF2-40B4-BE49-F238E27FC236}">
                <a16:creationId xmlns:a16="http://schemas.microsoft.com/office/drawing/2014/main" id="{549AEC44-D7A3-1271-8C2D-57B23361C36C}"/>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E46E66-5302-4FBA-8F5C-BAF437A2BA87}" type="slidenum">
              <a:rPr kumimoji="0" lang="en-US" altLang="zh-CN" sz="1200" b="0" i="0" u="none" strike="noStrike" kern="1200" cap="none" spc="0" normalizeH="0" baseline="0" noProof="0" smtClean="0">
                <a:ln>
                  <a:noFill/>
                </a:ln>
                <a:solidFill>
                  <a:srgbClr val="000000"/>
                </a:solidFill>
                <a:effectLst/>
                <a:uLnTx/>
                <a:uFillTx/>
                <a:latin typeface="Comic Sans MS"/>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200" b="0" i="0" u="none" strike="noStrike" kern="1200" cap="none" spc="0" normalizeH="0" baseline="0" noProof="0">
              <a:ln>
                <a:noFill/>
              </a:ln>
              <a:solidFill>
                <a:srgbClr val="000000"/>
              </a:solidFill>
              <a:effectLst/>
              <a:uLnTx/>
              <a:uFillTx/>
              <a:latin typeface="Comic Sans MS"/>
              <a:ea typeface="宋体" panose="02010600030101010101" pitchFamily="2" charset="-122"/>
              <a:cs typeface="+mn-cs"/>
            </a:endParaRPr>
          </a:p>
        </p:txBody>
      </p:sp>
      <p:sp>
        <p:nvSpPr>
          <p:cNvPr id="491522" name="Rectangle 2">
            <a:extLst>
              <a:ext uri="{FF2B5EF4-FFF2-40B4-BE49-F238E27FC236}">
                <a16:creationId xmlns:a16="http://schemas.microsoft.com/office/drawing/2014/main" id="{ACE87FCB-1BAD-E663-B191-89E0A064F880}"/>
              </a:ext>
            </a:extLst>
          </p:cNvPr>
          <p:cNvSpPr>
            <a:spLocks noGrp="1" noChangeArrowheads="1"/>
          </p:cNvSpPr>
          <p:nvPr>
            <p:ph type="title"/>
          </p:nvPr>
        </p:nvSpPr>
        <p:spPr/>
        <p:txBody>
          <a:bodyPr/>
          <a:lstStyle/>
          <a:p>
            <a:r>
              <a:rPr lang="en-US" altLang="zh-CN">
                <a:ea typeface="宋体" panose="02010600030101010101" pitchFamily="2" charset="-122"/>
              </a:rPr>
              <a:t>Orbit and Tune Stability</a:t>
            </a:r>
          </a:p>
        </p:txBody>
      </p:sp>
      <p:pic>
        <p:nvPicPr>
          <p:cNvPr id="491523" name="Picture 3">
            <a:extLst>
              <a:ext uri="{FF2B5EF4-FFF2-40B4-BE49-F238E27FC236}">
                <a16:creationId xmlns:a16="http://schemas.microsoft.com/office/drawing/2014/main" id="{3292DA3F-9E20-CEB7-9D2E-B864D36C1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6629400" cy="3429000"/>
          </a:xfrm>
          <a:prstGeom prst="rect">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24" name="Line 4">
            <a:extLst>
              <a:ext uri="{FF2B5EF4-FFF2-40B4-BE49-F238E27FC236}">
                <a16:creationId xmlns:a16="http://schemas.microsoft.com/office/drawing/2014/main" id="{825EEA4F-D062-FE4F-F656-5E03E0B4A590}"/>
              </a:ext>
            </a:extLst>
          </p:cNvPr>
          <p:cNvSpPr>
            <a:spLocks noChangeShapeType="1"/>
          </p:cNvSpPr>
          <p:nvPr/>
        </p:nvSpPr>
        <p:spPr bwMode="auto">
          <a:xfrm>
            <a:off x="1219200" y="1676400"/>
            <a:ext cx="23622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25" name="Line 5">
            <a:extLst>
              <a:ext uri="{FF2B5EF4-FFF2-40B4-BE49-F238E27FC236}">
                <a16:creationId xmlns:a16="http://schemas.microsoft.com/office/drawing/2014/main" id="{CF4D9443-F066-3717-DDDD-97B0329F6AEF}"/>
              </a:ext>
            </a:extLst>
          </p:cNvPr>
          <p:cNvSpPr>
            <a:spLocks noChangeShapeType="1"/>
          </p:cNvSpPr>
          <p:nvPr/>
        </p:nvSpPr>
        <p:spPr bwMode="auto">
          <a:xfrm>
            <a:off x="3962400" y="1676400"/>
            <a:ext cx="18288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26" name="Line 6">
            <a:extLst>
              <a:ext uri="{FF2B5EF4-FFF2-40B4-BE49-F238E27FC236}">
                <a16:creationId xmlns:a16="http://schemas.microsoft.com/office/drawing/2014/main" id="{AF93527D-DE64-A3A5-8D0C-114B25F26A46}"/>
              </a:ext>
            </a:extLst>
          </p:cNvPr>
          <p:cNvSpPr>
            <a:spLocks noChangeShapeType="1"/>
          </p:cNvSpPr>
          <p:nvPr/>
        </p:nvSpPr>
        <p:spPr bwMode="auto">
          <a:xfrm>
            <a:off x="3581400" y="1676400"/>
            <a:ext cx="381000" cy="0"/>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491555" name="Group 35">
            <a:extLst>
              <a:ext uri="{FF2B5EF4-FFF2-40B4-BE49-F238E27FC236}">
                <a16:creationId xmlns:a16="http://schemas.microsoft.com/office/drawing/2014/main" id="{4F0B93F4-101B-AE16-1B0F-04633CFC1684}"/>
              </a:ext>
            </a:extLst>
          </p:cNvPr>
          <p:cNvGraphicFramePr>
            <a:graphicFrameLocks noGrp="1"/>
          </p:cNvGraphicFramePr>
          <p:nvPr/>
        </p:nvGraphicFramePr>
        <p:xfrm rot="20758909">
          <a:off x="0" y="838200"/>
          <a:ext cx="2286000" cy="2895601"/>
        </p:xfrm>
        <a:graphic>
          <a:graphicData uri="http://schemas.openxmlformats.org/drawingml/2006/table">
            <a:tbl>
              <a:tblPr/>
              <a:tblGrid>
                <a:gridCol w="609600">
                  <a:extLst>
                    <a:ext uri="{9D8B030D-6E8A-4147-A177-3AD203B41FA5}">
                      <a16:colId xmlns:a16="http://schemas.microsoft.com/office/drawing/2014/main" val="2818606676"/>
                    </a:ext>
                  </a:extLst>
                </a:gridCol>
                <a:gridCol w="762000">
                  <a:extLst>
                    <a:ext uri="{9D8B030D-6E8A-4147-A177-3AD203B41FA5}">
                      <a16:colId xmlns:a16="http://schemas.microsoft.com/office/drawing/2014/main" val="3275501550"/>
                    </a:ext>
                  </a:extLst>
                </a:gridCol>
                <a:gridCol w="914400">
                  <a:extLst>
                    <a:ext uri="{9D8B030D-6E8A-4147-A177-3AD203B41FA5}">
                      <a16:colId xmlns:a16="http://schemas.microsoft.com/office/drawing/2014/main" val="2163853149"/>
                    </a:ext>
                  </a:extLst>
                </a:gridCol>
              </a:tblGrid>
              <a:tr h="728663">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zone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Hor ave (mm)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100" b="0" i="0" u="none" strike="noStrike" cap="none" normalizeH="0" baseline="0">
                          <a:ln>
                            <a:noFill/>
                          </a:ln>
                          <a:solidFill>
                            <a:srgbClr val="0000FF"/>
                          </a:solidFill>
                          <a:effectLst/>
                          <a:latin typeface="Comic Sans MS" panose="030F0702030302020204" pitchFamily="66" charset="0"/>
                          <a:ea typeface="宋体" panose="02010600030101010101" pitchFamily="2" charset="-122"/>
                        </a:rPr>
                        <a:t>Hor sigma (mm)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2622266993"/>
                  </a:ext>
                </a:extLst>
              </a:tr>
              <a:tr h="722313">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90766030"/>
                  </a:ext>
                </a:extLst>
              </a:tr>
              <a:tr h="720725">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96896378"/>
                  </a:ext>
                </a:extLst>
              </a:tr>
              <a:tr h="723900">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Comic Sans MS" panose="030F0702030302020204" pitchFamily="66" charset="0"/>
                          <a:ea typeface="宋体" panose="02010600030101010101"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Wingdings" panose="05000000000000000000" pitchFamily="2" charset="2"/>
                        <a:defRPr sz="2000">
                          <a:solidFill>
                            <a:schemeClr val="tx1"/>
                          </a:solidFill>
                          <a:latin typeface="Comic Sans MS" panose="030F0702030302020204" pitchFamily="66" charset="0"/>
                        </a:defRPr>
                      </a:lvl1pPr>
                      <a:lvl2pPr marL="344488">
                        <a:spcBef>
                          <a:spcPct val="20000"/>
                        </a:spcBef>
                        <a:buFont typeface="Wingdings" panose="05000000000000000000" pitchFamily="2" charset="2"/>
                        <a:defRPr>
                          <a:solidFill>
                            <a:schemeClr val="accent2"/>
                          </a:solidFill>
                          <a:latin typeface="Comic Sans MS" panose="030F0702030302020204" pitchFamily="66" charset="0"/>
                        </a:defRPr>
                      </a:lvl2pPr>
                      <a:lvl3pPr marL="671513">
                        <a:spcBef>
                          <a:spcPct val="20000"/>
                        </a:spcBef>
                        <a:defRPr sz="1600">
                          <a:solidFill>
                            <a:srgbClr val="CC0000"/>
                          </a:solidFill>
                          <a:latin typeface="Comic Sans MS" panose="030F0702030302020204" pitchFamily="66" charset="0"/>
                        </a:defRPr>
                      </a:lvl3pPr>
                      <a:lvl4pPr marL="1023938">
                        <a:spcBef>
                          <a:spcPct val="20000"/>
                        </a:spcBef>
                        <a:defRPr sz="1600">
                          <a:solidFill>
                            <a:srgbClr val="008000"/>
                          </a:solidFill>
                          <a:latin typeface="Comic Sans MS" panose="030F0702030302020204" pitchFamily="66" charset="0"/>
                        </a:defRPr>
                      </a:lvl4pPr>
                      <a:lvl5pPr marL="1341438">
                        <a:spcBef>
                          <a:spcPct val="20000"/>
                        </a:spcBef>
                        <a:defRPr sz="1400">
                          <a:solidFill>
                            <a:srgbClr val="CC0099"/>
                          </a:solidFill>
                          <a:latin typeface="Comic Sans MS" panose="030F0702030302020204" pitchFamily="66" charset="0"/>
                        </a:defRPr>
                      </a:lvl5pPr>
                      <a:lvl6pPr marL="1798638" fontAlgn="base">
                        <a:spcBef>
                          <a:spcPct val="20000"/>
                        </a:spcBef>
                        <a:spcAft>
                          <a:spcPct val="0"/>
                        </a:spcAft>
                        <a:defRPr sz="1400">
                          <a:solidFill>
                            <a:srgbClr val="CC0099"/>
                          </a:solidFill>
                          <a:latin typeface="Comic Sans MS" panose="030F0702030302020204" pitchFamily="66" charset="0"/>
                        </a:defRPr>
                      </a:lvl6pPr>
                      <a:lvl7pPr marL="2255838" fontAlgn="base">
                        <a:spcBef>
                          <a:spcPct val="20000"/>
                        </a:spcBef>
                        <a:spcAft>
                          <a:spcPct val="0"/>
                        </a:spcAft>
                        <a:defRPr sz="1400">
                          <a:solidFill>
                            <a:srgbClr val="CC0099"/>
                          </a:solidFill>
                          <a:latin typeface="Comic Sans MS" panose="030F0702030302020204" pitchFamily="66" charset="0"/>
                        </a:defRPr>
                      </a:lvl7pPr>
                      <a:lvl8pPr marL="2713038" fontAlgn="base">
                        <a:spcBef>
                          <a:spcPct val="20000"/>
                        </a:spcBef>
                        <a:spcAft>
                          <a:spcPct val="0"/>
                        </a:spcAft>
                        <a:defRPr sz="1400">
                          <a:solidFill>
                            <a:srgbClr val="CC0099"/>
                          </a:solidFill>
                          <a:latin typeface="Comic Sans MS" panose="030F0702030302020204" pitchFamily="66" charset="0"/>
                        </a:defRPr>
                      </a:lvl8pPr>
                      <a:lvl9pPr marL="3170238" fontAlgn="base">
                        <a:spcBef>
                          <a:spcPct val="20000"/>
                        </a:spcBef>
                        <a:spcAft>
                          <a:spcPct val="0"/>
                        </a:spcAft>
                        <a:defRPr sz="1400">
                          <a:solidFill>
                            <a:srgbClr val="CC0099"/>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11265518"/>
                  </a:ext>
                </a:extLst>
              </a:tr>
            </a:tbl>
          </a:graphicData>
        </a:graphic>
      </p:graphicFrame>
      <p:sp>
        <p:nvSpPr>
          <p:cNvPr id="491551" name="Text Box 31">
            <a:extLst>
              <a:ext uri="{FF2B5EF4-FFF2-40B4-BE49-F238E27FC236}">
                <a16:creationId xmlns:a16="http://schemas.microsoft.com/office/drawing/2014/main" id="{F658DE84-B04E-A512-F570-BEE84F634860}"/>
              </a:ext>
            </a:extLst>
          </p:cNvPr>
          <p:cNvSpPr txBox="1">
            <a:spLocks noChangeArrowheads="1"/>
          </p:cNvSpPr>
          <p:nvPr/>
        </p:nvSpPr>
        <p:spPr bwMode="auto">
          <a:xfrm>
            <a:off x="1981200" y="12192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a:t>
            </a:r>
          </a:p>
        </p:txBody>
      </p:sp>
      <p:sp>
        <p:nvSpPr>
          <p:cNvPr id="491552" name="Text Box 32">
            <a:extLst>
              <a:ext uri="{FF2B5EF4-FFF2-40B4-BE49-F238E27FC236}">
                <a16:creationId xmlns:a16="http://schemas.microsoft.com/office/drawing/2014/main" id="{65B8CF8F-3CBC-595B-E2F4-64640B5568FE}"/>
              </a:ext>
            </a:extLst>
          </p:cNvPr>
          <p:cNvSpPr txBox="1">
            <a:spLocks noChangeArrowheads="1"/>
          </p:cNvSpPr>
          <p:nvPr/>
        </p:nvSpPr>
        <p:spPr bwMode="auto">
          <a:xfrm>
            <a:off x="3581400" y="12192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B</a:t>
            </a:r>
          </a:p>
        </p:txBody>
      </p:sp>
      <p:sp>
        <p:nvSpPr>
          <p:cNvPr id="491553" name="Text Box 33">
            <a:extLst>
              <a:ext uri="{FF2B5EF4-FFF2-40B4-BE49-F238E27FC236}">
                <a16:creationId xmlns:a16="http://schemas.microsoft.com/office/drawing/2014/main" id="{F6C8A928-1AE7-DC94-FE42-D2C06E69818E}"/>
              </a:ext>
            </a:extLst>
          </p:cNvPr>
          <p:cNvSpPr txBox="1">
            <a:spLocks noChangeArrowheads="1"/>
          </p:cNvSpPr>
          <p:nvPr/>
        </p:nvSpPr>
        <p:spPr bwMode="auto">
          <a:xfrm>
            <a:off x="4724400" y="12192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C</a:t>
            </a:r>
          </a:p>
        </p:txBody>
      </p:sp>
      <p:pic>
        <p:nvPicPr>
          <p:cNvPr id="491556" name="Picture 36">
            <a:extLst>
              <a:ext uri="{FF2B5EF4-FFF2-40B4-BE49-F238E27FC236}">
                <a16:creationId xmlns:a16="http://schemas.microsoft.com/office/drawing/2014/main" id="{BD8E9E56-EA2D-EBDD-FE6D-8A3C8CA86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5791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7" name="Text Box 37">
            <a:extLst>
              <a:ext uri="{FF2B5EF4-FFF2-40B4-BE49-F238E27FC236}">
                <a16:creationId xmlns:a16="http://schemas.microsoft.com/office/drawing/2014/main" id="{8487016D-D578-7550-06AB-495DE0CC001C}"/>
              </a:ext>
            </a:extLst>
          </p:cNvPr>
          <p:cNvSpPr txBox="1">
            <a:spLocks noChangeArrowheads="1"/>
          </p:cNvSpPr>
          <p:nvPr/>
        </p:nvSpPr>
        <p:spPr bwMode="auto">
          <a:xfrm>
            <a:off x="6019800" y="4267200"/>
            <a:ext cx="20796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Reference orbit:</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5850, Jan. 16, 2008</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6138, May 13, 2008</a:t>
            </a:r>
          </a:p>
        </p:txBody>
      </p:sp>
      <p:sp>
        <p:nvSpPr>
          <p:cNvPr id="491558" name="Text Box 38">
            <a:extLst>
              <a:ext uri="{FF2B5EF4-FFF2-40B4-BE49-F238E27FC236}">
                <a16:creationId xmlns:a16="http://schemas.microsoft.com/office/drawing/2014/main" id="{BAE867F0-EE3E-3717-F4B4-6B8862C7D37E}"/>
              </a:ext>
            </a:extLst>
          </p:cNvPr>
          <p:cNvSpPr txBox="1">
            <a:spLocks noChangeArrowheads="1"/>
          </p:cNvSpPr>
          <p:nvPr/>
        </p:nvSpPr>
        <p:spPr bwMode="auto">
          <a:xfrm>
            <a:off x="1143000" y="5867400"/>
            <a:ext cx="833438" cy="2841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06/2006</a:t>
            </a:r>
          </a:p>
        </p:txBody>
      </p:sp>
      <p:sp>
        <p:nvSpPr>
          <p:cNvPr id="491559" name="Text Box 39">
            <a:extLst>
              <a:ext uri="{FF2B5EF4-FFF2-40B4-BE49-F238E27FC236}">
                <a16:creationId xmlns:a16="http://schemas.microsoft.com/office/drawing/2014/main" id="{B405570B-44AF-5597-C2D1-9AFFB73392B8}"/>
              </a:ext>
            </a:extLst>
          </p:cNvPr>
          <p:cNvSpPr txBox="1">
            <a:spLocks noChangeArrowheads="1"/>
          </p:cNvSpPr>
          <p:nvPr/>
        </p:nvSpPr>
        <p:spPr bwMode="auto">
          <a:xfrm>
            <a:off x="2971800" y="5867400"/>
            <a:ext cx="808038" cy="284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10/2007</a:t>
            </a:r>
          </a:p>
        </p:txBody>
      </p:sp>
      <p:sp>
        <p:nvSpPr>
          <p:cNvPr id="491560" name="Line 40">
            <a:extLst>
              <a:ext uri="{FF2B5EF4-FFF2-40B4-BE49-F238E27FC236}">
                <a16:creationId xmlns:a16="http://schemas.microsoft.com/office/drawing/2014/main" id="{5614657E-0772-60F5-5DA0-CAEF348F25ED}"/>
              </a:ext>
            </a:extLst>
          </p:cNvPr>
          <p:cNvSpPr>
            <a:spLocks noChangeShapeType="1"/>
          </p:cNvSpPr>
          <p:nvPr/>
        </p:nvSpPr>
        <p:spPr bwMode="auto">
          <a:xfrm>
            <a:off x="1143000" y="5257800"/>
            <a:ext cx="0"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1" name="Line 41">
            <a:extLst>
              <a:ext uri="{FF2B5EF4-FFF2-40B4-BE49-F238E27FC236}">
                <a16:creationId xmlns:a16="http://schemas.microsoft.com/office/drawing/2014/main" id="{1CD2546A-3E43-3924-B5FC-02421940D743}"/>
              </a:ext>
            </a:extLst>
          </p:cNvPr>
          <p:cNvSpPr>
            <a:spLocks noChangeShapeType="1"/>
          </p:cNvSpPr>
          <p:nvPr/>
        </p:nvSpPr>
        <p:spPr bwMode="auto">
          <a:xfrm>
            <a:off x="2971800" y="5257800"/>
            <a:ext cx="0"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2" name="Line 42">
            <a:extLst>
              <a:ext uri="{FF2B5EF4-FFF2-40B4-BE49-F238E27FC236}">
                <a16:creationId xmlns:a16="http://schemas.microsoft.com/office/drawing/2014/main" id="{AAB096D4-5105-714C-3159-7268520C638F}"/>
              </a:ext>
            </a:extLst>
          </p:cNvPr>
          <p:cNvSpPr>
            <a:spLocks noChangeShapeType="1"/>
          </p:cNvSpPr>
          <p:nvPr/>
        </p:nvSpPr>
        <p:spPr bwMode="auto">
          <a:xfrm flipV="1">
            <a:off x="3581400" y="1600200"/>
            <a:ext cx="0" cy="25908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3" name="Text Box 43">
            <a:extLst>
              <a:ext uri="{FF2B5EF4-FFF2-40B4-BE49-F238E27FC236}">
                <a16:creationId xmlns:a16="http://schemas.microsoft.com/office/drawing/2014/main" id="{74D2E19B-57C2-F4FB-F9EB-E05EE7829CF2}"/>
              </a:ext>
            </a:extLst>
          </p:cNvPr>
          <p:cNvSpPr txBox="1">
            <a:spLocks noChangeArrowheads="1"/>
          </p:cNvSpPr>
          <p:nvPr/>
        </p:nvSpPr>
        <p:spPr bwMode="auto">
          <a:xfrm>
            <a:off x="3581400" y="3962400"/>
            <a:ext cx="979488" cy="28416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CC99"/>
                </a:solidFill>
                <a:effectLst/>
                <a:uLnTx/>
                <a:uFillTx/>
                <a:latin typeface="Comic Sans MS" panose="030F0702030302020204" pitchFamily="66" charset="0"/>
                <a:ea typeface="宋体" panose="02010600030101010101" pitchFamily="2" charset="-122"/>
                <a:cs typeface="+mn-cs"/>
              </a:rPr>
              <a:t>2/12/2008</a:t>
            </a:r>
          </a:p>
        </p:txBody>
      </p:sp>
      <p:sp>
        <p:nvSpPr>
          <p:cNvPr id="491564" name="Text Box 44">
            <a:extLst>
              <a:ext uri="{FF2B5EF4-FFF2-40B4-BE49-F238E27FC236}">
                <a16:creationId xmlns:a16="http://schemas.microsoft.com/office/drawing/2014/main" id="{0699173B-A7E3-76F7-20B0-165BCC2A0889}"/>
              </a:ext>
            </a:extLst>
          </p:cNvPr>
          <p:cNvSpPr txBox="1">
            <a:spLocks noChangeArrowheads="1"/>
          </p:cNvSpPr>
          <p:nvPr/>
        </p:nvSpPr>
        <p:spPr bwMode="auto">
          <a:xfrm>
            <a:off x="3962400" y="2057400"/>
            <a:ext cx="1004888" cy="284163"/>
          </a:xfrm>
          <a:prstGeom prst="rect">
            <a:avLst/>
          </a:prstGeom>
          <a:solidFill>
            <a:schemeClr val="bg1"/>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0066"/>
                </a:solidFill>
                <a:effectLst/>
                <a:uLnTx/>
                <a:uFillTx/>
                <a:latin typeface="Comic Sans MS" panose="030F0702030302020204" pitchFamily="66" charset="0"/>
                <a:ea typeface="宋体" panose="02010600030101010101" pitchFamily="2" charset="-122"/>
                <a:cs typeface="+mn-cs"/>
              </a:rPr>
              <a:t>4/29/2008</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474285D6-9DD9-B410-FADC-960038BBA4E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All.Exp.Mtg</a:t>
            </a: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5/18/09  – A.Valishev</a:t>
            </a:r>
          </a:p>
        </p:txBody>
      </p:sp>
      <p:sp>
        <p:nvSpPr>
          <p:cNvPr id="3" name="灯片编号占位符 3">
            <a:extLst>
              <a:ext uri="{FF2B5EF4-FFF2-40B4-BE49-F238E27FC236}">
                <a16:creationId xmlns:a16="http://schemas.microsoft.com/office/drawing/2014/main" id="{E1384BA8-C54B-EED0-7DBB-C4A50BBD78E5}"/>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C3D84D-4E8C-485B-9EBA-1274DE4C9DF7}" type="slidenum">
              <a:rPr kumimoji="0" lang="en-US" altLang="zh-CN" sz="1200" b="0" i="0" u="none" strike="noStrike" kern="1200" cap="none" spc="0" normalizeH="0" baseline="0" noProof="0" smtClean="0">
                <a:ln>
                  <a:noFill/>
                </a:ln>
                <a:solidFill>
                  <a:srgbClr val="000000"/>
                </a:solidFill>
                <a:effectLst/>
                <a:uLnTx/>
                <a:uFillTx/>
                <a:latin typeface="Comic Sans MS"/>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200" b="0" i="0" u="none" strike="noStrike" kern="1200" cap="none" spc="0" normalizeH="0" baseline="0" noProof="0">
              <a:ln>
                <a:noFill/>
              </a:ln>
              <a:solidFill>
                <a:srgbClr val="000000"/>
              </a:solidFill>
              <a:effectLst/>
              <a:uLnTx/>
              <a:uFillTx/>
              <a:latin typeface="Comic Sans MS"/>
              <a:ea typeface="宋体" panose="02010600030101010101" pitchFamily="2" charset="-122"/>
              <a:cs typeface="+mn-cs"/>
            </a:endParaRPr>
          </a:p>
        </p:txBody>
      </p:sp>
      <p:sp>
        <p:nvSpPr>
          <p:cNvPr id="456708" name="Rectangle 4">
            <a:extLst>
              <a:ext uri="{FF2B5EF4-FFF2-40B4-BE49-F238E27FC236}">
                <a16:creationId xmlns:a16="http://schemas.microsoft.com/office/drawing/2014/main" id="{7B466664-D540-55F3-152A-798A90BF2776}"/>
              </a:ext>
            </a:extLst>
          </p:cNvPr>
          <p:cNvSpPr>
            <a:spLocks noGrp="1" noChangeArrowheads="1"/>
          </p:cNvSpPr>
          <p:nvPr>
            <p:ph type="title"/>
          </p:nvPr>
        </p:nvSpPr>
        <p:spPr/>
        <p:txBody>
          <a:bodyPr/>
          <a:lstStyle/>
          <a:p>
            <a:r>
              <a:rPr lang="en-US" altLang="zh-CN" sz="2000">
                <a:ea typeface="宋体" panose="02010600030101010101" pitchFamily="2" charset="-122"/>
              </a:rPr>
              <a:t>Beam-Beam Effects at Low-Beta Sequence 14</a:t>
            </a:r>
            <a:endParaRPr lang="en-US" altLang="zh-CN" sz="2000" baseline="30000">
              <a:ea typeface="宋体" panose="02010600030101010101" pitchFamily="2" charset="-122"/>
            </a:endParaRPr>
          </a:p>
        </p:txBody>
      </p:sp>
      <p:pic>
        <p:nvPicPr>
          <p:cNvPr id="456710" name="Picture 6">
            <a:extLst>
              <a:ext uri="{FF2B5EF4-FFF2-40B4-BE49-F238E27FC236}">
                <a16:creationId xmlns:a16="http://schemas.microsoft.com/office/drawing/2014/main" id="{D2EFBFBD-11B0-3BEA-E630-18241601C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85800"/>
            <a:ext cx="6096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6711" name="Picture 7">
            <a:extLst>
              <a:ext uri="{FF2B5EF4-FFF2-40B4-BE49-F238E27FC236}">
                <a16:creationId xmlns:a16="http://schemas.microsoft.com/office/drawing/2014/main" id="{47723A7F-CDE1-55DA-1E3C-1D03AF560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633788"/>
            <a:ext cx="4800600" cy="322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6712" name="Picture 8">
            <a:extLst>
              <a:ext uri="{FF2B5EF4-FFF2-40B4-BE49-F238E27FC236}">
                <a16:creationId xmlns:a16="http://schemas.microsoft.com/office/drawing/2014/main" id="{6FB49501-3A48-2D6D-F821-D315FFA85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581400"/>
            <a:ext cx="4267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6713" name="Text Box 9">
            <a:extLst>
              <a:ext uri="{FF2B5EF4-FFF2-40B4-BE49-F238E27FC236}">
                <a16:creationId xmlns:a16="http://schemas.microsoft.com/office/drawing/2014/main" id="{31C6D3F0-61EF-D702-2A4F-D210D24D3D65}"/>
              </a:ext>
            </a:extLst>
          </p:cNvPr>
          <p:cNvSpPr txBox="1">
            <a:spLocks noChangeArrowheads="1"/>
          </p:cNvSpPr>
          <p:nvPr/>
        </p:nvSpPr>
        <p:spPr bwMode="auto">
          <a:xfrm>
            <a:off x="1447800" y="5638800"/>
            <a:ext cx="2682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e</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a=8 </a:t>
            </a: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p</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 mm mrad, </a:t>
            </a:r>
            <a:r>
              <a:rPr kumimoji="0" lang="en-US" altLang="zh-CN" sz="1800" b="0"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x</a:t>
            </a: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=0.01</a:t>
            </a:r>
          </a:p>
        </p:txBody>
      </p:sp>
      <p:sp>
        <p:nvSpPr>
          <p:cNvPr id="456714" name="Text Box 10">
            <a:extLst>
              <a:ext uri="{FF2B5EF4-FFF2-40B4-BE49-F238E27FC236}">
                <a16:creationId xmlns:a16="http://schemas.microsoft.com/office/drawing/2014/main" id="{F94F6B0D-0D58-27C2-97BD-6ECD7636CC3C}"/>
              </a:ext>
            </a:extLst>
          </p:cNvPr>
          <p:cNvSpPr txBox="1">
            <a:spLocks noChangeArrowheads="1"/>
          </p:cNvSpPr>
          <p:nvPr/>
        </p:nvSpPr>
        <p:spPr bwMode="auto">
          <a:xfrm>
            <a:off x="4895850" y="3352800"/>
            <a:ext cx="424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C=12, different antiproton emittances</a:t>
            </a:r>
          </a:p>
        </p:txBody>
      </p:sp>
      <p:sp>
        <p:nvSpPr>
          <p:cNvPr id="456715" name="Text Box 11">
            <a:extLst>
              <a:ext uri="{FF2B5EF4-FFF2-40B4-BE49-F238E27FC236}">
                <a16:creationId xmlns:a16="http://schemas.microsoft.com/office/drawing/2014/main" id="{B3474ED9-A989-E498-6E6F-168F71C062F8}"/>
              </a:ext>
            </a:extLst>
          </p:cNvPr>
          <p:cNvSpPr txBox="1">
            <a:spLocks noChangeArrowheads="1"/>
          </p:cNvSpPr>
          <p:nvPr/>
        </p:nvSpPr>
        <p:spPr bwMode="auto">
          <a:xfrm>
            <a:off x="762000" y="838200"/>
            <a:ext cx="3476625"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Beam separations at LB seq. 14</a:t>
            </a:r>
          </a:p>
        </p:txBody>
      </p:sp>
      <p:pic>
        <p:nvPicPr>
          <p:cNvPr id="456716" name="Picture 12">
            <a:extLst>
              <a:ext uri="{FF2B5EF4-FFF2-40B4-BE49-F238E27FC236}">
                <a16:creationId xmlns:a16="http://schemas.microsoft.com/office/drawing/2014/main" id="{CB9DCFFF-6E28-2E57-17F1-7D0E873EA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685800"/>
            <a:ext cx="3352800" cy="256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27A9B9F9-6410-8FAE-ABCB-B455C0FD5586}"/>
              </a:ext>
            </a:extLst>
          </p:cNvPr>
          <p:cNvSpPr>
            <a:spLocks noGrp="1"/>
          </p:cNvSpPr>
          <p:nvPr>
            <p:ph type="ftr"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Dmitri Denisov</a:t>
            </a:r>
            <a:endParaRPr kumimoji="0" lang="en-US" altLang="zh-CN" sz="1400" b="1" i="0" u="none" strike="noStrike" kern="1200" cap="none" spc="0" normalizeH="0" baseline="0" noProof="0">
              <a:ln>
                <a:noFill/>
              </a:ln>
              <a:solidFill>
                <a:srgbClr val="FA00FA"/>
              </a:solidFill>
              <a:effectLst/>
              <a:uLnTx/>
              <a:uFillTx/>
              <a:latin typeface="Comic Sans MS" panose="030F0702030302020204" pitchFamily="66" charset="0"/>
              <a:ea typeface="宋体" panose="02010600030101010101" pitchFamily="2" charset="-122"/>
              <a:cs typeface="+mn-cs"/>
            </a:endParaRPr>
          </a:p>
        </p:txBody>
      </p:sp>
      <p:sp>
        <p:nvSpPr>
          <p:cNvPr id="401410" name="Rectangle 2">
            <a:extLst>
              <a:ext uri="{FF2B5EF4-FFF2-40B4-BE49-F238E27FC236}">
                <a16:creationId xmlns:a16="http://schemas.microsoft.com/office/drawing/2014/main" id="{9B051FC3-A3D1-F18D-F2EE-5E26795ACD05}"/>
              </a:ext>
            </a:extLst>
          </p:cNvPr>
          <p:cNvSpPr>
            <a:spLocks noGrp="1" noChangeArrowheads="1"/>
          </p:cNvSpPr>
          <p:nvPr>
            <p:ph type="title"/>
          </p:nvPr>
        </p:nvSpPr>
        <p:spPr>
          <a:xfrm>
            <a:off x="1600200" y="114300"/>
            <a:ext cx="6748463" cy="479425"/>
          </a:xfrm>
        </p:spPr>
        <p:txBody>
          <a:bodyPr/>
          <a:lstStyle/>
          <a:p>
            <a:r>
              <a:rPr lang="en-US" altLang="zh-CN" sz="2000">
                <a:ea typeface="宋体" panose="02010600030101010101" pitchFamily="2" charset="-122"/>
              </a:rPr>
              <a:t>D0 Data Taking Summary: March 1 to March 7</a:t>
            </a:r>
          </a:p>
        </p:txBody>
      </p:sp>
      <p:sp>
        <p:nvSpPr>
          <p:cNvPr id="401411" name="Rectangle 3">
            <a:extLst>
              <a:ext uri="{FF2B5EF4-FFF2-40B4-BE49-F238E27FC236}">
                <a16:creationId xmlns:a16="http://schemas.microsoft.com/office/drawing/2014/main" id="{EF0D7702-8C70-9F89-5220-5B7B75BC4B44}"/>
              </a:ext>
            </a:extLst>
          </p:cNvPr>
          <p:cNvSpPr>
            <a:spLocks noGrp="1" noChangeArrowheads="1"/>
          </p:cNvSpPr>
          <p:nvPr>
            <p:ph type="body" idx="1"/>
          </p:nvPr>
        </p:nvSpPr>
        <p:spPr>
          <a:xfrm>
            <a:off x="228600" y="1295400"/>
            <a:ext cx="3733800" cy="4495800"/>
          </a:xfrm>
        </p:spPr>
        <p:txBody>
          <a:bodyPr/>
          <a:lstStyle/>
          <a:p>
            <a:r>
              <a:rPr lang="en-US" altLang="zh-CN" sz="1600">
                <a:ea typeface="宋体" panose="02010600030101010101" pitchFamily="2" charset="-122"/>
              </a:rPr>
              <a:t>Luminosity </a:t>
            </a:r>
          </a:p>
          <a:p>
            <a:pPr lvl="1"/>
            <a:r>
              <a:rPr lang="en-US" altLang="zh-CN" sz="1400">
                <a:ea typeface="宋体" panose="02010600030101010101" pitchFamily="2" charset="-122"/>
              </a:rPr>
              <a:t>Delivered 9.9pb-1</a:t>
            </a:r>
          </a:p>
          <a:p>
            <a:pPr lvl="1"/>
            <a:r>
              <a:rPr lang="en-US" altLang="zh-CN" sz="1400">
                <a:ea typeface="宋体" panose="02010600030101010101" pitchFamily="2" charset="-122"/>
              </a:rPr>
              <a:t>Recorded 7.6pb-1</a:t>
            </a:r>
          </a:p>
          <a:p>
            <a:pPr lvl="1">
              <a:buFont typeface="ZapfDingbats" pitchFamily="82" charset="2"/>
              <a:buNone/>
            </a:pPr>
            <a:endParaRPr lang="en-US" altLang="zh-CN" sz="1400">
              <a:ea typeface="宋体" panose="02010600030101010101" pitchFamily="2" charset="-122"/>
            </a:endParaRPr>
          </a:p>
          <a:p>
            <a:r>
              <a:rPr lang="en-US" altLang="zh-CN" sz="1600">
                <a:ea typeface="宋体" panose="02010600030101010101" pitchFamily="2" charset="-122"/>
              </a:rPr>
              <a:t>Data taking efficiency</a:t>
            </a:r>
          </a:p>
          <a:p>
            <a:pPr lvl="1"/>
            <a:r>
              <a:rPr lang="en-US" altLang="zh-CN" sz="1400">
                <a:ea typeface="宋体" panose="02010600030101010101" pitchFamily="2" charset="-122"/>
              </a:rPr>
              <a:t>77% weekly</a:t>
            </a:r>
          </a:p>
          <a:p>
            <a:pPr lvl="1"/>
            <a:endParaRPr lang="en-US" altLang="zh-CN" sz="1400">
              <a:ea typeface="宋体" panose="02010600030101010101" pitchFamily="2" charset="-122"/>
            </a:endParaRPr>
          </a:p>
          <a:p>
            <a:r>
              <a:rPr lang="en-US" altLang="zh-CN" sz="1600">
                <a:ea typeface="宋体" panose="02010600030101010101" pitchFamily="2" charset="-122"/>
              </a:rPr>
              <a:t>Backgrounds</a:t>
            </a:r>
          </a:p>
          <a:p>
            <a:pPr lvl="1"/>
            <a:r>
              <a:rPr lang="en-US" altLang="zh-CN" sz="1400">
                <a:ea typeface="宋体" panose="02010600030101010101" pitchFamily="2" charset="-122"/>
              </a:rPr>
              <a:t>P and pbar halo are within specs</a:t>
            </a:r>
          </a:p>
          <a:p>
            <a:pPr lvl="1">
              <a:buFont typeface="ZapfDingbats" pitchFamily="82" charset="2"/>
              <a:buNone/>
            </a:pPr>
            <a:endParaRPr lang="en-US" altLang="zh-CN" sz="1400">
              <a:ea typeface="宋体" panose="02010600030101010101" pitchFamily="2" charset="-122"/>
            </a:endParaRPr>
          </a:p>
          <a:p>
            <a:r>
              <a:rPr lang="en-US" altLang="zh-CN" sz="1600">
                <a:ea typeface="宋体" panose="02010600030101010101" pitchFamily="2" charset="-122"/>
              </a:rPr>
              <a:t>Beam position </a:t>
            </a:r>
          </a:p>
          <a:p>
            <a:pPr lvl="1"/>
            <a:r>
              <a:rPr lang="en-US" altLang="zh-CN" sz="1400">
                <a:ea typeface="宋体" panose="02010600030101010101" pitchFamily="2" charset="-122"/>
              </a:rPr>
              <a:t>Within specs</a:t>
            </a:r>
          </a:p>
          <a:p>
            <a:pPr lvl="2"/>
            <a:endParaRPr lang="en-US" altLang="zh-CN" sz="1200">
              <a:ea typeface="宋体" panose="02010600030101010101" pitchFamily="2" charset="-122"/>
            </a:endParaRPr>
          </a:p>
          <a:p>
            <a:r>
              <a:rPr lang="en-US" altLang="zh-CN" sz="1600">
                <a:ea typeface="宋体" panose="02010600030101010101" pitchFamily="2" charset="-122"/>
              </a:rPr>
              <a:t>Number of events collected</a:t>
            </a:r>
          </a:p>
          <a:p>
            <a:pPr lvl="1"/>
            <a:r>
              <a:rPr lang="en-US" altLang="zh-CN" sz="1400">
                <a:ea typeface="宋体" panose="02010600030101010101" pitchFamily="2" charset="-122"/>
              </a:rPr>
              <a:t>14mln</a:t>
            </a:r>
          </a:p>
          <a:p>
            <a:pPr lvl="1">
              <a:buFont typeface="ZapfDingbats" pitchFamily="82" charset="2"/>
              <a:buNone/>
            </a:pPr>
            <a:r>
              <a:rPr lang="en-US" altLang="zh-CN" sz="1400">
                <a:ea typeface="宋体" panose="02010600030101010101" pitchFamily="2" charset="-122"/>
              </a:rPr>
              <a:t> </a:t>
            </a:r>
          </a:p>
          <a:p>
            <a:pPr lvl="1"/>
            <a:endParaRPr lang="en-US" altLang="zh-CN" sz="1400">
              <a:ea typeface="宋体" panose="02010600030101010101" pitchFamily="2" charset="-122"/>
            </a:endParaRPr>
          </a:p>
          <a:p>
            <a:endParaRPr lang="en-US" altLang="zh-CN" sz="1600">
              <a:ea typeface="宋体" panose="02010600030101010101" pitchFamily="2" charset="-122"/>
            </a:endParaRPr>
          </a:p>
          <a:p>
            <a:endParaRPr lang="en-US" altLang="zh-CN" sz="1600">
              <a:ea typeface="宋体" panose="02010600030101010101" pitchFamily="2" charset="-122"/>
            </a:endParaRPr>
          </a:p>
        </p:txBody>
      </p:sp>
      <p:sp>
        <p:nvSpPr>
          <p:cNvPr id="401418" name="AutoShape 10">
            <a:extLst>
              <a:ext uri="{FF2B5EF4-FFF2-40B4-BE49-F238E27FC236}">
                <a16:creationId xmlns:a16="http://schemas.microsoft.com/office/drawing/2014/main" id="{054EFACC-36D3-1EB0-7268-E88ECBBCFEBA}"/>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0" name="AutoShape 12">
            <a:extLst>
              <a:ext uri="{FF2B5EF4-FFF2-40B4-BE49-F238E27FC236}">
                <a16:creationId xmlns:a16="http://schemas.microsoft.com/office/drawing/2014/main" id="{A66D37AE-503C-094A-AD5B-C17170B4AFDD}"/>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2" name="AutoShape 14">
            <a:extLst>
              <a:ext uri="{FF2B5EF4-FFF2-40B4-BE49-F238E27FC236}">
                <a16:creationId xmlns:a16="http://schemas.microsoft.com/office/drawing/2014/main" id="{558F5C92-78AE-BCCB-DE0D-45CBD3BCBA87}"/>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4" name="AutoShape 16">
            <a:extLst>
              <a:ext uri="{FF2B5EF4-FFF2-40B4-BE49-F238E27FC236}">
                <a16:creationId xmlns:a16="http://schemas.microsoft.com/office/drawing/2014/main" id="{25BCBD98-46BD-835E-D83A-F5DEEEE841C8}"/>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6" name="AutoShape 18">
            <a:extLst>
              <a:ext uri="{FF2B5EF4-FFF2-40B4-BE49-F238E27FC236}">
                <a16:creationId xmlns:a16="http://schemas.microsoft.com/office/drawing/2014/main" id="{4CB08E7E-3863-DB03-634D-09CBB398FF32}"/>
              </a:ext>
            </a:extLst>
          </p:cNvPr>
          <p:cNvSpPr>
            <a:spLocks noChangeAspect="1" noChangeArrowheads="1"/>
          </p:cNvSpPr>
          <p:nvPr/>
        </p:nvSpPr>
        <p:spPr bwMode="auto">
          <a:xfrm>
            <a:off x="4424326" y="3281384"/>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pic>
        <p:nvPicPr>
          <p:cNvPr id="401435" name="Picture 27">
            <a:extLst>
              <a:ext uri="{FF2B5EF4-FFF2-40B4-BE49-F238E27FC236}">
                <a16:creationId xmlns:a16="http://schemas.microsoft.com/office/drawing/2014/main" id="{9612D7C4-82B9-0520-464A-B6C55DCE3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828800"/>
            <a:ext cx="5257800" cy="3705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BE26E9B1-C527-D1C2-0509-5AA1F413D7CB}"/>
              </a:ext>
            </a:extLst>
          </p:cNvPr>
          <p:cNvSpPr>
            <a:spLocks noGrp="1"/>
          </p:cNvSpPr>
          <p:nvPr>
            <p:ph type="ftr" sz="quarter" idx="10"/>
          </p:nvPr>
        </p:nvSpPr>
        <p:spPr>
          <a:xfrm>
            <a:off x="3149600" y="0"/>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Dmitri Denisov</a:t>
            </a:r>
            <a:endParaRPr kumimoji="0" lang="en-US" altLang="zh-CN" sz="1400" b="1" i="0" u="none" strike="noStrike" kern="1200" cap="none" spc="0" normalizeH="0" baseline="0" noProof="0">
              <a:ln>
                <a:noFill/>
              </a:ln>
              <a:solidFill>
                <a:srgbClr val="FA00FA"/>
              </a:solidFill>
              <a:effectLst/>
              <a:uLnTx/>
              <a:uFillTx/>
              <a:latin typeface="Comic Sans MS" panose="030F0702030302020204" pitchFamily="66" charset="0"/>
              <a:ea typeface="宋体" panose="02010600030101010101" pitchFamily="2" charset="-122"/>
              <a:cs typeface="+mn-cs"/>
            </a:endParaRPr>
          </a:p>
        </p:txBody>
      </p:sp>
      <p:sp>
        <p:nvSpPr>
          <p:cNvPr id="418818" name="Rectangle 2">
            <a:extLst>
              <a:ext uri="{FF2B5EF4-FFF2-40B4-BE49-F238E27FC236}">
                <a16:creationId xmlns:a16="http://schemas.microsoft.com/office/drawing/2014/main" id="{EF1D497C-0AD6-DC70-A3AE-1EBEF9CB4224}"/>
              </a:ext>
            </a:extLst>
          </p:cNvPr>
          <p:cNvSpPr>
            <a:spLocks noGrp="1" noChangeArrowheads="1"/>
          </p:cNvSpPr>
          <p:nvPr>
            <p:ph type="title"/>
          </p:nvPr>
        </p:nvSpPr>
        <p:spPr/>
        <p:txBody>
          <a:bodyPr/>
          <a:lstStyle/>
          <a:p>
            <a:r>
              <a:rPr lang="en-US" altLang="zh-CN">
                <a:ea typeface="宋体" panose="02010600030101010101" pitchFamily="2" charset="-122"/>
              </a:rPr>
              <a:t>D0 Summary</a:t>
            </a:r>
          </a:p>
        </p:txBody>
      </p:sp>
      <p:sp>
        <p:nvSpPr>
          <p:cNvPr id="418819" name="Rectangle 3">
            <a:extLst>
              <a:ext uri="{FF2B5EF4-FFF2-40B4-BE49-F238E27FC236}">
                <a16:creationId xmlns:a16="http://schemas.microsoft.com/office/drawing/2014/main" id="{4CD1F320-8994-C507-3D01-9E1A9F9C5495}"/>
              </a:ext>
            </a:extLst>
          </p:cNvPr>
          <p:cNvSpPr>
            <a:spLocks noGrp="1" noChangeArrowheads="1"/>
          </p:cNvSpPr>
          <p:nvPr>
            <p:ph type="body" idx="1"/>
          </p:nvPr>
        </p:nvSpPr>
        <p:spPr>
          <a:xfrm>
            <a:off x="228600" y="990600"/>
            <a:ext cx="8534400" cy="2438400"/>
          </a:xfrm>
        </p:spPr>
        <p:txBody>
          <a:bodyPr/>
          <a:lstStyle/>
          <a:p>
            <a:pPr>
              <a:lnSpc>
                <a:spcPct val="90000"/>
              </a:lnSpc>
            </a:pPr>
            <a:r>
              <a:rPr lang="en-US" altLang="zh-CN" sz="1600">
                <a:ea typeface="宋体" panose="02010600030101010101" pitchFamily="2" charset="-122"/>
              </a:rPr>
              <a:t>Smoothly collecting physics data</a:t>
            </a:r>
          </a:p>
          <a:p>
            <a:pPr lvl="1">
              <a:lnSpc>
                <a:spcPct val="90000"/>
              </a:lnSpc>
            </a:pPr>
            <a:r>
              <a:rPr lang="en-US" altLang="zh-CN" sz="1400">
                <a:ea typeface="宋体" panose="02010600030101010101" pitchFamily="2" charset="-122"/>
              </a:rPr>
              <a:t>Data taking efficiency last week is good ~87%</a:t>
            </a:r>
          </a:p>
          <a:p>
            <a:pPr lvl="2">
              <a:lnSpc>
                <a:spcPct val="90000"/>
              </a:lnSpc>
            </a:pPr>
            <a:r>
              <a:rPr lang="en-US" altLang="zh-CN" sz="1200">
                <a:ea typeface="宋体" panose="02010600030101010101" pitchFamily="2" charset="-122"/>
              </a:rPr>
              <a:t>Almost 10 pb-1 recorded</a:t>
            </a:r>
          </a:p>
          <a:p>
            <a:pPr lvl="2">
              <a:lnSpc>
                <a:spcPct val="90000"/>
              </a:lnSpc>
            </a:pPr>
            <a:r>
              <a:rPr lang="en-US" altLang="zh-CN" sz="1200">
                <a:ea typeface="宋体" panose="02010600030101010101" pitchFamily="2" charset="-122"/>
              </a:rPr>
              <a:t>Best day in terms of recorded luminosity – during record store on Thursday</a:t>
            </a:r>
          </a:p>
          <a:p>
            <a:pPr lvl="1">
              <a:lnSpc>
                <a:spcPct val="90000"/>
              </a:lnSpc>
            </a:pPr>
            <a:r>
              <a:rPr lang="en-US" altLang="zh-CN" sz="1400">
                <a:ea typeface="宋体" panose="02010600030101010101" pitchFamily="2" charset="-122"/>
              </a:rPr>
              <a:t>Problems affected data taking are all understood and resolved</a:t>
            </a:r>
          </a:p>
          <a:p>
            <a:pPr>
              <a:lnSpc>
                <a:spcPct val="90000"/>
              </a:lnSpc>
            </a:pPr>
            <a:endParaRPr lang="en-US" altLang="zh-CN" sz="1600">
              <a:ea typeface="宋体" panose="02010600030101010101" pitchFamily="2" charset="-122"/>
            </a:endParaRPr>
          </a:p>
          <a:p>
            <a:pPr>
              <a:lnSpc>
                <a:spcPct val="90000"/>
              </a:lnSpc>
            </a:pPr>
            <a:r>
              <a:rPr lang="en-US" altLang="zh-CN" sz="1600">
                <a:ea typeface="宋体" panose="02010600030101010101" pitchFamily="2" charset="-122"/>
              </a:rPr>
              <a:t>This week is D0 collaboration meeting (at Fermilab)</a:t>
            </a:r>
          </a:p>
          <a:p>
            <a:pPr lvl="1">
              <a:lnSpc>
                <a:spcPct val="90000"/>
              </a:lnSpc>
            </a:pPr>
            <a:r>
              <a:rPr lang="en-US" altLang="zh-CN" sz="1400">
                <a:ea typeface="宋体" panose="02010600030101010101" pitchFamily="2" charset="-122"/>
              </a:rPr>
              <a:t>Major focus is physics analysis for coming winter and summer conferences</a:t>
            </a:r>
          </a:p>
          <a:p>
            <a:pPr lvl="1">
              <a:lnSpc>
                <a:spcPct val="90000"/>
              </a:lnSpc>
            </a:pPr>
            <a:r>
              <a:rPr lang="en-US" altLang="zh-CN" sz="1400">
                <a:ea typeface="宋体" panose="02010600030101010101" pitchFamily="2" charset="-122"/>
              </a:rPr>
              <a:t>Data samples well above Run I</a:t>
            </a:r>
          </a:p>
          <a:p>
            <a:pPr lvl="1">
              <a:lnSpc>
                <a:spcPct val="90000"/>
              </a:lnSpc>
            </a:pPr>
            <a:r>
              <a:rPr lang="en-US" altLang="zh-CN" sz="1400">
                <a:ea typeface="宋体" panose="02010600030101010101" pitchFamily="2" charset="-122"/>
              </a:rPr>
              <a:t>Detectors are more complex then in Run I – more time/efforts needed to understand them well</a:t>
            </a:r>
          </a:p>
          <a:p>
            <a:pPr lvl="1">
              <a:lnSpc>
                <a:spcPct val="90000"/>
              </a:lnSpc>
            </a:pPr>
            <a:r>
              <a:rPr lang="en-US" altLang="zh-CN" sz="1400">
                <a:ea typeface="宋体" panose="02010600030101010101" pitchFamily="2" charset="-122"/>
              </a:rPr>
              <a:t>Many interesting results are coming</a:t>
            </a:r>
          </a:p>
          <a:p>
            <a:pPr lvl="2">
              <a:lnSpc>
                <a:spcPct val="90000"/>
              </a:lnSpc>
            </a:pPr>
            <a:r>
              <a:rPr lang="en-US" altLang="zh-CN" sz="1200">
                <a:ea typeface="宋体" panose="02010600030101010101" pitchFamily="2" charset="-122"/>
              </a:rPr>
              <a:t>66 talks during Sunday –Tuesday D0 Physics Workshop this week!</a:t>
            </a:r>
          </a:p>
        </p:txBody>
      </p:sp>
      <p:pic>
        <p:nvPicPr>
          <p:cNvPr id="419323" name="Picture 507">
            <a:extLst>
              <a:ext uri="{FF2B5EF4-FFF2-40B4-BE49-F238E27FC236}">
                <a16:creationId xmlns:a16="http://schemas.microsoft.com/office/drawing/2014/main" id="{E5A5562D-C3BD-D69C-7DC3-8CBA2E285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1910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419325" name="Picture 509">
            <a:extLst>
              <a:ext uri="{FF2B5EF4-FFF2-40B4-BE49-F238E27FC236}">
                <a16:creationId xmlns:a16="http://schemas.microsoft.com/office/drawing/2014/main" id="{2D337AFB-AB0D-A1D7-C00A-888A57B1B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114800"/>
            <a:ext cx="2971800" cy="2228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00E84345-2B22-7C63-5732-CFC13F89D802}"/>
              </a:ext>
            </a:extLst>
          </p:cNvPr>
          <p:cNvSpPr>
            <a:spLocks noChangeArrowheads="1"/>
          </p:cNvSpPr>
          <p:nvPr>
            <p:ph type="title"/>
          </p:nvPr>
        </p:nvSpPr>
        <p:spPr>
          <a:xfrm>
            <a:off x="891540" y="1062990"/>
            <a:ext cx="7360920" cy="1714500"/>
          </a:xfrm>
          <a:ln/>
        </p:spPr>
        <p:txBody>
          <a:bodyPr/>
          <a:lstStyle/>
          <a:p>
            <a:r>
              <a:rPr lang="en-US" altLang="zh-CN">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Task @ Hand</a:t>
            </a:r>
            <a:endParaRPr lang="en-US" altLang="zh-CN">
              <a:latin typeface="Helvetica" panose="020B0604020202020204" pitchFamily="34" charset="0"/>
              <a:sym typeface="Helvetica" panose="020B0604020202020204" pitchFamily="34" charset="0"/>
            </a:endParaRPr>
          </a:p>
        </p:txBody>
      </p:sp>
      <p:sp>
        <p:nvSpPr>
          <p:cNvPr id="28674" name="Rectangle 2">
            <a:extLst>
              <a:ext uri="{FF2B5EF4-FFF2-40B4-BE49-F238E27FC236}">
                <a16:creationId xmlns:a16="http://schemas.microsoft.com/office/drawing/2014/main" id="{35DAFE2A-0306-99A2-B8D5-802F47F82096}"/>
              </a:ext>
            </a:extLst>
          </p:cNvPr>
          <p:cNvSpPr>
            <a:spLocks noChangeArrowheads="1"/>
          </p:cNvSpPr>
          <p:nvPr>
            <p:ph type="body" idx="1"/>
          </p:nvPr>
        </p:nvSpPr>
        <p:spPr>
          <a:xfrm>
            <a:off x="1783080" y="0"/>
          </a:xfrm>
          <a:ln/>
        </p:spPr>
        <p:txBody>
          <a:bodyPr/>
          <a:lstStyle/>
          <a:p>
            <a:pPr>
              <a:lnSpc>
                <a:spcPct val="160000"/>
              </a:lnSpc>
              <a:buSzPct val="129000"/>
              <a:buFont typeface="Lucida Grande" pitchFamily="1" charset="0"/>
              <a:buBlip>
                <a:blip r:embed="rId2"/>
              </a:buBlip>
            </a:pPr>
            <a:r>
              <a:rPr lang="en-US" altLang="zh-CN" sz="3240">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Purpose</a:t>
            </a:r>
            <a:endParaRPr lang="en-US" altLang="zh-CN" sz="3240">
              <a:latin typeface="Helvetica" panose="020B0604020202020204" pitchFamily="34" charset="0"/>
              <a:sym typeface="Helvetica" panose="020B0604020202020204" pitchFamily="34" charset="0"/>
            </a:endParaRPr>
          </a:p>
          <a:p>
            <a:pPr>
              <a:lnSpc>
                <a:spcPct val="160000"/>
              </a:lnSpc>
              <a:buSzPct val="129000"/>
              <a:buFont typeface="Lucida Grande" pitchFamily="1" charset="0"/>
              <a:buBlip>
                <a:blip r:embed="rId2"/>
              </a:buBlip>
            </a:pPr>
            <a:r>
              <a:rPr lang="en-US" altLang="zh-CN" sz="3240">
                <a:latin typeface="Helvetica" panose="020B0604020202020204" pitchFamily="34" charset="0"/>
                <a:ea typeface="宋体" panose="02010600030101010101" pitchFamily="2" charset="-122"/>
                <a:cs typeface="Helvetica" panose="020B0604020202020204" pitchFamily="34" charset="0"/>
                <a:sym typeface="Helvetica" panose="020B0604020202020204" pitchFamily="34" charset="0"/>
              </a:rPr>
              <a:t>The Project</a:t>
            </a:r>
            <a:endParaRPr lang="en-US" altLang="zh-CN" sz="3240">
              <a:latin typeface="Helvetica" panose="020B0604020202020204" pitchFamily="34" charset="0"/>
              <a:sym typeface="Helvetica" panose="020B0604020202020204" pitchFamily="34" charset="0"/>
            </a:endParaRPr>
          </a:p>
        </p:txBody>
      </p:sp>
      <p:pic>
        <p:nvPicPr>
          <p:cNvPr id="28675" name="Picture 3">
            <a:extLst>
              <a:ext uri="{FF2B5EF4-FFF2-40B4-BE49-F238E27FC236}">
                <a16:creationId xmlns:a16="http://schemas.microsoft.com/office/drawing/2014/main" id="{CB50A965-FCD3-BBD8-3D28-3756B6805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0000">
            <a:off x="4216242" y="3147537"/>
            <a:ext cx="3819048" cy="256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a:extLst>
              <a:ext uri="{FF2B5EF4-FFF2-40B4-BE49-F238E27FC236}">
                <a16:creationId xmlns:a16="http://schemas.microsoft.com/office/drawing/2014/main" id="{E12F08AF-7AFF-EDA0-677E-BD3A309C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 y="-11430"/>
            <a:ext cx="9238298" cy="116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ll/>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a:extLst>
              <a:ext uri="{FF2B5EF4-FFF2-40B4-BE49-F238E27FC236}">
                <a16:creationId xmlns:a16="http://schemas.microsoft.com/office/drawing/2014/main" id="{151C951C-C49B-CEF8-0E36-078B284E92E1}"/>
              </a:ext>
            </a:extLst>
          </p:cNvPr>
          <p:cNvGrpSpPr>
            <a:grpSpLocks/>
          </p:cNvGrpSpPr>
          <p:nvPr/>
        </p:nvGrpSpPr>
        <p:grpSpPr bwMode="auto">
          <a:xfrm>
            <a:off x="2822575" y="-228600"/>
            <a:ext cx="3498850" cy="3135313"/>
            <a:chOff x="288" y="144"/>
            <a:chExt cx="2204" cy="1975"/>
          </a:xfrm>
        </p:grpSpPr>
        <p:grpSp>
          <p:nvGrpSpPr>
            <p:cNvPr id="67587" name="Group 3">
              <a:extLst>
                <a:ext uri="{FF2B5EF4-FFF2-40B4-BE49-F238E27FC236}">
                  <a16:creationId xmlns:a16="http://schemas.microsoft.com/office/drawing/2014/main" id="{6838B622-2D6D-7F59-0A0F-EA83A57492BE}"/>
                </a:ext>
              </a:extLst>
            </p:cNvPr>
            <p:cNvGrpSpPr>
              <a:grpSpLocks/>
            </p:cNvGrpSpPr>
            <p:nvPr/>
          </p:nvGrpSpPr>
          <p:grpSpPr bwMode="auto">
            <a:xfrm>
              <a:off x="288" y="144"/>
              <a:ext cx="1580" cy="1975"/>
              <a:chOff x="288" y="144"/>
              <a:chExt cx="1580" cy="1975"/>
            </a:xfrm>
          </p:grpSpPr>
          <p:sp>
            <p:nvSpPr>
              <p:cNvPr id="67588" name="_s1028">
                <a:extLst>
                  <a:ext uri="{FF2B5EF4-FFF2-40B4-BE49-F238E27FC236}">
                    <a16:creationId xmlns:a16="http://schemas.microsoft.com/office/drawing/2014/main" id="{A8446C9F-A8D5-1CE8-4A08-4202D653E880}"/>
                  </a:ext>
                </a:extLst>
              </p:cNvPr>
              <p:cNvSpPr>
                <a:spLocks noChangeArrowheads="1" noTextEdit="1"/>
              </p:cNvSpPr>
              <p:nvPr/>
            </p:nvSpPr>
            <p:spPr bwMode="auto">
              <a:xfrm>
                <a:off x="336" y="144"/>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67589" name="_s1028">
                <a:extLst>
                  <a:ext uri="{FF2B5EF4-FFF2-40B4-BE49-F238E27FC236}">
                    <a16:creationId xmlns:a16="http://schemas.microsoft.com/office/drawing/2014/main" id="{CE0A8F6D-DC5F-E9FD-3A6F-C607090038F0}"/>
                  </a:ext>
                </a:extLst>
              </p:cNvPr>
              <p:cNvSpPr>
                <a:spLocks noChangeArrowheads="1" noTextEdit="1"/>
              </p:cNvSpPr>
              <p:nvPr/>
            </p:nvSpPr>
            <p:spPr bwMode="auto">
              <a:xfrm>
                <a:off x="288" y="672"/>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67590" name="_s1028">
              <a:extLst>
                <a:ext uri="{FF2B5EF4-FFF2-40B4-BE49-F238E27FC236}">
                  <a16:creationId xmlns:a16="http://schemas.microsoft.com/office/drawing/2014/main" id="{BC22A7FD-4896-9023-4F5B-53C020D06DAF}"/>
                </a:ext>
              </a:extLst>
            </p:cNvPr>
            <p:cNvSpPr>
              <a:spLocks noChangeArrowheads="1" noTextEdit="1"/>
            </p:cNvSpPr>
            <p:nvPr/>
          </p:nvSpPr>
          <p:spPr bwMode="auto">
            <a:xfrm>
              <a:off x="960" y="672"/>
              <a:ext cx="1532" cy="1447"/>
            </a:xfrm>
            <a:prstGeom prst="ellipse">
              <a:avLst/>
            </a:prstGeom>
            <a:solidFill>
              <a:srgbClr val="F1FD09">
                <a:alpha val="42000"/>
              </a:srgbClr>
            </a:solidFill>
            <a:ln w="9525">
              <a:solidFill>
                <a:srgbClr val="F1FD09"/>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67591" name="Rectangle 7">
            <a:extLst>
              <a:ext uri="{FF2B5EF4-FFF2-40B4-BE49-F238E27FC236}">
                <a16:creationId xmlns:a16="http://schemas.microsoft.com/office/drawing/2014/main" id="{DF34ABE7-5DF4-AB2A-E503-287566B96DB6}"/>
              </a:ext>
            </a:extLst>
          </p:cNvPr>
          <p:cNvSpPr>
            <a:spLocks noGrp="1" noChangeArrowheads="1"/>
          </p:cNvSpPr>
          <p:nvPr>
            <p:ph type="title"/>
          </p:nvPr>
        </p:nvSpPr>
        <p:spPr/>
        <p:txBody>
          <a:bodyPr/>
          <a:lstStyle/>
          <a:p>
            <a:r>
              <a:rPr lang="en-US" altLang="zh-CN">
                <a:ea typeface="宋体" panose="02010600030101010101" pitchFamily="2" charset="-122"/>
              </a:rPr>
              <a:t>Skills:  How To</a:t>
            </a:r>
          </a:p>
        </p:txBody>
      </p:sp>
      <p:sp>
        <p:nvSpPr>
          <p:cNvPr id="67592" name="Rectangle 8">
            <a:extLst>
              <a:ext uri="{FF2B5EF4-FFF2-40B4-BE49-F238E27FC236}">
                <a16:creationId xmlns:a16="http://schemas.microsoft.com/office/drawing/2014/main" id="{3864C0A3-814A-07F3-6F9B-A60E70163F65}"/>
              </a:ext>
            </a:extLst>
          </p:cNvPr>
          <p:cNvSpPr>
            <a:spLocks noGrp="1" noChangeArrowheads="1"/>
          </p:cNvSpPr>
          <p:nvPr>
            <p:ph type="body" sz="half" idx="1"/>
          </p:nvPr>
        </p:nvSpPr>
        <p:spPr>
          <a:xfrm>
            <a:off x="914400" y="3352800"/>
            <a:ext cx="3695700" cy="2971800"/>
          </a:xfrm>
        </p:spPr>
        <p:txBody>
          <a:bodyPr/>
          <a:lstStyle/>
          <a:p>
            <a:pPr>
              <a:lnSpc>
                <a:spcPct val="80000"/>
              </a:lnSpc>
            </a:pPr>
            <a:r>
              <a:rPr lang="en-US" altLang="zh-CN" sz="2200">
                <a:ea typeface="宋体" panose="02010600030101010101" pitchFamily="2" charset="-122"/>
              </a:rPr>
              <a:t>Skill Building Workshops</a:t>
            </a:r>
          </a:p>
          <a:p>
            <a:pPr>
              <a:lnSpc>
                <a:spcPct val="80000"/>
              </a:lnSpc>
            </a:pPr>
            <a:r>
              <a:rPr lang="en-US" altLang="zh-CN" sz="2200">
                <a:ea typeface="宋体" panose="02010600030101010101" pitchFamily="2" charset="-122"/>
              </a:rPr>
              <a:t>Topical Forums</a:t>
            </a:r>
          </a:p>
          <a:p>
            <a:pPr>
              <a:lnSpc>
                <a:spcPct val="80000"/>
              </a:lnSpc>
            </a:pPr>
            <a:r>
              <a:rPr lang="en-US" altLang="zh-CN" sz="2200">
                <a:ea typeface="宋体" panose="02010600030101010101" pitchFamily="2" charset="-122"/>
              </a:rPr>
              <a:t>Design Research Projects</a:t>
            </a:r>
          </a:p>
          <a:p>
            <a:pPr>
              <a:lnSpc>
                <a:spcPct val="80000"/>
              </a:lnSpc>
            </a:pPr>
            <a:r>
              <a:rPr lang="en-US" altLang="zh-CN" sz="2200">
                <a:ea typeface="宋体" panose="02010600030101010101" pitchFamily="2" charset="-122"/>
              </a:rPr>
              <a:t>Manage Research Efforts</a:t>
            </a:r>
          </a:p>
          <a:p>
            <a:pPr>
              <a:lnSpc>
                <a:spcPct val="80000"/>
              </a:lnSpc>
            </a:pPr>
            <a:r>
              <a:rPr lang="en-US" altLang="zh-CN" sz="2200">
                <a:ea typeface="宋体" panose="02010600030101010101" pitchFamily="2" charset="-122"/>
              </a:rPr>
              <a:t>Develop Technical Assistance Documents</a:t>
            </a:r>
          </a:p>
          <a:p>
            <a:pPr>
              <a:lnSpc>
                <a:spcPct val="80000"/>
              </a:lnSpc>
            </a:pPr>
            <a:endParaRPr lang="en-US" altLang="zh-CN" sz="2200">
              <a:ea typeface="宋体" panose="02010600030101010101" pitchFamily="2" charset="-122"/>
            </a:endParaRPr>
          </a:p>
          <a:p>
            <a:pPr>
              <a:lnSpc>
                <a:spcPct val="80000"/>
              </a:lnSpc>
            </a:pPr>
            <a:endParaRPr lang="en-US" altLang="zh-CN" sz="2200">
              <a:ea typeface="宋体" panose="02010600030101010101" pitchFamily="2" charset="-122"/>
            </a:endParaRPr>
          </a:p>
          <a:p>
            <a:pPr>
              <a:lnSpc>
                <a:spcPct val="80000"/>
              </a:lnSpc>
            </a:pPr>
            <a:endParaRPr lang="en-US" altLang="zh-CN" sz="1600">
              <a:ea typeface="宋体" panose="02010600030101010101" pitchFamily="2" charset="-122"/>
            </a:endParaRPr>
          </a:p>
          <a:p>
            <a:pPr>
              <a:lnSpc>
                <a:spcPct val="80000"/>
              </a:lnSpc>
            </a:pPr>
            <a:endParaRPr lang="en-US" altLang="zh-CN" sz="1700">
              <a:ea typeface="宋体" panose="02010600030101010101" pitchFamily="2" charset="-122"/>
            </a:endParaRPr>
          </a:p>
        </p:txBody>
      </p:sp>
      <p:sp>
        <p:nvSpPr>
          <p:cNvPr id="67593" name="Rectangle 9">
            <a:extLst>
              <a:ext uri="{FF2B5EF4-FFF2-40B4-BE49-F238E27FC236}">
                <a16:creationId xmlns:a16="http://schemas.microsoft.com/office/drawing/2014/main" id="{3387F28F-F1EB-E321-7398-4927CCAC4F74}"/>
              </a:ext>
            </a:extLst>
          </p:cNvPr>
          <p:cNvSpPr>
            <a:spLocks noGrp="1" noChangeArrowheads="1"/>
          </p:cNvSpPr>
          <p:nvPr>
            <p:ph type="body" sz="half" idx="2"/>
          </p:nvPr>
        </p:nvSpPr>
        <p:spPr>
          <a:xfrm>
            <a:off x="4762500" y="2133600"/>
            <a:ext cx="3695700" cy="3886200"/>
          </a:xfrm>
        </p:spPr>
        <p:txBody>
          <a:bodyPr/>
          <a:lstStyle/>
          <a:p>
            <a:pPr>
              <a:lnSpc>
                <a:spcPct val="80000"/>
              </a:lnSpc>
            </a:pPr>
            <a:r>
              <a:rPr lang="en-US" altLang="zh-CN" sz="2200">
                <a:ea typeface="宋体" panose="02010600030101010101" pitchFamily="2" charset="-122"/>
              </a:rPr>
              <a:t>Policy Analysis</a:t>
            </a:r>
          </a:p>
          <a:p>
            <a:pPr>
              <a:lnSpc>
                <a:spcPct val="80000"/>
              </a:lnSpc>
            </a:pPr>
            <a:r>
              <a:rPr lang="en-US" altLang="zh-CN" sz="2200">
                <a:ea typeface="宋体" panose="02010600030101010101" pitchFamily="2" charset="-122"/>
              </a:rPr>
              <a:t>Documentation for Processes, New Practices</a:t>
            </a:r>
          </a:p>
          <a:p>
            <a:pPr>
              <a:lnSpc>
                <a:spcPct val="80000"/>
              </a:lnSpc>
            </a:pPr>
            <a:r>
              <a:rPr lang="en-US" altLang="zh-CN" sz="2200">
                <a:ea typeface="宋体" panose="02010600030101010101" pitchFamily="2" charset="-122"/>
              </a:rPr>
              <a:t>University Partnerships</a:t>
            </a:r>
          </a:p>
          <a:p>
            <a:pPr>
              <a:lnSpc>
                <a:spcPct val="80000"/>
              </a:lnSpc>
            </a:pPr>
            <a:r>
              <a:rPr lang="en-US" altLang="zh-CN" sz="2200">
                <a:ea typeface="宋体" panose="02010600030101010101" pitchFamily="2" charset="-122"/>
              </a:rPr>
              <a:t>Student Outcomes measures</a:t>
            </a:r>
          </a:p>
          <a:p>
            <a:pPr>
              <a:lnSpc>
                <a:spcPct val="80000"/>
              </a:lnSpc>
            </a:pPr>
            <a:r>
              <a:rPr lang="en-US" altLang="zh-CN" sz="2200">
                <a:ea typeface="宋体" panose="02010600030101010101" pitchFamily="2" charset="-122"/>
              </a:rPr>
              <a:t>Evaluation Design and Analysis</a:t>
            </a:r>
          </a:p>
          <a:p>
            <a:pPr>
              <a:lnSpc>
                <a:spcPct val="80000"/>
              </a:lnSpc>
            </a:pPr>
            <a:r>
              <a:rPr lang="en-US" altLang="zh-CN" sz="2200">
                <a:ea typeface="宋体" panose="02010600030101010101" pitchFamily="2" charset="-122"/>
              </a:rPr>
              <a:t>Information Systems</a:t>
            </a:r>
          </a:p>
          <a:p>
            <a:pPr>
              <a:lnSpc>
                <a:spcPct val="80000"/>
              </a:lnSpc>
            </a:pPr>
            <a:r>
              <a:rPr lang="en-US" altLang="zh-CN" sz="2200">
                <a:ea typeface="宋体" panose="02010600030101010101" pitchFamily="2" charset="-122"/>
              </a:rPr>
              <a:t>Uses of Technology</a:t>
            </a:r>
          </a:p>
          <a:p>
            <a:pPr>
              <a:lnSpc>
                <a:spcPct val="80000"/>
              </a:lnSpc>
            </a:pPr>
            <a:endParaRPr lang="en-US" altLang="zh-CN" sz="2200">
              <a:ea typeface="宋体" panose="02010600030101010101" pitchFamily="2" charset="-122"/>
            </a:endParaRPr>
          </a:p>
        </p:txBody>
      </p:sp>
    </p:spTree>
  </p:cSld>
  <p:clrMapOvr>
    <a:masterClrMapping/>
  </p:clrMapOvr>
  <p:transition spd="med">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0F16493D-31A8-CB60-22EA-5ED450DDF788}"/>
              </a:ext>
            </a:extLst>
          </p:cNvPr>
          <p:cNvSpPr>
            <a:spLocks noGrp="1" noChangeArrowheads="1"/>
          </p:cNvSpPr>
          <p:nvPr>
            <p:ph type="title"/>
          </p:nvPr>
        </p:nvSpPr>
        <p:spPr>
          <a:xfrm>
            <a:off x="457245" y="201591"/>
            <a:ext cx="8229600" cy="758825"/>
          </a:xfrm>
        </p:spPr>
        <p:txBody>
          <a:bodyPr/>
          <a:lstStyle/>
          <a:p>
            <a:r>
              <a:rPr lang="en-US" altLang="zh-CN" sz="2800">
                <a:ea typeface="宋体" panose="02010600030101010101" pitchFamily="2" charset="-122"/>
              </a:rPr>
              <a:t>Weather Concept Scope/Approach</a:t>
            </a:r>
          </a:p>
        </p:txBody>
      </p:sp>
      <p:sp>
        <p:nvSpPr>
          <p:cNvPr id="105475" name="Rectangle 3">
            <a:extLst>
              <a:ext uri="{FF2B5EF4-FFF2-40B4-BE49-F238E27FC236}">
                <a16:creationId xmlns:a16="http://schemas.microsoft.com/office/drawing/2014/main" id="{59EAE689-B897-B420-ED2C-C52A06E80507}"/>
              </a:ext>
            </a:extLst>
          </p:cNvPr>
          <p:cNvSpPr>
            <a:spLocks noGrp="1" noChangeArrowheads="1"/>
          </p:cNvSpPr>
          <p:nvPr>
            <p:ph type="body" idx="1"/>
          </p:nvPr>
        </p:nvSpPr>
        <p:spPr>
          <a:xfrm>
            <a:off x="288925" y="966788"/>
            <a:ext cx="8550275" cy="5381625"/>
          </a:xfrm>
        </p:spPr>
        <p:txBody>
          <a:bodyPr/>
          <a:lstStyle/>
          <a:p>
            <a:r>
              <a:rPr lang="en-US" altLang="zh-CN" sz="2000">
                <a:ea typeface="宋体" panose="02010600030101010101" pitchFamily="2" charset="-122"/>
              </a:rPr>
              <a:t>Scope</a:t>
            </a:r>
          </a:p>
          <a:p>
            <a:pPr lvl="1"/>
            <a:r>
              <a:rPr lang="en-US" altLang="zh-CN" sz="1800">
                <a:ea typeface="宋体" panose="02010600030101010101" pitchFamily="2" charset="-122"/>
              </a:rPr>
              <a:t>2025 concepts for Weather Support (future vision)</a:t>
            </a:r>
          </a:p>
          <a:p>
            <a:pPr lvl="2"/>
            <a:r>
              <a:rPr lang="en-US" altLang="zh-CN" sz="1400">
                <a:ea typeface="宋体" panose="02010600030101010101" pitchFamily="2" charset="-122"/>
              </a:rPr>
              <a:t>Starting point for inter-IPT discussions</a:t>
            </a:r>
          </a:p>
          <a:p>
            <a:pPr lvl="2"/>
            <a:r>
              <a:rPr lang="en-US" altLang="zh-CN" sz="1400">
                <a:ea typeface="宋体" panose="02010600030101010101" pitchFamily="2" charset="-122"/>
              </a:rPr>
              <a:t>First step in NGATS weather functional analysis</a:t>
            </a:r>
          </a:p>
          <a:p>
            <a:r>
              <a:rPr lang="en-US" altLang="zh-CN" sz="2000">
                <a:ea typeface="宋体" panose="02010600030101010101" pitchFamily="2" charset="-122"/>
              </a:rPr>
              <a:t>Approach</a:t>
            </a:r>
          </a:p>
          <a:p>
            <a:pPr lvl="1"/>
            <a:r>
              <a:rPr lang="en-US" altLang="zh-CN" sz="1800">
                <a:ea typeface="宋体" panose="02010600030101010101" pitchFamily="2" charset="-122"/>
              </a:rPr>
              <a:t>Analyzed NGATS 2025 Operating Principles and Key Capabilities</a:t>
            </a:r>
          </a:p>
          <a:p>
            <a:pPr lvl="1"/>
            <a:r>
              <a:rPr lang="en-US" altLang="zh-CN" sz="1800">
                <a:solidFill>
                  <a:srgbClr val="008000"/>
                </a:solidFill>
                <a:ea typeface="宋体" panose="02010600030101010101" pitchFamily="2" charset="-122"/>
              </a:rPr>
              <a:t>Identified Weather Implications/Impacts</a:t>
            </a:r>
          </a:p>
          <a:p>
            <a:pPr lvl="1"/>
            <a:r>
              <a:rPr lang="en-US" altLang="zh-CN" sz="1800">
                <a:solidFill>
                  <a:srgbClr val="008000"/>
                </a:solidFill>
                <a:ea typeface="宋体" panose="02010600030101010101" pitchFamily="2" charset="-122"/>
              </a:rPr>
              <a:t>Established resulting Operating Principles for NGATS Weather Support Concepts</a:t>
            </a:r>
          </a:p>
          <a:p>
            <a:pPr lvl="1"/>
            <a:r>
              <a:rPr lang="en-US" altLang="zh-CN" sz="1800">
                <a:ea typeface="宋体" panose="02010600030101010101" pitchFamily="2" charset="-122"/>
              </a:rPr>
              <a:t>Developed Weather Concept Details</a:t>
            </a:r>
          </a:p>
          <a:p>
            <a:r>
              <a:rPr lang="en-US" altLang="zh-CN" sz="2000">
                <a:ea typeface="宋体" panose="02010600030101010101" pitchFamily="2" charset="-122"/>
              </a:rPr>
              <a:t>To Follow…</a:t>
            </a:r>
          </a:p>
          <a:p>
            <a:pPr lvl="1"/>
            <a:r>
              <a:rPr lang="en-US" altLang="zh-CN" sz="1800">
                <a:ea typeface="宋体" panose="02010600030101010101" pitchFamily="2" charset="-122"/>
              </a:rPr>
              <a:t>Transition “Road Map”</a:t>
            </a:r>
          </a:p>
          <a:p>
            <a:pPr lvl="2"/>
            <a:r>
              <a:rPr lang="en-US" altLang="zh-CN" sz="1400">
                <a:ea typeface="宋体" panose="02010600030101010101" pitchFamily="2" charset="-122"/>
              </a:rPr>
              <a:t>Transition plan for Weather Support - current NAS to 2025 Concept</a:t>
            </a:r>
          </a:p>
          <a:p>
            <a:pPr lvl="1"/>
            <a:r>
              <a:rPr lang="en-US" altLang="zh-CN" sz="1800">
                <a:ea typeface="宋体" panose="02010600030101010101" pitchFamily="2" charset="-122"/>
              </a:rPr>
              <a:t>Complementary products:</a:t>
            </a:r>
          </a:p>
          <a:p>
            <a:pPr lvl="2"/>
            <a:r>
              <a:rPr lang="en-US" altLang="zh-CN" sz="1400">
                <a:ea typeface="宋体" panose="02010600030101010101" pitchFamily="2" charset="-122"/>
              </a:rPr>
              <a:t>Weather System Requirements</a:t>
            </a:r>
          </a:p>
          <a:p>
            <a:pPr lvl="2"/>
            <a:r>
              <a:rPr lang="en-US" altLang="zh-CN" sz="1400">
                <a:ea typeface="宋体" panose="02010600030101010101" pitchFamily="2" charset="-122"/>
              </a:rPr>
              <a:t>Supporting R&amp;D Requirements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6">
            <a:extLst>
              <a:ext uri="{FF2B5EF4-FFF2-40B4-BE49-F238E27FC236}">
                <a16:creationId xmlns:a16="http://schemas.microsoft.com/office/drawing/2014/main" id="{E93211C2-4168-DA33-A674-A288EC47F10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F350D1-0EA4-4A28-8142-7FB7C69766C5}"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150</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77826" name="Rectangle 2">
            <a:extLst>
              <a:ext uri="{FF2B5EF4-FFF2-40B4-BE49-F238E27FC236}">
                <a16:creationId xmlns:a16="http://schemas.microsoft.com/office/drawing/2014/main" id="{C3D6AABD-745D-599C-5734-0DA6717CA3B4}"/>
              </a:ext>
            </a:extLst>
          </p:cNvPr>
          <p:cNvSpPr>
            <a:spLocks noGrp="1" noChangeArrowheads="1"/>
          </p:cNvSpPr>
          <p:nvPr>
            <p:ph type="title"/>
          </p:nvPr>
        </p:nvSpPr>
        <p:spPr/>
        <p:txBody>
          <a:bodyPr/>
          <a:lstStyle/>
          <a:p>
            <a:r>
              <a:rPr lang="en-US" altLang="zh-CN">
                <a:ea typeface="宋体" panose="02010600030101010101" pitchFamily="2" charset="-122"/>
              </a:rPr>
              <a:t>Outline</a:t>
            </a:r>
          </a:p>
        </p:txBody>
      </p:sp>
      <p:sp>
        <p:nvSpPr>
          <p:cNvPr id="77827" name="Rectangle 3">
            <a:extLst>
              <a:ext uri="{FF2B5EF4-FFF2-40B4-BE49-F238E27FC236}">
                <a16:creationId xmlns:a16="http://schemas.microsoft.com/office/drawing/2014/main" id="{8A00008D-6FD6-833B-F7DF-DD3106777538}"/>
              </a:ext>
            </a:extLst>
          </p:cNvPr>
          <p:cNvSpPr>
            <a:spLocks noGrp="1" noChangeArrowheads="1"/>
          </p:cNvSpPr>
          <p:nvPr>
            <p:ph type="body" sz="half" idx="1"/>
          </p:nvPr>
        </p:nvSpPr>
        <p:spPr/>
        <p:txBody>
          <a:bodyPr/>
          <a:lstStyle/>
          <a:p>
            <a:pPr>
              <a:lnSpc>
                <a:spcPct val="90000"/>
              </a:lnSpc>
            </a:pPr>
            <a:r>
              <a:rPr lang="en-US" altLang="zh-CN" sz="2000">
                <a:solidFill>
                  <a:schemeClr val="bg2"/>
                </a:solidFill>
                <a:ea typeface="宋体" panose="02010600030101010101" pitchFamily="2" charset="-122"/>
              </a:rPr>
              <a:t>Introduction:</a:t>
            </a:r>
          </a:p>
          <a:p>
            <a:pPr lvl="1">
              <a:lnSpc>
                <a:spcPct val="90000"/>
              </a:lnSpc>
            </a:pPr>
            <a:r>
              <a:rPr lang="en-US" altLang="zh-CN" sz="2000">
                <a:ea typeface="宋体" panose="02010600030101010101" pitchFamily="2" charset="-122"/>
              </a:rPr>
              <a:t>The CDF detector and it’s performance</a:t>
            </a:r>
          </a:p>
          <a:p>
            <a:pPr>
              <a:lnSpc>
                <a:spcPct val="90000"/>
              </a:lnSpc>
            </a:pPr>
            <a:r>
              <a:rPr lang="en-US" altLang="zh-CN" sz="2000">
                <a:solidFill>
                  <a:srgbClr val="FF0000"/>
                </a:solidFill>
                <a:ea typeface="宋体" panose="02010600030101010101" pitchFamily="2" charset="-122"/>
              </a:rPr>
              <a:t>The Strong Interaction:</a:t>
            </a:r>
          </a:p>
          <a:p>
            <a:pPr lvl="1">
              <a:lnSpc>
                <a:spcPct val="90000"/>
              </a:lnSpc>
            </a:pPr>
            <a:r>
              <a:rPr lang="en-US" altLang="zh-CN" sz="2000">
                <a:ea typeface="宋体" panose="02010600030101010101" pitchFamily="2" charset="-122"/>
              </a:rPr>
              <a:t>Inclusive jet production</a:t>
            </a:r>
          </a:p>
          <a:p>
            <a:pPr lvl="1">
              <a:lnSpc>
                <a:spcPct val="90000"/>
              </a:lnSpc>
            </a:pPr>
            <a:r>
              <a:rPr lang="en-US" altLang="zh-CN" sz="2000">
                <a:ea typeface="宋体" panose="02010600030101010101" pitchFamily="2" charset="-122"/>
              </a:rPr>
              <a:t>B-quark production</a:t>
            </a:r>
          </a:p>
          <a:p>
            <a:pPr>
              <a:lnSpc>
                <a:spcPct val="90000"/>
              </a:lnSpc>
            </a:pPr>
            <a:r>
              <a:rPr lang="en-US" altLang="zh-CN" sz="2000">
                <a:solidFill>
                  <a:srgbClr val="0000FF"/>
                </a:solidFill>
                <a:ea typeface="宋体" panose="02010600030101010101" pitchFamily="2" charset="-122"/>
              </a:rPr>
              <a:t>The Flavour Sector:</a:t>
            </a:r>
          </a:p>
          <a:p>
            <a:pPr lvl="1">
              <a:lnSpc>
                <a:spcPct val="90000"/>
              </a:lnSpc>
            </a:pPr>
            <a:r>
              <a:rPr lang="en-US" altLang="zh-CN" sz="2000">
                <a:ea typeface="宋体" panose="02010600030101010101" pitchFamily="2" charset="-122"/>
              </a:rPr>
              <a:t>Searches for New B-hadrons</a:t>
            </a:r>
          </a:p>
          <a:p>
            <a:pPr lvl="1">
              <a:lnSpc>
                <a:spcPct val="90000"/>
              </a:lnSpc>
            </a:pPr>
            <a:r>
              <a:rPr lang="en-US" altLang="zh-CN" sz="2000">
                <a:ea typeface="宋体" panose="02010600030101010101" pitchFamily="2" charset="-122"/>
              </a:rPr>
              <a:t>B</a:t>
            </a:r>
            <a:r>
              <a:rPr lang="en-US" altLang="zh-CN" sz="2000" baseline="-25000">
                <a:ea typeface="宋体" panose="02010600030101010101" pitchFamily="2" charset="-122"/>
              </a:rPr>
              <a:t>s</a:t>
            </a:r>
            <a:r>
              <a:rPr lang="en-US" altLang="zh-CN" sz="2000">
                <a:ea typeface="宋体" panose="02010600030101010101" pitchFamily="2" charset="-122"/>
              </a:rPr>
              <a:t> Oscillations</a:t>
            </a:r>
          </a:p>
          <a:p>
            <a:pPr>
              <a:lnSpc>
                <a:spcPct val="90000"/>
              </a:lnSpc>
            </a:pPr>
            <a:r>
              <a:rPr lang="en-US" altLang="zh-CN" sz="2000">
                <a:solidFill>
                  <a:srgbClr val="00C207"/>
                </a:solidFill>
                <a:ea typeface="宋体" panose="02010600030101010101" pitchFamily="2" charset="-122"/>
              </a:rPr>
              <a:t>Electroweak Symmetry Breaking</a:t>
            </a:r>
            <a:endParaRPr lang="en-US" altLang="zh-CN" sz="2000">
              <a:solidFill>
                <a:schemeClr val="hlink"/>
              </a:solidFill>
              <a:ea typeface="宋体" panose="02010600030101010101" pitchFamily="2" charset="-122"/>
            </a:endParaRPr>
          </a:p>
          <a:p>
            <a:pPr lvl="1">
              <a:lnSpc>
                <a:spcPct val="90000"/>
              </a:lnSpc>
            </a:pPr>
            <a:r>
              <a:rPr lang="en-US" altLang="zh-CN" sz="2000">
                <a:ea typeface="宋体" panose="02010600030101010101" pitchFamily="2" charset="-122"/>
              </a:rPr>
              <a:t>The top quark</a:t>
            </a:r>
          </a:p>
          <a:p>
            <a:pPr lvl="1">
              <a:lnSpc>
                <a:spcPct val="90000"/>
              </a:lnSpc>
            </a:pPr>
            <a:r>
              <a:rPr lang="en-US" altLang="zh-CN" sz="2000">
                <a:ea typeface="宋体" panose="02010600030101010101" pitchFamily="2" charset="-122"/>
              </a:rPr>
              <a:t>The Higgs boson</a:t>
            </a:r>
          </a:p>
          <a:p>
            <a:pPr>
              <a:lnSpc>
                <a:spcPct val="90000"/>
              </a:lnSpc>
            </a:pPr>
            <a:r>
              <a:rPr lang="en-US" altLang="zh-CN" sz="2000">
                <a:solidFill>
                  <a:srgbClr val="FF8000"/>
                </a:solidFill>
                <a:ea typeface="宋体" panose="02010600030101010101" pitchFamily="2" charset="-122"/>
              </a:rPr>
              <a:t>Beyond the Standard Model:</a:t>
            </a:r>
          </a:p>
          <a:p>
            <a:pPr lvl="1">
              <a:lnSpc>
                <a:spcPct val="90000"/>
              </a:lnSpc>
            </a:pPr>
            <a:r>
              <a:rPr lang="en-US" altLang="zh-CN" sz="2000">
                <a:ea typeface="宋体" panose="02010600030101010101" pitchFamily="2" charset="-122"/>
              </a:rPr>
              <a:t>Supersymmetry</a:t>
            </a:r>
          </a:p>
          <a:p>
            <a:pPr lvl="1">
              <a:lnSpc>
                <a:spcPct val="90000"/>
              </a:lnSpc>
            </a:pPr>
            <a:r>
              <a:rPr lang="en-US" altLang="zh-CN" sz="2000">
                <a:ea typeface="宋体" panose="02010600030101010101" pitchFamily="2" charset="-122"/>
              </a:rPr>
              <a:t>Extra Dimensions</a:t>
            </a:r>
          </a:p>
          <a:p>
            <a:pPr lvl="1">
              <a:lnSpc>
                <a:spcPct val="90000"/>
              </a:lnSpc>
            </a:pPr>
            <a:r>
              <a:rPr lang="en-US" altLang="zh-CN" sz="2000">
                <a:ea typeface="宋体" panose="02010600030101010101" pitchFamily="2" charset="-122"/>
              </a:rPr>
              <a:t>Model independent searches</a:t>
            </a:r>
          </a:p>
          <a:p>
            <a:pPr>
              <a:lnSpc>
                <a:spcPct val="90000"/>
              </a:lnSpc>
            </a:pPr>
            <a:r>
              <a:rPr lang="en-US" altLang="zh-CN" sz="2000">
                <a:solidFill>
                  <a:schemeClr val="bg2"/>
                </a:solidFill>
                <a:ea typeface="宋体" panose="02010600030101010101" pitchFamily="2" charset="-122"/>
              </a:rPr>
              <a:t>Conclusions </a:t>
            </a:r>
          </a:p>
        </p:txBody>
      </p:sp>
      <p:pic>
        <p:nvPicPr>
          <p:cNvPr id="77838" name="Picture 14">
            <a:extLst>
              <a:ext uri="{FF2B5EF4-FFF2-40B4-BE49-F238E27FC236}">
                <a16:creationId xmlns:a16="http://schemas.microsoft.com/office/drawing/2014/main" id="{14C9D402-BC29-6F7D-C8BF-14F1958C0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25" y="990600"/>
            <a:ext cx="4922838" cy="533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9" name="Rectangle 15">
            <a:extLst>
              <a:ext uri="{FF2B5EF4-FFF2-40B4-BE49-F238E27FC236}">
                <a16:creationId xmlns:a16="http://schemas.microsoft.com/office/drawing/2014/main" id="{68AC8C5E-4B63-3C9C-EEFF-9F356FB23D46}"/>
              </a:ext>
            </a:extLst>
          </p:cNvPr>
          <p:cNvSpPr>
            <a:spLocks noChangeArrowheads="1"/>
          </p:cNvSpPr>
          <p:nvPr/>
        </p:nvSpPr>
        <p:spPr bwMode="auto">
          <a:xfrm>
            <a:off x="7927975" y="4451350"/>
            <a:ext cx="407988" cy="358775"/>
          </a:xfrm>
          <a:prstGeom prst="rect">
            <a:avLst/>
          </a:prstGeom>
          <a:solidFill>
            <a:schemeClr val="folHlink">
              <a:alpha val="50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0" name="Text Box 16">
            <a:extLst>
              <a:ext uri="{FF2B5EF4-FFF2-40B4-BE49-F238E27FC236}">
                <a16:creationId xmlns:a16="http://schemas.microsoft.com/office/drawing/2014/main" id="{58C61497-11E0-A1CC-81DB-49A9E3B6895B}"/>
              </a:ext>
            </a:extLst>
          </p:cNvPr>
          <p:cNvSpPr txBox="1">
            <a:spLocks noChangeArrowheads="1"/>
          </p:cNvSpPr>
          <p:nvPr/>
        </p:nvSpPr>
        <p:spPr bwMode="auto">
          <a:xfrm>
            <a:off x="7964488" y="4102100"/>
            <a:ext cx="450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Times New Roman" panose="02020603050405020304" pitchFamily="18" charset="0"/>
              </a:rPr>
              <a:t>LQ</a:t>
            </a:r>
          </a:p>
        </p:txBody>
      </p:sp>
      <p:sp>
        <p:nvSpPr>
          <p:cNvPr id="77841" name="Line 17">
            <a:extLst>
              <a:ext uri="{FF2B5EF4-FFF2-40B4-BE49-F238E27FC236}">
                <a16:creationId xmlns:a16="http://schemas.microsoft.com/office/drawing/2014/main" id="{F489A4A4-27D4-2FB3-942D-E0F6B295EF98}"/>
              </a:ext>
            </a:extLst>
          </p:cNvPr>
          <p:cNvSpPr>
            <a:spLocks noChangeShapeType="1"/>
          </p:cNvSpPr>
          <p:nvPr/>
        </p:nvSpPr>
        <p:spPr bwMode="auto">
          <a:xfrm>
            <a:off x="5594350" y="2819400"/>
            <a:ext cx="44450" cy="1706563"/>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2" name="Text Box 18">
            <a:extLst>
              <a:ext uri="{FF2B5EF4-FFF2-40B4-BE49-F238E27FC236}">
                <a16:creationId xmlns:a16="http://schemas.microsoft.com/office/drawing/2014/main" id="{1CE669B1-4947-FB49-3DE9-7C2FDF2F5C72}"/>
              </a:ext>
            </a:extLst>
          </p:cNvPr>
          <p:cNvSpPr txBox="1">
            <a:spLocks noChangeArrowheads="1"/>
          </p:cNvSpPr>
          <p:nvPr/>
        </p:nvSpPr>
        <p:spPr bwMode="auto">
          <a:xfrm>
            <a:off x="5105400" y="4473575"/>
            <a:ext cx="12636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 orders of magnitude</a:t>
            </a:r>
            <a:endParaRPr kumimoji="0" lang="en-US" altLang="zh-CN" sz="1800" b="0" i="0" u="none" strike="noStrike" kern="1200" cap="none" spc="0" normalizeH="0" baseline="0" noProof="0">
              <a:ln>
                <a:noFill/>
              </a:ln>
              <a:solidFill>
                <a:srgbClr val="F50909"/>
              </a:solidFill>
              <a:effectLst/>
              <a:uLnTx/>
              <a:uFillTx/>
              <a:latin typeface="Times New Roman" panose="02020603050405020304" pitchFamily="18" charset="0"/>
              <a:ea typeface="宋体" panose="02010600030101010101" pitchFamily="2" charset="-122"/>
              <a:cs typeface="+mn-cs"/>
            </a:endParaRPr>
          </a:p>
        </p:txBody>
      </p:sp>
      <p:pic>
        <p:nvPicPr>
          <p:cNvPr id="77843" name="Picture 19">
            <a:extLst>
              <a:ext uri="{FF2B5EF4-FFF2-40B4-BE49-F238E27FC236}">
                <a16:creationId xmlns:a16="http://schemas.microsoft.com/office/drawing/2014/main" id="{F0F44075-9976-98E9-396F-F0B62A8D7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75" y="3998913"/>
            <a:ext cx="669925" cy="515937"/>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4" name="Picture 20">
            <a:extLst>
              <a:ext uri="{FF2B5EF4-FFF2-40B4-BE49-F238E27FC236}">
                <a16:creationId xmlns:a16="http://schemas.microsoft.com/office/drawing/2014/main" id="{3E3F4C36-A1B0-2A37-8C2F-6342D3925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3575" y="1936750"/>
            <a:ext cx="234950" cy="458788"/>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5" name="Picture 21">
            <a:extLst>
              <a:ext uri="{FF2B5EF4-FFF2-40B4-BE49-F238E27FC236}">
                <a16:creationId xmlns:a16="http://schemas.microsoft.com/office/drawing/2014/main" id="{DD484C8C-BB8E-6846-93D3-739726863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0025" y="2936875"/>
            <a:ext cx="630238" cy="228600"/>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6" name="Picture 22">
            <a:extLst>
              <a:ext uri="{FF2B5EF4-FFF2-40B4-BE49-F238E27FC236}">
                <a16:creationId xmlns:a16="http://schemas.microsoft.com/office/drawing/2014/main" id="{09845EA7-A8CE-130A-86F5-90173A6B4A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6275" y="2795588"/>
            <a:ext cx="566738" cy="215900"/>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7" name="Picture 23">
            <a:extLst>
              <a:ext uri="{FF2B5EF4-FFF2-40B4-BE49-F238E27FC236}">
                <a16:creationId xmlns:a16="http://schemas.microsoft.com/office/drawing/2014/main" id="{A695FBE8-2577-76E1-8495-48D213676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6525" y="1985963"/>
            <a:ext cx="288925" cy="34290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48" name="Rectangle 24">
            <a:extLst>
              <a:ext uri="{FF2B5EF4-FFF2-40B4-BE49-F238E27FC236}">
                <a16:creationId xmlns:a16="http://schemas.microsoft.com/office/drawing/2014/main" id="{A0DF4969-DCA3-135B-7C4F-EA7CA3CED27C}"/>
              </a:ext>
            </a:extLst>
          </p:cNvPr>
          <p:cNvSpPr>
            <a:spLocks noChangeArrowheads="1"/>
          </p:cNvSpPr>
          <p:nvPr/>
        </p:nvSpPr>
        <p:spPr bwMode="auto">
          <a:xfrm>
            <a:off x="5346700" y="1435100"/>
            <a:ext cx="3721100" cy="249238"/>
          </a:xfrm>
          <a:prstGeom prst="rect">
            <a:avLst/>
          </a:prstGeom>
          <a:solidFill>
            <a:srgbClr val="94B3B9">
              <a:alpha val="99001"/>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9" name="Freeform 25">
            <a:extLst>
              <a:ext uri="{FF2B5EF4-FFF2-40B4-BE49-F238E27FC236}">
                <a16:creationId xmlns:a16="http://schemas.microsoft.com/office/drawing/2014/main" id="{3B0E6712-090E-50EA-A7A2-FFEEE4BBD606}"/>
              </a:ext>
            </a:extLst>
          </p:cNvPr>
          <p:cNvSpPr>
            <a:spLocks/>
          </p:cNvSpPr>
          <p:nvPr/>
        </p:nvSpPr>
        <p:spPr bwMode="auto">
          <a:xfrm>
            <a:off x="5365750" y="5019675"/>
            <a:ext cx="3133725" cy="236538"/>
          </a:xfrm>
          <a:custGeom>
            <a:avLst/>
            <a:gdLst>
              <a:gd name="T0" fmla="*/ 0 w 1001"/>
              <a:gd name="T1" fmla="*/ 16 h 84"/>
              <a:gd name="T2" fmla="*/ 306 w 1001"/>
              <a:gd name="T3" fmla="*/ 32 h 84"/>
              <a:gd name="T4" fmla="*/ 399 w 1001"/>
              <a:gd name="T5" fmla="*/ 47 h 84"/>
              <a:gd name="T6" fmla="*/ 462 w 1001"/>
              <a:gd name="T7" fmla="*/ 63 h 84"/>
              <a:gd name="T8" fmla="*/ 519 w 1001"/>
              <a:gd name="T9" fmla="*/ 84 h 84"/>
              <a:gd name="T10" fmla="*/ 617 w 1001"/>
              <a:gd name="T11" fmla="*/ 78 h 84"/>
              <a:gd name="T12" fmla="*/ 664 w 1001"/>
              <a:gd name="T13" fmla="*/ 52 h 84"/>
              <a:gd name="T14" fmla="*/ 877 w 1001"/>
              <a:gd name="T15" fmla="*/ 47 h 84"/>
              <a:gd name="T16" fmla="*/ 1001 w 1001"/>
              <a:gd name="T17"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1" h="84">
                <a:moveTo>
                  <a:pt x="0" y="16"/>
                </a:moveTo>
                <a:cubicBezTo>
                  <a:pt x="84" y="0"/>
                  <a:pt x="218" y="28"/>
                  <a:pt x="306" y="32"/>
                </a:cubicBezTo>
                <a:cubicBezTo>
                  <a:pt x="341" y="40"/>
                  <a:pt x="359" y="44"/>
                  <a:pt x="399" y="47"/>
                </a:cubicBezTo>
                <a:cubicBezTo>
                  <a:pt x="420" y="54"/>
                  <a:pt x="441" y="56"/>
                  <a:pt x="462" y="63"/>
                </a:cubicBezTo>
                <a:cubicBezTo>
                  <a:pt x="480" y="75"/>
                  <a:pt x="498" y="78"/>
                  <a:pt x="519" y="84"/>
                </a:cubicBezTo>
                <a:cubicBezTo>
                  <a:pt x="552" y="82"/>
                  <a:pt x="585" y="84"/>
                  <a:pt x="617" y="78"/>
                </a:cubicBezTo>
                <a:cubicBezTo>
                  <a:pt x="630" y="75"/>
                  <a:pt x="647" y="53"/>
                  <a:pt x="664" y="52"/>
                </a:cubicBezTo>
                <a:cubicBezTo>
                  <a:pt x="735" y="49"/>
                  <a:pt x="806" y="49"/>
                  <a:pt x="877" y="47"/>
                </a:cubicBezTo>
                <a:cubicBezTo>
                  <a:pt x="932" y="11"/>
                  <a:pt x="928" y="16"/>
                  <a:pt x="1001" y="1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0" name="Freeform 26">
            <a:extLst>
              <a:ext uri="{FF2B5EF4-FFF2-40B4-BE49-F238E27FC236}">
                <a16:creationId xmlns:a16="http://schemas.microsoft.com/office/drawing/2014/main" id="{826744D2-CC5E-2A8B-B7A8-448A1E3E32D7}"/>
              </a:ext>
            </a:extLst>
          </p:cNvPr>
          <p:cNvSpPr>
            <a:spLocks/>
          </p:cNvSpPr>
          <p:nvPr/>
        </p:nvSpPr>
        <p:spPr bwMode="auto">
          <a:xfrm>
            <a:off x="6424613" y="4727575"/>
            <a:ext cx="107950" cy="506413"/>
          </a:xfrm>
          <a:custGeom>
            <a:avLst/>
            <a:gdLst>
              <a:gd name="T0" fmla="*/ 73 w 90"/>
              <a:gd name="T1" fmla="*/ 391 h 391"/>
              <a:gd name="T2" fmla="*/ 52 w 90"/>
              <a:gd name="T3" fmla="*/ 349 h 391"/>
              <a:gd name="T4" fmla="*/ 21 w 90"/>
              <a:gd name="T5" fmla="*/ 308 h 391"/>
              <a:gd name="T6" fmla="*/ 0 w 90"/>
              <a:gd name="T7" fmla="*/ 266 h 391"/>
              <a:gd name="T8" fmla="*/ 5 w 90"/>
              <a:gd name="T9" fmla="*/ 33 h 391"/>
              <a:gd name="T10" fmla="*/ 21 w 90"/>
              <a:gd name="T11" fmla="*/ 33 h 391"/>
              <a:gd name="T12" fmla="*/ 42 w 90"/>
              <a:gd name="T13" fmla="*/ 141 h 391"/>
              <a:gd name="T14" fmla="*/ 63 w 90"/>
              <a:gd name="T15" fmla="*/ 199 h 391"/>
              <a:gd name="T16" fmla="*/ 73 w 90"/>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91">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1" name="Freeform 27">
            <a:extLst>
              <a:ext uri="{FF2B5EF4-FFF2-40B4-BE49-F238E27FC236}">
                <a16:creationId xmlns:a16="http://schemas.microsoft.com/office/drawing/2014/main" id="{40EE8453-60C1-283E-20E7-51C9773BD0B6}"/>
              </a:ext>
            </a:extLst>
          </p:cNvPr>
          <p:cNvSpPr>
            <a:spLocks/>
          </p:cNvSpPr>
          <p:nvPr/>
        </p:nvSpPr>
        <p:spPr bwMode="auto">
          <a:xfrm>
            <a:off x="6429375" y="4518025"/>
            <a:ext cx="179388" cy="722313"/>
          </a:xfrm>
          <a:custGeom>
            <a:avLst/>
            <a:gdLst>
              <a:gd name="T0" fmla="*/ 75 w 153"/>
              <a:gd name="T1" fmla="*/ 556 h 556"/>
              <a:gd name="T2" fmla="*/ 70 w 153"/>
              <a:gd name="T3" fmla="*/ 498 h 556"/>
              <a:gd name="T4" fmla="*/ 59 w 153"/>
              <a:gd name="T5" fmla="*/ 441 h 556"/>
              <a:gd name="T6" fmla="*/ 80 w 153"/>
              <a:gd name="T7" fmla="*/ 83 h 556"/>
              <a:gd name="T8" fmla="*/ 122 w 153"/>
              <a:gd name="T9" fmla="*/ 37 h 556"/>
              <a:gd name="T10" fmla="*/ 153 w 153"/>
              <a:gd name="T11" fmla="*/ 0 h 556"/>
              <a:gd name="T12" fmla="*/ 148 w 153"/>
              <a:gd name="T13" fmla="*/ 166 h 556"/>
              <a:gd name="T14" fmla="*/ 106 w 153"/>
              <a:gd name="T15" fmla="*/ 213 h 556"/>
              <a:gd name="T16" fmla="*/ 96 w 153"/>
              <a:gd name="T17" fmla="*/ 498 h 556"/>
              <a:gd name="T18" fmla="*/ 75 w 153"/>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556">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2" name="Freeform 28">
            <a:extLst>
              <a:ext uri="{FF2B5EF4-FFF2-40B4-BE49-F238E27FC236}">
                <a16:creationId xmlns:a16="http://schemas.microsoft.com/office/drawing/2014/main" id="{F6B3399D-43DE-4066-511A-8715197D3F1C}"/>
              </a:ext>
            </a:extLst>
          </p:cNvPr>
          <p:cNvSpPr>
            <a:spLocks/>
          </p:cNvSpPr>
          <p:nvPr/>
        </p:nvSpPr>
        <p:spPr bwMode="auto">
          <a:xfrm>
            <a:off x="6465888" y="4810125"/>
            <a:ext cx="169862" cy="376238"/>
          </a:xfrm>
          <a:custGeom>
            <a:avLst/>
            <a:gdLst>
              <a:gd name="T0" fmla="*/ 7 w 144"/>
              <a:gd name="T1" fmla="*/ 290 h 290"/>
              <a:gd name="T2" fmla="*/ 70 w 144"/>
              <a:gd name="T3" fmla="*/ 114 h 290"/>
              <a:gd name="T4" fmla="*/ 116 w 144"/>
              <a:gd name="T5" fmla="*/ 67 h 290"/>
              <a:gd name="T6" fmla="*/ 127 w 144"/>
              <a:gd name="T7" fmla="*/ 171 h 290"/>
              <a:gd name="T8" fmla="*/ 75 w 144"/>
              <a:gd name="T9" fmla="*/ 207 h 290"/>
              <a:gd name="T10" fmla="*/ 33 w 144"/>
              <a:gd name="T11" fmla="*/ 254 h 290"/>
              <a:gd name="T12" fmla="*/ 18 w 144"/>
              <a:gd name="T13" fmla="*/ 280 h 290"/>
              <a:gd name="T14" fmla="*/ 2 w 144"/>
              <a:gd name="T15" fmla="*/ 285 h 290"/>
              <a:gd name="T16" fmla="*/ 7 w 144"/>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90">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3" name="Freeform 29">
            <a:extLst>
              <a:ext uri="{FF2B5EF4-FFF2-40B4-BE49-F238E27FC236}">
                <a16:creationId xmlns:a16="http://schemas.microsoft.com/office/drawing/2014/main" id="{92D2D469-5057-51BB-FA2C-4981B569DEA8}"/>
              </a:ext>
            </a:extLst>
          </p:cNvPr>
          <p:cNvSpPr>
            <a:spLocks/>
          </p:cNvSpPr>
          <p:nvPr/>
        </p:nvSpPr>
        <p:spPr bwMode="auto">
          <a:xfrm flipV="1">
            <a:off x="7350125" y="5102225"/>
            <a:ext cx="104775" cy="508000"/>
          </a:xfrm>
          <a:custGeom>
            <a:avLst/>
            <a:gdLst>
              <a:gd name="T0" fmla="*/ 73 w 90"/>
              <a:gd name="T1" fmla="*/ 391 h 391"/>
              <a:gd name="T2" fmla="*/ 52 w 90"/>
              <a:gd name="T3" fmla="*/ 349 h 391"/>
              <a:gd name="T4" fmla="*/ 21 w 90"/>
              <a:gd name="T5" fmla="*/ 308 h 391"/>
              <a:gd name="T6" fmla="*/ 0 w 90"/>
              <a:gd name="T7" fmla="*/ 266 h 391"/>
              <a:gd name="T8" fmla="*/ 5 w 90"/>
              <a:gd name="T9" fmla="*/ 33 h 391"/>
              <a:gd name="T10" fmla="*/ 21 w 90"/>
              <a:gd name="T11" fmla="*/ 33 h 391"/>
              <a:gd name="T12" fmla="*/ 42 w 90"/>
              <a:gd name="T13" fmla="*/ 141 h 391"/>
              <a:gd name="T14" fmla="*/ 63 w 90"/>
              <a:gd name="T15" fmla="*/ 199 h 391"/>
              <a:gd name="T16" fmla="*/ 73 w 90"/>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91">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4" name="Freeform 30">
            <a:extLst>
              <a:ext uri="{FF2B5EF4-FFF2-40B4-BE49-F238E27FC236}">
                <a16:creationId xmlns:a16="http://schemas.microsoft.com/office/drawing/2014/main" id="{E5AE865C-1813-11AB-A116-AF767698C2A2}"/>
              </a:ext>
            </a:extLst>
          </p:cNvPr>
          <p:cNvSpPr>
            <a:spLocks/>
          </p:cNvSpPr>
          <p:nvPr/>
        </p:nvSpPr>
        <p:spPr bwMode="auto">
          <a:xfrm flipV="1">
            <a:off x="7191375" y="4772025"/>
            <a:ext cx="176213" cy="828675"/>
          </a:xfrm>
          <a:custGeom>
            <a:avLst/>
            <a:gdLst>
              <a:gd name="T0" fmla="*/ 75 w 153"/>
              <a:gd name="T1" fmla="*/ 556 h 556"/>
              <a:gd name="T2" fmla="*/ 70 w 153"/>
              <a:gd name="T3" fmla="*/ 498 h 556"/>
              <a:gd name="T4" fmla="*/ 59 w 153"/>
              <a:gd name="T5" fmla="*/ 441 h 556"/>
              <a:gd name="T6" fmla="*/ 80 w 153"/>
              <a:gd name="T7" fmla="*/ 83 h 556"/>
              <a:gd name="T8" fmla="*/ 122 w 153"/>
              <a:gd name="T9" fmla="*/ 37 h 556"/>
              <a:gd name="T10" fmla="*/ 153 w 153"/>
              <a:gd name="T11" fmla="*/ 0 h 556"/>
              <a:gd name="T12" fmla="*/ 148 w 153"/>
              <a:gd name="T13" fmla="*/ 166 h 556"/>
              <a:gd name="T14" fmla="*/ 106 w 153"/>
              <a:gd name="T15" fmla="*/ 213 h 556"/>
              <a:gd name="T16" fmla="*/ 96 w 153"/>
              <a:gd name="T17" fmla="*/ 498 h 556"/>
              <a:gd name="T18" fmla="*/ 75 w 153"/>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556">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5" name="Freeform 31">
            <a:extLst>
              <a:ext uri="{FF2B5EF4-FFF2-40B4-BE49-F238E27FC236}">
                <a16:creationId xmlns:a16="http://schemas.microsoft.com/office/drawing/2014/main" id="{BE8A5289-4955-E658-871C-806A8164B89B}"/>
              </a:ext>
            </a:extLst>
          </p:cNvPr>
          <p:cNvSpPr>
            <a:spLocks/>
          </p:cNvSpPr>
          <p:nvPr/>
        </p:nvSpPr>
        <p:spPr bwMode="auto">
          <a:xfrm flipV="1">
            <a:off x="7181850" y="5253038"/>
            <a:ext cx="169863" cy="376237"/>
          </a:xfrm>
          <a:custGeom>
            <a:avLst/>
            <a:gdLst>
              <a:gd name="T0" fmla="*/ 7 w 144"/>
              <a:gd name="T1" fmla="*/ 290 h 290"/>
              <a:gd name="T2" fmla="*/ 70 w 144"/>
              <a:gd name="T3" fmla="*/ 114 h 290"/>
              <a:gd name="T4" fmla="*/ 116 w 144"/>
              <a:gd name="T5" fmla="*/ 67 h 290"/>
              <a:gd name="T6" fmla="*/ 127 w 144"/>
              <a:gd name="T7" fmla="*/ 171 h 290"/>
              <a:gd name="T8" fmla="*/ 75 w 144"/>
              <a:gd name="T9" fmla="*/ 207 h 290"/>
              <a:gd name="T10" fmla="*/ 33 w 144"/>
              <a:gd name="T11" fmla="*/ 254 h 290"/>
              <a:gd name="T12" fmla="*/ 18 w 144"/>
              <a:gd name="T13" fmla="*/ 280 h 290"/>
              <a:gd name="T14" fmla="*/ 2 w 144"/>
              <a:gd name="T15" fmla="*/ 285 h 290"/>
              <a:gd name="T16" fmla="*/ 7 w 144"/>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90">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6" name="Freeform 32">
            <a:extLst>
              <a:ext uri="{FF2B5EF4-FFF2-40B4-BE49-F238E27FC236}">
                <a16:creationId xmlns:a16="http://schemas.microsoft.com/office/drawing/2014/main" id="{FB32D0A8-24A6-E036-633D-D8AA86456BC8}"/>
              </a:ext>
            </a:extLst>
          </p:cNvPr>
          <p:cNvSpPr>
            <a:spLocks/>
          </p:cNvSpPr>
          <p:nvPr/>
        </p:nvSpPr>
        <p:spPr bwMode="auto">
          <a:xfrm>
            <a:off x="5365750" y="1612900"/>
            <a:ext cx="3670300" cy="150813"/>
          </a:xfrm>
          <a:custGeom>
            <a:avLst/>
            <a:gdLst>
              <a:gd name="T0" fmla="*/ 0 w 3119"/>
              <a:gd name="T1" fmla="*/ 36 h 118"/>
              <a:gd name="T2" fmla="*/ 114 w 3119"/>
              <a:gd name="T3" fmla="*/ 15 h 118"/>
              <a:gd name="T4" fmla="*/ 317 w 3119"/>
              <a:gd name="T5" fmla="*/ 46 h 118"/>
              <a:gd name="T6" fmla="*/ 462 w 3119"/>
              <a:gd name="T7" fmla="*/ 46 h 118"/>
              <a:gd name="T8" fmla="*/ 659 w 3119"/>
              <a:gd name="T9" fmla="*/ 0 h 118"/>
              <a:gd name="T10" fmla="*/ 773 w 3119"/>
              <a:gd name="T11" fmla="*/ 46 h 118"/>
              <a:gd name="T12" fmla="*/ 893 w 3119"/>
              <a:gd name="T13" fmla="*/ 88 h 118"/>
              <a:gd name="T14" fmla="*/ 1038 w 3119"/>
              <a:gd name="T15" fmla="*/ 67 h 118"/>
              <a:gd name="T16" fmla="*/ 1266 w 3119"/>
              <a:gd name="T17" fmla="*/ 36 h 118"/>
              <a:gd name="T18" fmla="*/ 1407 w 3119"/>
              <a:gd name="T19" fmla="*/ 57 h 118"/>
              <a:gd name="T20" fmla="*/ 1588 w 3119"/>
              <a:gd name="T21" fmla="*/ 72 h 118"/>
              <a:gd name="T22" fmla="*/ 1796 w 3119"/>
              <a:gd name="T23" fmla="*/ 62 h 118"/>
              <a:gd name="T24" fmla="*/ 1962 w 3119"/>
              <a:gd name="T25" fmla="*/ 15 h 118"/>
              <a:gd name="T26" fmla="*/ 2112 w 3119"/>
              <a:gd name="T27" fmla="*/ 78 h 118"/>
              <a:gd name="T28" fmla="*/ 2304 w 3119"/>
              <a:gd name="T29" fmla="*/ 114 h 118"/>
              <a:gd name="T30" fmla="*/ 2538 w 3119"/>
              <a:gd name="T31" fmla="*/ 57 h 118"/>
              <a:gd name="T32" fmla="*/ 2699 w 3119"/>
              <a:gd name="T33" fmla="*/ 52 h 118"/>
              <a:gd name="T34" fmla="*/ 2880 w 3119"/>
              <a:gd name="T35" fmla="*/ 93 h 118"/>
              <a:gd name="T36" fmla="*/ 3031 w 3119"/>
              <a:gd name="T37" fmla="*/ 72 h 118"/>
              <a:gd name="T38" fmla="*/ 3119 w 3119"/>
              <a:gd name="T3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9" h="118">
                <a:moveTo>
                  <a:pt x="0" y="36"/>
                </a:moveTo>
                <a:cubicBezTo>
                  <a:pt x="30" y="24"/>
                  <a:pt x="61" y="13"/>
                  <a:pt x="114" y="15"/>
                </a:cubicBezTo>
                <a:cubicBezTo>
                  <a:pt x="167" y="17"/>
                  <a:pt x="259" y="41"/>
                  <a:pt x="317" y="46"/>
                </a:cubicBezTo>
                <a:cubicBezTo>
                  <a:pt x="375" y="51"/>
                  <a:pt x="405" y="54"/>
                  <a:pt x="462" y="46"/>
                </a:cubicBezTo>
                <a:cubicBezTo>
                  <a:pt x="519" y="38"/>
                  <a:pt x="607" y="0"/>
                  <a:pt x="659" y="0"/>
                </a:cubicBezTo>
                <a:cubicBezTo>
                  <a:pt x="711" y="0"/>
                  <a:pt x="734" y="31"/>
                  <a:pt x="773" y="46"/>
                </a:cubicBezTo>
                <a:cubicBezTo>
                  <a:pt x="812" y="61"/>
                  <a:pt x="849" y="84"/>
                  <a:pt x="893" y="88"/>
                </a:cubicBezTo>
                <a:cubicBezTo>
                  <a:pt x="937" y="92"/>
                  <a:pt x="976" y="76"/>
                  <a:pt x="1038" y="67"/>
                </a:cubicBezTo>
                <a:cubicBezTo>
                  <a:pt x="1100" y="58"/>
                  <a:pt x="1205" y="38"/>
                  <a:pt x="1266" y="36"/>
                </a:cubicBezTo>
                <a:cubicBezTo>
                  <a:pt x="1327" y="34"/>
                  <a:pt x="1353" y="51"/>
                  <a:pt x="1407" y="57"/>
                </a:cubicBezTo>
                <a:cubicBezTo>
                  <a:pt x="1461" y="63"/>
                  <a:pt x="1523" y="71"/>
                  <a:pt x="1588" y="72"/>
                </a:cubicBezTo>
                <a:cubicBezTo>
                  <a:pt x="1653" y="73"/>
                  <a:pt x="1734" y="72"/>
                  <a:pt x="1796" y="62"/>
                </a:cubicBezTo>
                <a:cubicBezTo>
                  <a:pt x="1858" y="52"/>
                  <a:pt x="1909" y="12"/>
                  <a:pt x="1962" y="15"/>
                </a:cubicBezTo>
                <a:cubicBezTo>
                  <a:pt x="2015" y="18"/>
                  <a:pt x="2055" y="61"/>
                  <a:pt x="2112" y="78"/>
                </a:cubicBezTo>
                <a:cubicBezTo>
                  <a:pt x="2169" y="95"/>
                  <a:pt x="2233" y="118"/>
                  <a:pt x="2304" y="114"/>
                </a:cubicBezTo>
                <a:cubicBezTo>
                  <a:pt x="2375" y="110"/>
                  <a:pt x="2472" y="67"/>
                  <a:pt x="2538" y="57"/>
                </a:cubicBezTo>
                <a:cubicBezTo>
                  <a:pt x="2604" y="47"/>
                  <a:pt x="2642" y="46"/>
                  <a:pt x="2699" y="52"/>
                </a:cubicBezTo>
                <a:cubicBezTo>
                  <a:pt x="2756" y="58"/>
                  <a:pt x="2825" y="90"/>
                  <a:pt x="2880" y="93"/>
                </a:cubicBezTo>
                <a:cubicBezTo>
                  <a:pt x="2935" y="96"/>
                  <a:pt x="2991" y="78"/>
                  <a:pt x="3031" y="72"/>
                </a:cubicBezTo>
                <a:cubicBezTo>
                  <a:pt x="3071" y="66"/>
                  <a:pt x="3104" y="61"/>
                  <a:pt x="3119" y="57"/>
                </a:cubicBez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57" name="Group 33">
            <a:extLst>
              <a:ext uri="{FF2B5EF4-FFF2-40B4-BE49-F238E27FC236}">
                <a16:creationId xmlns:a16="http://schemas.microsoft.com/office/drawing/2014/main" id="{CE299BEE-89D3-1583-C8F8-9F23C3E51D34}"/>
              </a:ext>
            </a:extLst>
          </p:cNvPr>
          <p:cNvGrpSpPr>
            <a:grpSpLocks/>
          </p:cNvGrpSpPr>
          <p:nvPr/>
        </p:nvGrpSpPr>
        <p:grpSpPr bwMode="auto">
          <a:xfrm>
            <a:off x="7789863" y="5256213"/>
            <a:ext cx="488950" cy="323850"/>
            <a:chOff x="4203" y="3482"/>
            <a:chExt cx="415" cy="249"/>
          </a:xfrm>
        </p:grpSpPr>
        <p:sp>
          <p:nvSpPr>
            <p:cNvPr id="77858" name="Freeform 34">
              <a:extLst>
                <a:ext uri="{FF2B5EF4-FFF2-40B4-BE49-F238E27FC236}">
                  <a16:creationId xmlns:a16="http://schemas.microsoft.com/office/drawing/2014/main" id="{063B725A-E193-04E9-560F-5DC42538DC26}"/>
                </a:ext>
              </a:extLst>
            </p:cNvPr>
            <p:cNvSpPr>
              <a:spLocks/>
            </p:cNvSpPr>
            <p:nvPr/>
          </p:nvSpPr>
          <p:spPr bwMode="auto">
            <a:xfrm>
              <a:off x="4203" y="3482"/>
              <a:ext cx="415" cy="249"/>
            </a:xfrm>
            <a:custGeom>
              <a:avLst/>
              <a:gdLst>
                <a:gd name="T0" fmla="*/ 5 w 415"/>
                <a:gd name="T1" fmla="*/ 249 h 249"/>
                <a:gd name="T2" fmla="*/ 0 w 415"/>
                <a:gd name="T3" fmla="*/ 202 h 249"/>
                <a:gd name="T4" fmla="*/ 31 w 415"/>
                <a:gd name="T5" fmla="*/ 166 h 249"/>
                <a:gd name="T6" fmla="*/ 166 w 415"/>
                <a:gd name="T7" fmla="*/ 109 h 249"/>
                <a:gd name="T8" fmla="*/ 415 w 415"/>
                <a:gd name="T9" fmla="*/ 0 h 249"/>
                <a:gd name="T10" fmla="*/ 166 w 415"/>
                <a:gd name="T11" fmla="*/ 166 h 249"/>
                <a:gd name="T12" fmla="*/ 88 w 415"/>
                <a:gd name="T13" fmla="*/ 218 h 249"/>
                <a:gd name="T14" fmla="*/ 52 w 415"/>
                <a:gd name="T15" fmla="*/ 228 h 249"/>
                <a:gd name="T16" fmla="*/ 5 w 41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249">
                  <a:moveTo>
                    <a:pt x="5" y="249"/>
                  </a:moveTo>
                  <a:lnTo>
                    <a:pt x="0" y="202"/>
                  </a:lnTo>
                  <a:lnTo>
                    <a:pt x="31" y="166"/>
                  </a:lnTo>
                  <a:lnTo>
                    <a:pt x="166" y="109"/>
                  </a:lnTo>
                  <a:lnTo>
                    <a:pt x="415" y="0"/>
                  </a:lnTo>
                  <a:lnTo>
                    <a:pt x="166" y="166"/>
                  </a:lnTo>
                  <a:lnTo>
                    <a:pt x="88" y="218"/>
                  </a:lnTo>
                  <a:lnTo>
                    <a:pt x="52" y="228"/>
                  </a:lnTo>
                  <a:lnTo>
                    <a:pt x="5" y="249"/>
                  </a:lnTo>
                  <a:close/>
                </a:path>
              </a:pathLst>
            </a:custGeom>
            <a:solidFill>
              <a:schemeClr val="folHlink">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9" name="Oval 35">
              <a:extLst>
                <a:ext uri="{FF2B5EF4-FFF2-40B4-BE49-F238E27FC236}">
                  <a16:creationId xmlns:a16="http://schemas.microsoft.com/office/drawing/2014/main" id="{85AF3AEA-09AB-8B97-FA89-62160E382F64}"/>
                </a:ext>
              </a:extLst>
            </p:cNvPr>
            <p:cNvSpPr>
              <a:spLocks noChangeArrowheads="1"/>
            </p:cNvSpPr>
            <p:nvPr/>
          </p:nvSpPr>
          <p:spPr bwMode="auto">
            <a:xfrm rot="-1205821">
              <a:off x="4219" y="3652"/>
              <a:ext cx="108" cy="41"/>
            </a:xfrm>
            <a:prstGeom prst="ellipse">
              <a:avLst/>
            </a:prstGeom>
            <a:solidFill>
              <a:schemeClr val="bg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sp>
        <p:nvSpPr>
          <p:cNvPr id="77860" name="AutoShape 36">
            <a:extLst>
              <a:ext uri="{FF2B5EF4-FFF2-40B4-BE49-F238E27FC236}">
                <a16:creationId xmlns:a16="http://schemas.microsoft.com/office/drawing/2014/main" id="{3E534C4A-2C8C-6B1F-0EED-00386FE16B17}"/>
              </a:ext>
            </a:extLst>
          </p:cNvPr>
          <p:cNvSpPr>
            <a:spLocks noChangeArrowheads="1"/>
          </p:cNvSpPr>
          <p:nvPr/>
        </p:nvSpPr>
        <p:spPr bwMode="auto">
          <a:xfrm>
            <a:off x="6838950" y="1465263"/>
            <a:ext cx="900113" cy="2413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alpha val="50999"/>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1" name="Line 37">
            <a:extLst>
              <a:ext uri="{FF2B5EF4-FFF2-40B4-BE49-F238E27FC236}">
                <a16:creationId xmlns:a16="http://schemas.microsoft.com/office/drawing/2014/main" id="{6DF8A78B-2207-0DCD-3417-94F567B4B234}"/>
              </a:ext>
            </a:extLst>
          </p:cNvPr>
          <p:cNvSpPr>
            <a:spLocks noChangeShapeType="1"/>
          </p:cNvSpPr>
          <p:nvPr/>
        </p:nvSpPr>
        <p:spPr bwMode="auto">
          <a:xfrm flipV="1">
            <a:off x="7248525" y="992188"/>
            <a:ext cx="250825" cy="3063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2" name="Oval 38">
            <a:extLst>
              <a:ext uri="{FF2B5EF4-FFF2-40B4-BE49-F238E27FC236}">
                <a16:creationId xmlns:a16="http://schemas.microsoft.com/office/drawing/2014/main" id="{8FCAF18E-BCAC-4639-C35B-B5A6E391633E}"/>
              </a:ext>
            </a:extLst>
          </p:cNvPr>
          <p:cNvSpPr>
            <a:spLocks noChangeArrowheads="1"/>
          </p:cNvSpPr>
          <p:nvPr/>
        </p:nvSpPr>
        <p:spPr bwMode="auto">
          <a:xfrm>
            <a:off x="7078663" y="1039813"/>
            <a:ext cx="109537" cy="106362"/>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3" name="Line 39">
            <a:extLst>
              <a:ext uri="{FF2B5EF4-FFF2-40B4-BE49-F238E27FC236}">
                <a16:creationId xmlns:a16="http://schemas.microsoft.com/office/drawing/2014/main" id="{6A97FB9B-79B9-A884-BF4F-07F39A929C91}"/>
              </a:ext>
            </a:extLst>
          </p:cNvPr>
          <p:cNvSpPr>
            <a:spLocks noChangeShapeType="1"/>
          </p:cNvSpPr>
          <p:nvPr/>
        </p:nvSpPr>
        <p:spPr bwMode="auto">
          <a:xfrm>
            <a:off x="7131050" y="1146175"/>
            <a:ext cx="0" cy="3095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4" name="Line 40">
            <a:extLst>
              <a:ext uri="{FF2B5EF4-FFF2-40B4-BE49-F238E27FC236}">
                <a16:creationId xmlns:a16="http://schemas.microsoft.com/office/drawing/2014/main" id="{77520BBA-6759-D8B3-5C21-BCA9DD400053}"/>
              </a:ext>
            </a:extLst>
          </p:cNvPr>
          <p:cNvSpPr>
            <a:spLocks noChangeShapeType="1"/>
          </p:cNvSpPr>
          <p:nvPr/>
        </p:nvSpPr>
        <p:spPr bwMode="auto">
          <a:xfrm>
            <a:off x="7143750" y="1220788"/>
            <a:ext cx="17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5" name="Oval 41">
            <a:extLst>
              <a:ext uri="{FF2B5EF4-FFF2-40B4-BE49-F238E27FC236}">
                <a16:creationId xmlns:a16="http://schemas.microsoft.com/office/drawing/2014/main" id="{78612B76-7023-D9DF-777B-36930E0EB1BB}"/>
              </a:ext>
            </a:extLst>
          </p:cNvPr>
          <p:cNvSpPr>
            <a:spLocks noChangeArrowheads="1"/>
          </p:cNvSpPr>
          <p:nvPr/>
        </p:nvSpPr>
        <p:spPr bwMode="auto">
          <a:xfrm>
            <a:off x="7278688" y="1179513"/>
            <a:ext cx="68262" cy="66675"/>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6" name="Arc 42">
            <a:extLst>
              <a:ext uri="{FF2B5EF4-FFF2-40B4-BE49-F238E27FC236}">
                <a16:creationId xmlns:a16="http://schemas.microsoft.com/office/drawing/2014/main" id="{76E51639-528A-2035-2D88-C86B927ED218}"/>
              </a:ext>
            </a:extLst>
          </p:cNvPr>
          <p:cNvSpPr>
            <a:spLocks/>
          </p:cNvSpPr>
          <p:nvPr/>
        </p:nvSpPr>
        <p:spPr bwMode="auto">
          <a:xfrm flipV="1">
            <a:off x="7289800" y="3646488"/>
            <a:ext cx="206375" cy="161925"/>
          </a:xfrm>
          <a:custGeom>
            <a:avLst/>
            <a:gdLst>
              <a:gd name="G0" fmla="+- 21600 0 0"/>
              <a:gd name="G1" fmla="+- 21600 0 0"/>
              <a:gd name="G2" fmla="+- 21600 0 0"/>
              <a:gd name="T0" fmla="*/ 411 w 43200"/>
              <a:gd name="T1" fmla="*/ 25791 h 25791"/>
              <a:gd name="T2" fmla="*/ 43106 w 43200"/>
              <a:gd name="T3" fmla="*/ 23609 h 25791"/>
              <a:gd name="T4" fmla="*/ 21600 w 43200"/>
              <a:gd name="T5" fmla="*/ 21600 h 25791"/>
            </a:gdLst>
            <a:ahLst/>
            <a:cxnLst>
              <a:cxn ang="0">
                <a:pos x="T0" y="T1"/>
              </a:cxn>
              <a:cxn ang="0">
                <a:pos x="T2" y="T3"/>
              </a:cxn>
              <a:cxn ang="0">
                <a:pos x="T4" y="T5"/>
              </a:cxn>
            </a:cxnLst>
            <a:rect l="0" t="0" r="r" b="b"/>
            <a:pathLst>
              <a:path w="43200" h="25791" fill="none" extrusionOk="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path>
              <a:path w="43200" h="25791" stroke="0" extrusionOk="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lnTo>
                  <a:pt x="2160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7" name="Freeform 43">
            <a:extLst>
              <a:ext uri="{FF2B5EF4-FFF2-40B4-BE49-F238E27FC236}">
                <a16:creationId xmlns:a16="http://schemas.microsoft.com/office/drawing/2014/main" id="{69F54EDC-EB37-0549-BA43-8EBA515B3DD9}"/>
              </a:ext>
            </a:extLst>
          </p:cNvPr>
          <p:cNvSpPr>
            <a:spLocks/>
          </p:cNvSpPr>
          <p:nvPr/>
        </p:nvSpPr>
        <p:spPr bwMode="auto">
          <a:xfrm>
            <a:off x="7281863" y="3738563"/>
            <a:ext cx="174625" cy="258762"/>
          </a:xfrm>
          <a:custGeom>
            <a:avLst/>
            <a:gdLst>
              <a:gd name="T0" fmla="*/ 0 w 146"/>
              <a:gd name="T1" fmla="*/ 120 h 198"/>
              <a:gd name="T2" fmla="*/ 37 w 146"/>
              <a:gd name="T3" fmla="*/ 84 h 198"/>
              <a:gd name="T4" fmla="*/ 57 w 146"/>
              <a:gd name="T5" fmla="*/ 27 h 198"/>
              <a:gd name="T6" fmla="*/ 78 w 146"/>
              <a:gd name="T7" fmla="*/ 1 h 198"/>
              <a:gd name="T8" fmla="*/ 120 w 146"/>
              <a:gd name="T9" fmla="*/ 32 h 198"/>
              <a:gd name="T10" fmla="*/ 114 w 146"/>
              <a:gd name="T11" fmla="*/ 89 h 198"/>
              <a:gd name="T12" fmla="*/ 114 w 146"/>
              <a:gd name="T13" fmla="*/ 162 h 198"/>
              <a:gd name="T14" fmla="*/ 146 w 146"/>
              <a:gd name="T15" fmla="*/ 198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98">
                <a:moveTo>
                  <a:pt x="0" y="120"/>
                </a:moveTo>
                <a:cubicBezTo>
                  <a:pt x="14" y="109"/>
                  <a:pt x="28" y="99"/>
                  <a:pt x="37" y="84"/>
                </a:cubicBezTo>
                <a:cubicBezTo>
                  <a:pt x="46" y="69"/>
                  <a:pt x="50" y="41"/>
                  <a:pt x="57" y="27"/>
                </a:cubicBezTo>
                <a:cubicBezTo>
                  <a:pt x="64" y="13"/>
                  <a:pt x="68" y="0"/>
                  <a:pt x="78" y="1"/>
                </a:cubicBezTo>
                <a:cubicBezTo>
                  <a:pt x="88" y="2"/>
                  <a:pt x="114" y="17"/>
                  <a:pt x="120" y="32"/>
                </a:cubicBezTo>
                <a:cubicBezTo>
                  <a:pt x="126" y="47"/>
                  <a:pt x="115" y="67"/>
                  <a:pt x="114" y="89"/>
                </a:cubicBezTo>
                <a:cubicBezTo>
                  <a:pt x="113" y="111"/>
                  <a:pt x="109" y="144"/>
                  <a:pt x="114" y="162"/>
                </a:cubicBezTo>
                <a:cubicBezTo>
                  <a:pt x="119" y="180"/>
                  <a:pt x="141" y="192"/>
                  <a:pt x="146" y="198"/>
                </a:cubicBezTo>
              </a:path>
            </a:pathLst>
          </a:custGeom>
          <a:noFill/>
          <a:ln w="44450">
            <a:solidFill>
              <a:srgbClr val="99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8" name="AutoShape 44">
            <a:extLst>
              <a:ext uri="{FF2B5EF4-FFF2-40B4-BE49-F238E27FC236}">
                <a16:creationId xmlns:a16="http://schemas.microsoft.com/office/drawing/2014/main" id="{A733D40A-4304-8EF3-83FE-A962CBD55727}"/>
              </a:ext>
            </a:extLst>
          </p:cNvPr>
          <p:cNvSpPr>
            <a:spLocks noChangeArrowheads="1"/>
          </p:cNvSpPr>
          <p:nvPr/>
        </p:nvSpPr>
        <p:spPr bwMode="auto">
          <a:xfrm flipH="1">
            <a:off x="8026400" y="1470025"/>
            <a:ext cx="901700" cy="24288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alpha val="50999"/>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69" name="Group 45">
            <a:extLst>
              <a:ext uri="{FF2B5EF4-FFF2-40B4-BE49-F238E27FC236}">
                <a16:creationId xmlns:a16="http://schemas.microsoft.com/office/drawing/2014/main" id="{8E1D139D-6353-0550-F2CE-8A94E2F2B12A}"/>
              </a:ext>
            </a:extLst>
          </p:cNvPr>
          <p:cNvGrpSpPr>
            <a:grpSpLocks/>
          </p:cNvGrpSpPr>
          <p:nvPr/>
        </p:nvGrpSpPr>
        <p:grpSpPr bwMode="auto">
          <a:xfrm flipH="1">
            <a:off x="8264525" y="998538"/>
            <a:ext cx="423863" cy="463550"/>
            <a:chOff x="4832" y="265"/>
            <a:chExt cx="358" cy="358"/>
          </a:xfrm>
        </p:grpSpPr>
        <p:sp>
          <p:nvSpPr>
            <p:cNvPr id="77870" name="Line 46">
              <a:extLst>
                <a:ext uri="{FF2B5EF4-FFF2-40B4-BE49-F238E27FC236}">
                  <a16:creationId xmlns:a16="http://schemas.microsoft.com/office/drawing/2014/main" id="{3946FAC8-7D81-92BF-F8C6-51EBA35C09AA}"/>
                </a:ext>
              </a:extLst>
            </p:cNvPr>
            <p:cNvSpPr>
              <a:spLocks noChangeShapeType="1"/>
            </p:cNvSpPr>
            <p:nvPr/>
          </p:nvSpPr>
          <p:spPr bwMode="auto">
            <a:xfrm flipV="1">
              <a:off x="4977" y="265"/>
              <a:ext cx="213" cy="2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1" name="Oval 47">
              <a:extLst>
                <a:ext uri="{FF2B5EF4-FFF2-40B4-BE49-F238E27FC236}">
                  <a16:creationId xmlns:a16="http://schemas.microsoft.com/office/drawing/2014/main" id="{F22D2C9E-B70A-2405-3576-6218488E35F4}"/>
                </a:ext>
              </a:extLst>
            </p:cNvPr>
            <p:cNvSpPr>
              <a:spLocks noChangeArrowheads="1"/>
            </p:cNvSpPr>
            <p:nvPr/>
          </p:nvSpPr>
          <p:spPr bwMode="auto">
            <a:xfrm>
              <a:off x="4832" y="302"/>
              <a:ext cx="93" cy="82"/>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2" name="Line 48">
              <a:extLst>
                <a:ext uri="{FF2B5EF4-FFF2-40B4-BE49-F238E27FC236}">
                  <a16:creationId xmlns:a16="http://schemas.microsoft.com/office/drawing/2014/main" id="{FCC4C6FC-54FE-6B90-8F0B-28FFE75C451C}"/>
                </a:ext>
              </a:extLst>
            </p:cNvPr>
            <p:cNvSpPr>
              <a:spLocks noChangeShapeType="1"/>
            </p:cNvSpPr>
            <p:nvPr/>
          </p:nvSpPr>
          <p:spPr bwMode="auto">
            <a:xfrm>
              <a:off x="4878" y="384"/>
              <a:ext cx="0" cy="23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3" name="Line 49">
              <a:extLst>
                <a:ext uri="{FF2B5EF4-FFF2-40B4-BE49-F238E27FC236}">
                  <a16:creationId xmlns:a16="http://schemas.microsoft.com/office/drawing/2014/main" id="{69EA6E37-9DB5-5039-EA5F-8BBC9E1D37F9}"/>
                </a:ext>
              </a:extLst>
            </p:cNvPr>
            <p:cNvSpPr>
              <a:spLocks noChangeShapeType="1"/>
            </p:cNvSpPr>
            <p:nvPr/>
          </p:nvSpPr>
          <p:spPr bwMode="auto">
            <a:xfrm>
              <a:off x="4888" y="441"/>
              <a:ext cx="15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4" name="Oval 50">
              <a:extLst>
                <a:ext uri="{FF2B5EF4-FFF2-40B4-BE49-F238E27FC236}">
                  <a16:creationId xmlns:a16="http://schemas.microsoft.com/office/drawing/2014/main" id="{B4781DC1-585D-D8BA-5970-2F0D7004428C}"/>
                </a:ext>
              </a:extLst>
            </p:cNvPr>
            <p:cNvSpPr>
              <a:spLocks noChangeArrowheads="1"/>
            </p:cNvSpPr>
            <p:nvPr/>
          </p:nvSpPr>
          <p:spPr bwMode="auto">
            <a:xfrm>
              <a:off x="5002" y="410"/>
              <a:ext cx="58" cy="51"/>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sp>
        <p:nvSpPr>
          <p:cNvPr id="77875" name="Line 51">
            <a:extLst>
              <a:ext uri="{FF2B5EF4-FFF2-40B4-BE49-F238E27FC236}">
                <a16:creationId xmlns:a16="http://schemas.microsoft.com/office/drawing/2014/main" id="{A0DDA61B-F53F-E8D4-11C2-3FBD3EE322D9}"/>
              </a:ext>
            </a:extLst>
          </p:cNvPr>
          <p:cNvSpPr>
            <a:spLocks noChangeShapeType="1"/>
          </p:cNvSpPr>
          <p:nvPr/>
        </p:nvSpPr>
        <p:spPr bwMode="auto">
          <a:xfrm flipH="1">
            <a:off x="8267700" y="998538"/>
            <a:ext cx="0" cy="3621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76" name="Group 52">
            <a:extLst>
              <a:ext uri="{FF2B5EF4-FFF2-40B4-BE49-F238E27FC236}">
                <a16:creationId xmlns:a16="http://schemas.microsoft.com/office/drawing/2014/main" id="{5196FCF3-9629-9628-7948-7FA63677B307}"/>
              </a:ext>
            </a:extLst>
          </p:cNvPr>
          <p:cNvGrpSpPr>
            <a:grpSpLocks/>
          </p:cNvGrpSpPr>
          <p:nvPr/>
        </p:nvGrpSpPr>
        <p:grpSpPr bwMode="auto">
          <a:xfrm>
            <a:off x="8137525" y="4589463"/>
            <a:ext cx="261938" cy="285750"/>
            <a:chOff x="4722" y="3591"/>
            <a:chExt cx="221" cy="219"/>
          </a:xfrm>
        </p:grpSpPr>
        <p:sp>
          <p:nvSpPr>
            <p:cNvPr id="77877" name="AutoShape 53">
              <a:extLst>
                <a:ext uri="{FF2B5EF4-FFF2-40B4-BE49-F238E27FC236}">
                  <a16:creationId xmlns:a16="http://schemas.microsoft.com/office/drawing/2014/main" id="{5F98A9BD-0A4C-46CA-AC57-3318AA1A8031}"/>
                </a:ext>
              </a:extLst>
            </p:cNvPr>
            <p:cNvSpPr>
              <a:spLocks/>
            </p:cNvSpPr>
            <p:nvPr/>
          </p:nvSpPr>
          <p:spPr bwMode="auto">
            <a:xfrm rot="-5375417">
              <a:off x="4723" y="3617"/>
              <a:ext cx="219" cy="167"/>
            </a:xfrm>
            <a:prstGeom prst="rightBracket">
              <a:avLst>
                <a:gd name="adj" fmla="val 8333"/>
              </a:avLst>
            </a:prstGeom>
            <a:noFill/>
            <a:ln w="635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8" name="Rectangle 54">
              <a:extLst>
                <a:ext uri="{FF2B5EF4-FFF2-40B4-BE49-F238E27FC236}">
                  <a16:creationId xmlns:a16="http://schemas.microsoft.com/office/drawing/2014/main" id="{8750810B-8F41-BB6A-561A-3C236859832B}"/>
                </a:ext>
              </a:extLst>
            </p:cNvPr>
            <p:cNvSpPr>
              <a:spLocks noChangeArrowheads="1"/>
            </p:cNvSpPr>
            <p:nvPr/>
          </p:nvSpPr>
          <p:spPr bwMode="auto">
            <a:xfrm>
              <a:off x="4722" y="3731"/>
              <a:ext cx="56" cy="78"/>
            </a:xfrm>
            <a:prstGeom prst="rect">
              <a:avLst/>
            </a:prstGeom>
            <a:solidFill>
              <a:srgbClr val="FF0000">
                <a:alpha val="50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9" name="Rectangle 55">
              <a:extLst>
                <a:ext uri="{FF2B5EF4-FFF2-40B4-BE49-F238E27FC236}">
                  <a16:creationId xmlns:a16="http://schemas.microsoft.com/office/drawing/2014/main" id="{7700520B-B684-68B5-356D-9C215312C397}"/>
                </a:ext>
              </a:extLst>
            </p:cNvPr>
            <p:cNvSpPr>
              <a:spLocks noChangeArrowheads="1"/>
            </p:cNvSpPr>
            <p:nvPr/>
          </p:nvSpPr>
          <p:spPr bwMode="auto">
            <a:xfrm>
              <a:off x="4887" y="3729"/>
              <a:ext cx="56" cy="78"/>
            </a:xfrm>
            <a:prstGeom prst="rect">
              <a:avLst/>
            </a:prstGeom>
            <a:solidFill>
              <a:srgbClr val="FF0000">
                <a:alpha val="50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pic>
        <p:nvPicPr>
          <p:cNvPr id="77880" name="Picture 56">
            <a:extLst>
              <a:ext uri="{FF2B5EF4-FFF2-40B4-BE49-F238E27FC236}">
                <a16:creationId xmlns:a16="http://schemas.microsoft.com/office/drawing/2014/main" id="{9BA4526B-BAA2-C000-85B5-B69CEC04B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6925" y="3168650"/>
            <a:ext cx="558800" cy="41910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81" name="Line 57">
            <a:extLst>
              <a:ext uri="{FF2B5EF4-FFF2-40B4-BE49-F238E27FC236}">
                <a16:creationId xmlns:a16="http://schemas.microsoft.com/office/drawing/2014/main" id="{C2D4272D-3735-0914-72AC-AC765EE17BDC}"/>
              </a:ext>
            </a:extLst>
          </p:cNvPr>
          <p:cNvSpPr>
            <a:spLocks noChangeShapeType="1"/>
          </p:cNvSpPr>
          <p:nvPr/>
        </p:nvSpPr>
        <p:spPr bwMode="auto">
          <a:xfrm>
            <a:off x="7497763" y="992188"/>
            <a:ext cx="0" cy="2706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77882" name="Picture 58">
            <a:extLst>
              <a:ext uri="{FF2B5EF4-FFF2-40B4-BE49-F238E27FC236}">
                <a16:creationId xmlns:a16="http://schemas.microsoft.com/office/drawing/2014/main" id="{985F9B83-0B7A-5859-52E4-A1FDA1F214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813" y="3641725"/>
            <a:ext cx="436562" cy="50165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83" name="Rectangle 59">
            <a:extLst>
              <a:ext uri="{FF2B5EF4-FFF2-40B4-BE49-F238E27FC236}">
                <a16:creationId xmlns:a16="http://schemas.microsoft.com/office/drawing/2014/main" id="{D07FD0DF-01DF-2A82-82EB-ED0F1DBB9391}"/>
              </a:ext>
            </a:extLst>
          </p:cNvPr>
          <p:cNvSpPr>
            <a:spLocks/>
          </p:cNvSpPr>
          <p:nvPr/>
        </p:nvSpPr>
        <p:spPr bwMode="auto">
          <a:xfrm>
            <a:off x="7239000" y="4883150"/>
            <a:ext cx="490538" cy="144463"/>
          </a:xfrm>
          <a:prstGeom prst="rect">
            <a:avLst/>
          </a:prstGeom>
          <a:solidFill>
            <a:srgbClr val="7C70FF"/>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84" name="Text Box 60">
            <a:extLst>
              <a:ext uri="{FF2B5EF4-FFF2-40B4-BE49-F238E27FC236}">
                <a16:creationId xmlns:a16="http://schemas.microsoft.com/office/drawing/2014/main" id="{9862F2E2-E56E-1E9F-967F-5B59E63393F0}"/>
              </a:ext>
            </a:extLst>
          </p:cNvPr>
          <p:cNvSpPr txBox="1">
            <a:spLocks/>
          </p:cNvSpPr>
          <p:nvPr/>
        </p:nvSpPr>
        <p:spPr bwMode="auto">
          <a:xfrm>
            <a:off x="7239000" y="4648200"/>
            <a:ext cx="546100" cy="212725"/>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Hoefler Text" charset="0"/>
              </a:rPr>
              <a:t>Higgs</a:t>
            </a:r>
            <a:endParaRPr kumimoji="0" lang="en-US" altLang="zh-CN" sz="2800" b="0" i="0" u="none" strike="noStrike" kern="1200" cap="none" spc="0" normalizeH="0" baseline="0" noProof="0">
              <a:ln>
                <a:noFill/>
              </a:ln>
              <a:solidFill>
                <a:srgbClr val="43412C"/>
              </a:solidFill>
              <a:effectLst/>
              <a:uLnTx/>
              <a:uFillTx/>
              <a:latin typeface="Hoefler Text" charset="0"/>
              <a:ea typeface="宋体" panose="02010600030101010101" pitchFamily="2" charset="-122"/>
              <a:cs typeface="Hoefler Text" charset="0"/>
              <a:sym typeface="Hoefler Text" charset="0"/>
            </a:endParaRPr>
          </a:p>
        </p:txBody>
      </p:sp>
      <p:sp>
        <p:nvSpPr>
          <p:cNvPr id="77885" name="Rectangle 61">
            <a:extLst>
              <a:ext uri="{FF2B5EF4-FFF2-40B4-BE49-F238E27FC236}">
                <a16:creationId xmlns:a16="http://schemas.microsoft.com/office/drawing/2014/main" id="{DC5CDACB-F44C-544C-D3B1-8A4FA6F10A4C}"/>
              </a:ext>
            </a:extLst>
          </p:cNvPr>
          <p:cNvSpPr>
            <a:spLocks/>
          </p:cNvSpPr>
          <p:nvPr/>
        </p:nvSpPr>
        <p:spPr bwMode="auto">
          <a:xfrm>
            <a:off x="8042275" y="4883150"/>
            <a:ext cx="280988" cy="360363"/>
          </a:xfrm>
          <a:prstGeom prst="rect">
            <a:avLst/>
          </a:prstGeom>
          <a:solidFill>
            <a:srgbClr val="FF6600">
              <a:alpha val="84000"/>
            </a:srgbClr>
          </a:solidFill>
          <a:ln>
            <a:noFill/>
          </a:ln>
          <a:effectLst/>
          <a:extLs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86" name="Text Box 62">
            <a:extLst>
              <a:ext uri="{FF2B5EF4-FFF2-40B4-BE49-F238E27FC236}">
                <a16:creationId xmlns:a16="http://schemas.microsoft.com/office/drawing/2014/main" id="{BB594861-1E06-1148-B009-38A3850CAE26}"/>
              </a:ext>
            </a:extLst>
          </p:cNvPr>
          <p:cNvSpPr txBox="1">
            <a:spLocks/>
          </p:cNvSpPr>
          <p:nvPr/>
        </p:nvSpPr>
        <p:spPr bwMode="auto">
          <a:xfrm>
            <a:off x="0" y="5021263"/>
            <a:ext cx="339725" cy="212725"/>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Hoefler Text" charset="0"/>
              </a:rPr>
              <a:t>ED</a:t>
            </a:r>
            <a:endParaRPr kumimoji="0" lang="en-US" altLang="zh-CN" sz="2800" b="0" i="0" u="none" strike="noStrike" kern="1200" cap="none" spc="0" normalizeH="0" baseline="0" noProof="0">
              <a:ln>
                <a:noFill/>
              </a:ln>
              <a:solidFill>
                <a:srgbClr val="43412C"/>
              </a:solidFill>
              <a:effectLst/>
              <a:uLnTx/>
              <a:uFillTx/>
              <a:latin typeface="Hoefler Text" charset="0"/>
              <a:ea typeface="宋体" panose="02010600030101010101" pitchFamily="2" charset="-122"/>
              <a:cs typeface="Hoefler Text" charset="0"/>
              <a:sym typeface="Hoefler Text" charset="0"/>
            </a:endParaRPr>
          </a:p>
        </p:txBody>
      </p:sp>
      <p:sp>
        <p:nvSpPr>
          <p:cNvPr id="77887" name="Text Box 63">
            <a:extLst>
              <a:ext uri="{FF2B5EF4-FFF2-40B4-BE49-F238E27FC236}">
                <a16:creationId xmlns:a16="http://schemas.microsoft.com/office/drawing/2014/main" id="{D67AC696-D774-B8EE-BFE8-6471E581DB5D}"/>
              </a:ext>
            </a:extLst>
          </p:cNvPr>
          <p:cNvSpPr txBox="1">
            <a:spLocks/>
          </p:cNvSpPr>
          <p:nvPr/>
        </p:nvSpPr>
        <p:spPr bwMode="auto">
          <a:xfrm>
            <a:off x="8455025" y="4572000"/>
            <a:ext cx="533400" cy="914400"/>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a:ln>
                  <a:noFill/>
                </a:ln>
                <a:solidFill>
                  <a:srgbClr val="000000"/>
                </a:solidFill>
                <a:effectLst/>
                <a:uLnTx/>
                <a:uFillTx/>
                <a:latin typeface="Hoefler Text" charset="0"/>
                <a:ea typeface="宋体" panose="02010600030101010101" pitchFamily="2" charset="-122"/>
                <a:cs typeface="Hoefler Text" charset="0"/>
                <a:sym typeface="Hoefler Text" charset="0"/>
              </a:rPr>
              <a:t>?</a:t>
            </a:r>
            <a:endParaRPr kumimoji="0" lang="en-US" altLang="zh-CN" sz="6000" b="1" i="0" u="none" strike="noStrike" kern="1200" cap="none" spc="0" normalizeH="0" baseline="0" noProof="0">
              <a:ln>
                <a:noFill/>
              </a:ln>
              <a:solidFill>
                <a:srgbClr val="FF0E0B"/>
              </a:solidFill>
              <a:effectLst/>
              <a:uLnTx/>
              <a:uFillTx/>
              <a:latin typeface="Hoefler Text" charset="0"/>
              <a:ea typeface="宋体" panose="02010600030101010101" pitchFamily="2" charset="-122"/>
              <a:cs typeface="Hoefler Text" charset="0"/>
              <a:sym typeface="Hoefler Text" charset="0"/>
            </a:endParaRPr>
          </a:p>
        </p:txBody>
      </p:sp>
      <p:sp>
        <p:nvSpPr>
          <p:cNvPr id="77888" name="Text Box 64">
            <a:extLst>
              <a:ext uri="{FF2B5EF4-FFF2-40B4-BE49-F238E27FC236}">
                <a16:creationId xmlns:a16="http://schemas.microsoft.com/office/drawing/2014/main" id="{8AAC2607-0E0C-7EBA-66F5-223DE6D0767B}"/>
              </a:ext>
            </a:extLst>
          </p:cNvPr>
          <p:cNvSpPr txBox="1">
            <a:spLocks/>
          </p:cNvSpPr>
          <p:nvPr/>
        </p:nvSpPr>
        <p:spPr bwMode="auto">
          <a:xfrm rot="-5400000">
            <a:off x="2351881" y="3442494"/>
            <a:ext cx="3976688" cy="304800"/>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CCCCCC"/>
                </a:solidFill>
                <a:effectLst/>
                <a:uLnTx/>
                <a:uFillTx/>
                <a:latin typeface="Arial" panose="020B0604020202020204" pitchFamily="34" charset="0"/>
                <a:ea typeface="宋体" panose="02010600030101010101" pitchFamily="2" charset="-122"/>
                <a:cs typeface="Hoefler Text" charset="0"/>
                <a:sym typeface="Hoefler Text" charset="0"/>
              </a:rPr>
              <a:t>PRODUCTION CROSS SECTION</a:t>
            </a:r>
          </a:p>
        </p:txBody>
      </p:sp>
      <p:sp>
        <p:nvSpPr>
          <p:cNvPr id="77890" name="Text Box 66">
            <a:extLst>
              <a:ext uri="{FF2B5EF4-FFF2-40B4-BE49-F238E27FC236}">
                <a16:creationId xmlns:a16="http://schemas.microsoft.com/office/drawing/2014/main" id="{D343EEBC-04BD-765D-0C45-471F3F2C92A7}"/>
              </a:ext>
            </a:extLst>
          </p:cNvPr>
          <p:cNvSpPr txBox="1">
            <a:spLocks noChangeArrowheads="1"/>
          </p:cNvSpPr>
          <p:nvPr/>
        </p:nvSpPr>
        <p:spPr bwMode="auto">
          <a:xfrm>
            <a:off x="4665663" y="5778500"/>
            <a:ext cx="3724275" cy="10033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to Tape: 350k events/hour</a:t>
            </a:r>
          </a:p>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FF00FF"/>
                </a:solidFill>
                <a:effectLst/>
                <a:uLnTx/>
                <a:uFillTx/>
                <a:latin typeface="Arial" panose="020B0604020202020204" pitchFamily="34" charset="0"/>
                <a:ea typeface="宋体" panose="02010600030101010101" pitchFamily="2" charset="-122"/>
                <a:cs typeface="+mn-cs"/>
              </a:rPr>
              <a:t>Top: 2.5 events/hour</a:t>
            </a:r>
          </a:p>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7C70FF"/>
                </a:solidFill>
                <a:effectLst/>
                <a:uLnTx/>
                <a:uFillTx/>
                <a:latin typeface="Arial" panose="020B0604020202020204" pitchFamily="34" charset="0"/>
                <a:ea typeface="宋体" panose="02010600030101010101" pitchFamily="2" charset="-122"/>
                <a:cs typeface="+mn-cs"/>
              </a:rPr>
              <a:t>W/Z+Higgs: ~0.1 event/hour</a:t>
            </a:r>
            <a:endParaRPr kumimoji="0" lang="en-US" altLang="zh-CN" sz="2400" b="1" i="0" u="none" strike="noStrike" kern="1200" cap="none" spc="0" normalizeH="0" baseline="0" noProof="0">
              <a:ln>
                <a:noFill/>
              </a:ln>
              <a:solidFill>
                <a:srgbClr val="7C70FF"/>
              </a:solidFill>
              <a:effectLst/>
              <a:uLnTx/>
              <a:uFillTx/>
              <a:latin typeface="Times"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87">
                                            <p:txEl>
                                              <p:pRg st="0" end="0"/>
                                            </p:txEl>
                                          </p:spTgt>
                                        </p:tgtEl>
                                        <p:attrNameLst>
                                          <p:attrName>style.visibility</p:attrName>
                                        </p:attrNameLst>
                                      </p:cBhvr>
                                      <p:to>
                                        <p:strVal val="visible"/>
                                      </p:to>
                                    </p:set>
                                    <p:anim calcmode="lin" valueType="num">
                                      <p:cBhvr additive="base">
                                        <p:cTn id="7" dur="500" fill="hold"/>
                                        <p:tgtEl>
                                          <p:spTgt spid="778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87">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87"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a:extLst>
              <a:ext uri="{FF2B5EF4-FFF2-40B4-BE49-F238E27FC236}">
                <a16:creationId xmlns:a16="http://schemas.microsoft.com/office/drawing/2014/main" id="{19051862-DF00-76F0-0BDB-49A92B88F35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91DEC03-169E-4659-9E85-C50EEE1158E7}"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151</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pic>
        <p:nvPicPr>
          <p:cNvPr id="14357" name="Picture 21">
            <a:extLst>
              <a:ext uri="{FF2B5EF4-FFF2-40B4-BE49-F238E27FC236}">
                <a16:creationId xmlns:a16="http://schemas.microsoft.com/office/drawing/2014/main" id="{033083C9-D103-1147-8691-B44DF1C23AD8}"/>
              </a:ext>
            </a:extLst>
          </p:cNvPr>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706938" y="3771900"/>
            <a:ext cx="4208462" cy="2851150"/>
          </a:xfrm>
        </p:spPr>
      </p:pic>
      <p:sp>
        <p:nvSpPr>
          <p:cNvPr id="14338" name="Rectangle 2">
            <a:extLst>
              <a:ext uri="{FF2B5EF4-FFF2-40B4-BE49-F238E27FC236}">
                <a16:creationId xmlns:a16="http://schemas.microsoft.com/office/drawing/2014/main" id="{E278EBD4-3ED2-63D6-681D-4BC254A7948A}"/>
              </a:ext>
            </a:extLst>
          </p:cNvPr>
          <p:cNvSpPr>
            <a:spLocks noGrp="1" noChangeArrowheads="1"/>
          </p:cNvSpPr>
          <p:nvPr>
            <p:ph type="title"/>
          </p:nvPr>
        </p:nvSpPr>
        <p:spPr/>
        <p:txBody>
          <a:bodyPr/>
          <a:lstStyle/>
          <a:p>
            <a:r>
              <a:rPr lang="en-US" altLang="zh-CN">
                <a:ea typeface="宋体" panose="02010600030101010101" pitchFamily="2" charset="-122"/>
              </a:rPr>
              <a:t>J/</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Spin Alignment</a:t>
            </a:r>
          </a:p>
        </p:txBody>
      </p:sp>
      <p:sp>
        <p:nvSpPr>
          <p:cNvPr id="14339" name="Rectangle 3">
            <a:extLst>
              <a:ext uri="{FF2B5EF4-FFF2-40B4-BE49-F238E27FC236}">
                <a16:creationId xmlns:a16="http://schemas.microsoft.com/office/drawing/2014/main" id="{7EF4C679-FA66-8D29-CF62-09E6F7AFE0D8}"/>
              </a:ext>
            </a:extLst>
          </p:cNvPr>
          <p:cNvSpPr>
            <a:spLocks noGrp="1" noChangeArrowheads="1"/>
          </p:cNvSpPr>
          <p:nvPr>
            <p:ph type="body" sz="half" idx="1"/>
          </p:nvPr>
        </p:nvSpPr>
        <p:spPr>
          <a:xfrm>
            <a:off x="0" y="2743200"/>
            <a:ext cx="4648200" cy="3581400"/>
          </a:xfrm>
        </p:spPr>
        <p:txBody>
          <a:bodyPr/>
          <a:lstStyle/>
          <a:p>
            <a:pPr>
              <a:lnSpc>
                <a:spcPct val="90000"/>
              </a:lnSpc>
            </a:pPr>
            <a:r>
              <a:rPr lang="en-US" altLang="zh-CN" sz="2400">
                <a:ea typeface="宋体" panose="02010600030101010101" pitchFamily="2" charset="-122"/>
              </a:rPr>
              <a:t>Do muons decay preferentially into any direction?</a:t>
            </a:r>
          </a:p>
          <a:p>
            <a:pPr>
              <a:lnSpc>
                <a:spcPct val="90000"/>
              </a:lnSpc>
            </a:pPr>
            <a:endParaRPr lang="en-US" altLang="zh-CN" sz="2400">
              <a:ea typeface="宋体" panose="02010600030101010101" pitchFamily="2" charset="-122"/>
            </a:endParaRPr>
          </a:p>
          <a:p>
            <a:pPr>
              <a:lnSpc>
                <a:spcPct val="90000"/>
              </a:lnSpc>
            </a:pPr>
            <a:r>
              <a:rPr lang="en-US" altLang="zh-CN" sz="2400">
                <a:ea typeface="宋体" panose="02010600030101010101" pitchFamily="2" charset="-122"/>
              </a:rPr>
              <a:t>CDF data prefer slight longitudinal polarization:</a:t>
            </a:r>
          </a:p>
          <a:p>
            <a:pPr lvl="1">
              <a:lnSpc>
                <a:spcPct val="90000"/>
              </a:lnSpc>
            </a:pPr>
            <a:r>
              <a:rPr lang="en-US" altLang="zh-CN" sz="2000">
                <a:ea typeface="宋体" panose="02010600030101010101" pitchFamily="2" charset="-122"/>
              </a:rPr>
              <a:t>Challenges color-octet models</a:t>
            </a:r>
          </a:p>
          <a:p>
            <a:pPr lvl="2">
              <a:lnSpc>
                <a:spcPct val="90000"/>
              </a:lnSpc>
            </a:pPr>
            <a:r>
              <a:rPr lang="en-US" altLang="zh-CN" sz="1800">
                <a:ea typeface="宋体" panose="02010600030101010101" pitchFamily="2" charset="-122"/>
              </a:rPr>
              <a:t>NRQCD prefers transverse polarization</a:t>
            </a:r>
          </a:p>
          <a:p>
            <a:pPr lvl="1">
              <a:lnSpc>
                <a:spcPct val="90000"/>
              </a:lnSpc>
            </a:pPr>
            <a:r>
              <a:rPr lang="en-US" altLang="zh-CN" sz="2000">
                <a:ea typeface="宋体" panose="02010600030101010101" pitchFamily="2" charset="-122"/>
              </a:rPr>
              <a:t>Predicted by Khoze, Martin, Ryskin, Stirling: </a:t>
            </a:r>
          </a:p>
          <a:p>
            <a:pPr lvl="2">
              <a:lnSpc>
                <a:spcPct val="90000"/>
              </a:lnSpc>
            </a:pPr>
            <a:r>
              <a:rPr kumimoji="1" lang="en-US" altLang="ko-KR" sz="1900">
                <a:latin typeface="Times New Roman" panose="02020603050405020304" pitchFamily="18" charset="0"/>
                <a:ea typeface="굴림" panose="020B0600000101010101" pitchFamily="34" charset="-127"/>
              </a:rPr>
              <a:t>Eur. Phys. J. C39, 163 (2005)</a:t>
            </a:r>
            <a:endParaRPr lang="en-US" altLang="zh-CN" sz="1800">
              <a:ea typeface="宋体" panose="02010600030101010101" pitchFamily="2" charset="-122"/>
            </a:endParaRPr>
          </a:p>
          <a:p>
            <a:pPr lvl="1">
              <a:lnSpc>
                <a:spcPct val="90000"/>
              </a:lnSpc>
            </a:pPr>
            <a:endParaRPr lang="en-US" altLang="zh-CN" sz="2000">
              <a:ea typeface="宋体" panose="02010600030101010101" pitchFamily="2" charset="-122"/>
            </a:endParaRPr>
          </a:p>
        </p:txBody>
      </p:sp>
      <p:sp>
        <p:nvSpPr>
          <p:cNvPr id="14349" name="Text Box 13">
            <a:extLst>
              <a:ext uri="{FF2B5EF4-FFF2-40B4-BE49-F238E27FC236}">
                <a16:creationId xmlns:a16="http://schemas.microsoft.com/office/drawing/2014/main" id="{258E0FE9-2A07-3B40-84FD-E904484CC1A9}"/>
              </a:ext>
            </a:extLst>
          </p:cNvPr>
          <p:cNvSpPr txBox="1">
            <a:spLocks noChangeArrowheads="1"/>
          </p:cNvSpPr>
          <p:nvPr/>
        </p:nvSpPr>
        <p:spPr bwMode="auto">
          <a:xfrm>
            <a:off x="6019800" y="4845050"/>
            <a:ext cx="2400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0</a:t>
            </a:r>
            <a:r>
              <a:rPr kumimoji="1" lang="en-US" altLang="ko-KR" sz="1600" b="0" i="1" u="none" strike="noStrike" kern="1200" cap="none" spc="0" normalizeH="0" baseline="0" noProof="0">
                <a:ln>
                  <a:noFill/>
                </a:ln>
                <a:solidFill>
                  <a:srgbClr val="00FF00"/>
                </a:solidFill>
                <a:effectLst/>
                <a:uLnTx/>
                <a:uFillTx/>
                <a:latin typeface="Symbol" panose="05050102010706020507" pitchFamily="18" charset="2"/>
                <a:ea typeface="굴림" panose="020B0600000101010101" pitchFamily="34" charset="-127"/>
                <a:cs typeface="+mn-cs"/>
              </a:rPr>
              <a:t> </a:t>
            </a:r>
            <a:r>
              <a:rPr kumimoji="1" lang="en-US" altLang="ko-KR" sz="1600" b="0" i="1"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 </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Unpolarized (U)</a:t>
            </a:r>
          </a:p>
        </p:txBody>
      </p:sp>
      <p:sp>
        <p:nvSpPr>
          <p:cNvPr id="14350" name="Text Box 14">
            <a:extLst>
              <a:ext uri="{FF2B5EF4-FFF2-40B4-BE49-F238E27FC236}">
                <a16:creationId xmlns:a16="http://schemas.microsoft.com/office/drawing/2014/main" id="{34B7CE33-A097-6B42-08A3-2E37EB28F5CE}"/>
              </a:ext>
            </a:extLst>
          </p:cNvPr>
          <p:cNvSpPr txBox="1">
            <a:spLocks noChangeArrowheads="1"/>
          </p:cNvSpPr>
          <p:nvPr/>
        </p:nvSpPr>
        <p:spPr bwMode="auto">
          <a:xfrm>
            <a:off x="6019800" y="6019800"/>
            <a:ext cx="248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-1</a:t>
            </a:r>
            <a:r>
              <a:rPr kumimoji="1" lang="en-US" altLang="ko-KR" sz="1600" b="0" i="0" u="none" strike="noStrike" kern="1200" cap="none" spc="0" normalizeH="0" baseline="0" noProof="0">
                <a:ln>
                  <a:noFill/>
                </a:ln>
                <a:solidFill>
                  <a:srgbClr val="000000"/>
                </a:solidFill>
                <a:effectLst/>
                <a:uLnTx/>
                <a:uFillTx/>
                <a:latin typeface="Symbol" panose="05050102010706020507" pitchFamily="18" charset="2"/>
                <a:ea typeface="굴림" panose="020B0600000101010101" pitchFamily="34" charset="-127"/>
                <a:cs typeface="+mn-cs"/>
              </a:rPr>
              <a:t> </a:t>
            </a:r>
            <a:r>
              <a:rPr kumimoji="1" lang="en-US" altLang="ko-KR" sz="1600" b="0" i="0"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 </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Longitudinal (L)</a:t>
            </a:r>
          </a:p>
        </p:txBody>
      </p:sp>
      <p:sp>
        <p:nvSpPr>
          <p:cNvPr id="14351" name="Text Box 15">
            <a:extLst>
              <a:ext uri="{FF2B5EF4-FFF2-40B4-BE49-F238E27FC236}">
                <a16:creationId xmlns:a16="http://schemas.microsoft.com/office/drawing/2014/main" id="{497B0B63-C51A-3C3D-EEA7-483B3180EFA5}"/>
              </a:ext>
            </a:extLst>
          </p:cNvPr>
          <p:cNvSpPr txBox="1">
            <a:spLocks noChangeArrowheads="1"/>
          </p:cNvSpPr>
          <p:nvPr/>
        </p:nvSpPr>
        <p:spPr bwMode="auto">
          <a:xfrm>
            <a:off x="6043613" y="3702050"/>
            <a:ext cx="2262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1" i="1" u="none" strike="noStrike" kern="1200" cap="none" spc="0" normalizeH="0" baseline="0" noProof="0">
                <a:ln>
                  <a:noFill/>
                </a:ln>
                <a:solidFill>
                  <a:srgbClr val="FF0000"/>
                </a:solidFill>
                <a:effectLst/>
                <a:uLnTx/>
                <a:uFillTx/>
                <a:latin typeface="Symbol" panose="05050102010706020507" pitchFamily="18" charset="2"/>
                <a:ea typeface="굴림" panose="020B0600000101010101" pitchFamily="34" charset="-127"/>
                <a:cs typeface="+mn-cs"/>
              </a:rPr>
              <a:t>a =  1</a:t>
            </a:r>
            <a:r>
              <a:rPr kumimoji="1" lang="en-US" altLang="ko-KR" sz="1600" b="0" i="0" u="none" strike="noStrike" kern="1200" cap="none" spc="0" normalizeH="0" baseline="0" noProof="0">
                <a:ln>
                  <a:noFill/>
                </a:ln>
                <a:solidFill>
                  <a:srgbClr val="000000"/>
                </a:solidFill>
                <a:effectLst/>
                <a:uLnTx/>
                <a:uFillTx/>
                <a:latin typeface="Symbol" panose="05050102010706020507" pitchFamily="18" charset="2"/>
                <a:ea typeface="굴림" panose="020B0600000101010101" pitchFamily="34" charset="-127"/>
                <a:cs typeface="+mn-cs"/>
              </a:rPr>
              <a:t> </a:t>
            </a:r>
            <a:r>
              <a:rPr kumimoji="1" lang="en-US" altLang="ko-KR" sz="1600" b="0" i="0" u="none" strike="noStrike" kern="1200" cap="none" spc="0" normalizeH="0" baseline="0" noProof="0">
                <a:ln>
                  <a:noFill/>
                </a:ln>
                <a:solidFill>
                  <a:srgbClr val="808080"/>
                </a:solidFill>
                <a:effectLst/>
                <a:uLnTx/>
                <a:uFillTx/>
                <a:latin typeface="Symbol" panose="05050102010706020507" pitchFamily="18" charset="2"/>
                <a:ea typeface="굴림" panose="020B0600000101010101" pitchFamily="34" charset="-127"/>
                <a:cs typeface="+mn-cs"/>
                <a:sym typeface="Symbol" panose="05050102010706020507" pitchFamily="18" charset="2"/>
              </a:rPr>
              <a:t></a:t>
            </a:r>
            <a:r>
              <a:rPr kumimoji="1" lang="en-US" altLang="ko-KR" sz="1600" b="0" i="1" u="none" strike="noStrike" kern="1200" cap="none" spc="0" normalizeH="0" baseline="0" noProof="0">
                <a:ln>
                  <a:noFill/>
                </a:ln>
                <a:solidFill>
                  <a:srgbClr val="808080"/>
                </a:solidFill>
                <a:effectLst/>
                <a:uLnTx/>
                <a:uFillTx/>
                <a:latin typeface="굴림" panose="020B0600000101010101" pitchFamily="34" charset="-127"/>
                <a:ea typeface="굴림" panose="020B0600000101010101" pitchFamily="34" charset="-127"/>
                <a:cs typeface="+mn-cs"/>
              </a:rPr>
              <a:t>Transverse (T)</a:t>
            </a:r>
          </a:p>
        </p:txBody>
      </p:sp>
      <p:pic>
        <p:nvPicPr>
          <p:cNvPr id="14360" name="Picture 24">
            <a:extLst>
              <a:ext uri="{FF2B5EF4-FFF2-40B4-BE49-F238E27FC236}">
                <a16:creationId xmlns:a16="http://schemas.microsoft.com/office/drawing/2014/main" id="{940FDDDF-BB54-7F72-237C-984595B036AD}"/>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64999"/>
          <a:stretch>
            <a:fillRect/>
          </a:stretch>
        </p:blipFill>
        <p:spPr>
          <a:xfrm>
            <a:off x="4648200" y="1143000"/>
            <a:ext cx="2716213" cy="2505075"/>
          </a:xfrm>
          <a:ln/>
        </p:spPr>
      </p:pic>
      <p:sp>
        <p:nvSpPr>
          <p:cNvPr id="14363" name="Line 27">
            <a:extLst>
              <a:ext uri="{FF2B5EF4-FFF2-40B4-BE49-F238E27FC236}">
                <a16:creationId xmlns:a16="http://schemas.microsoft.com/office/drawing/2014/main" id="{BF0EA95C-BF20-1467-BCA6-8B0EB6492874}"/>
              </a:ext>
            </a:extLst>
          </p:cNvPr>
          <p:cNvSpPr>
            <a:spLocks noChangeShapeType="1"/>
          </p:cNvSpPr>
          <p:nvPr/>
        </p:nvSpPr>
        <p:spPr bwMode="auto">
          <a:xfrm flipH="1" flipV="1">
            <a:off x="6553200" y="1752600"/>
            <a:ext cx="762000" cy="228600"/>
          </a:xfrm>
          <a:prstGeom prst="line">
            <a:avLst/>
          </a:prstGeom>
          <a:noFill/>
          <a:ln w="38100">
            <a:solidFill>
              <a:srgbClr val="00BC0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64" name="Line 28">
            <a:extLst>
              <a:ext uri="{FF2B5EF4-FFF2-40B4-BE49-F238E27FC236}">
                <a16:creationId xmlns:a16="http://schemas.microsoft.com/office/drawing/2014/main" id="{DFFEB268-397A-DDF0-0153-5B86AD8C564F}"/>
              </a:ext>
            </a:extLst>
          </p:cNvPr>
          <p:cNvSpPr>
            <a:spLocks noChangeShapeType="1"/>
          </p:cNvSpPr>
          <p:nvPr/>
        </p:nvSpPr>
        <p:spPr bwMode="auto">
          <a:xfrm flipV="1">
            <a:off x="3810000" y="1600200"/>
            <a:ext cx="1981200" cy="152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14374" name="Group 38">
            <a:extLst>
              <a:ext uri="{FF2B5EF4-FFF2-40B4-BE49-F238E27FC236}">
                <a16:creationId xmlns:a16="http://schemas.microsoft.com/office/drawing/2014/main" id="{C85168F7-576D-33EF-9AF7-54E4020A6E8B}"/>
              </a:ext>
            </a:extLst>
          </p:cNvPr>
          <p:cNvGrpSpPr>
            <a:grpSpLocks/>
          </p:cNvGrpSpPr>
          <p:nvPr/>
        </p:nvGrpSpPr>
        <p:grpSpPr bwMode="auto">
          <a:xfrm>
            <a:off x="990600" y="1066800"/>
            <a:ext cx="2455863" cy="1524000"/>
            <a:chOff x="624" y="672"/>
            <a:chExt cx="1547" cy="960"/>
          </a:xfrm>
        </p:grpSpPr>
        <p:sp>
          <p:nvSpPr>
            <p:cNvPr id="14365" name="Oval 29">
              <a:extLst>
                <a:ext uri="{FF2B5EF4-FFF2-40B4-BE49-F238E27FC236}">
                  <a16:creationId xmlns:a16="http://schemas.microsoft.com/office/drawing/2014/main" id="{01A50E5C-D4C2-9FAE-A1C2-4A8F4E4E0605}"/>
                </a:ext>
              </a:extLst>
            </p:cNvPr>
            <p:cNvSpPr>
              <a:spLocks noChangeArrowheads="1"/>
            </p:cNvSpPr>
            <p:nvPr/>
          </p:nvSpPr>
          <p:spPr bwMode="auto">
            <a:xfrm>
              <a:off x="1104" y="1008"/>
              <a:ext cx="432" cy="432"/>
            </a:xfrm>
            <a:prstGeom prst="ellipse">
              <a:avLst/>
            </a:prstGeom>
            <a:solidFill>
              <a:srgbClr val="8CDEFF"/>
            </a:solidFill>
            <a:ln w="9525">
              <a:solidFill>
                <a:srgbClr val="8CDE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68" name="Line 32">
              <a:extLst>
                <a:ext uri="{FF2B5EF4-FFF2-40B4-BE49-F238E27FC236}">
                  <a16:creationId xmlns:a16="http://schemas.microsoft.com/office/drawing/2014/main" id="{F6DF16EF-5C10-AE6A-FB9F-A1C44E64EE54}"/>
                </a:ext>
              </a:extLst>
            </p:cNvPr>
            <p:cNvSpPr>
              <a:spLocks noChangeShapeType="1"/>
            </p:cNvSpPr>
            <p:nvPr/>
          </p:nvSpPr>
          <p:spPr bwMode="auto">
            <a:xfrm flipV="1">
              <a:off x="1488" y="720"/>
              <a:ext cx="672" cy="384"/>
            </a:xfrm>
            <a:prstGeom prst="line">
              <a:avLst/>
            </a:prstGeom>
            <a:noFill/>
            <a:ln w="57150">
              <a:solidFill>
                <a:srgbClr val="8CD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69" name="Line 33">
              <a:extLst>
                <a:ext uri="{FF2B5EF4-FFF2-40B4-BE49-F238E27FC236}">
                  <a16:creationId xmlns:a16="http://schemas.microsoft.com/office/drawing/2014/main" id="{F87165B5-71EB-354C-6480-DCDCDF73BC92}"/>
                </a:ext>
              </a:extLst>
            </p:cNvPr>
            <p:cNvSpPr>
              <a:spLocks noChangeShapeType="1"/>
            </p:cNvSpPr>
            <p:nvPr/>
          </p:nvSpPr>
          <p:spPr bwMode="auto">
            <a:xfrm flipV="1">
              <a:off x="1440" y="912"/>
              <a:ext cx="480" cy="288"/>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0" name="Line 34">
              <a:extLst>
                <a:ext uri="{FF2B5EF4-FFF2-40B4-BE49-F238E27FC236}">
                  <a16:creationId xmlns:a16="http://schemas.microsoft.com/office/drawing/2014/main" id="{87F43136-59FA-E8B4-F36C-FB9268A9E7A8}"/>
                </a:ext>
              </a:extLst>
            </p:cNvPr>
            <p:cNvSpPr>
              <a:spLocks noChangeShapeType="1"/>
            </p:cNvSpPr>
            <p:nvPr/>
          </p:nvSpPr>
          <p:spPr bwMode="auto">
            <a:xfrm flipH="1">
              <a:off x="672" y="1344"/>
              <a:ext cx="480" cy="288"/>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1" name="Text Box 35">
              <a:extLst>
                <a:ext uri="{FF2B5EF4-FFF2-40B4-BE49-F238E27FC236}">
                  <a16:creationId xmlns:a16="http://schemas.microsoft.com/office/drawing/2014/main" id="{AC0AC467-B615-0260-B21D-286A195BA5CC}"/>
                </a:ext>
              </a:extLst>
            </p:cNvPr>
            <p:cNvSpPr txBox="1">
              <a:spLocks noChangeArrowheads="1"/>
            </p:cNvSpPr>
            <p:nvPr/>
          </p:nvSpPr>
          <p:spPr bwMode="auto">
            <a:xfrm>
              <a:off x="1872" y="912"/>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72" name="Text Box 36">
              <a:extLst>
                <a:ext uri="{FF2B5EF4-FFF2-40B4-BE49-F238E27FC236}">
                  <a16:creationId xmlns:a16="http://schemas.microsoft.com/office/drawing/2014/main" id="{5765C8EF-CC4A-06A4-F5F9-0AF1FC18A9C8}"/>
                </a:ext>
              </a:extLst>
            </p:cNvPr>
            <p:cNvSpPr txBox="1">
              <a:spLocks noChangeArrowheads="1"/>
            </p:cNvSpPr>
            <p:nvPr/>
          </p:nvSpPr>
          <p:spPr bwMode="auto">
            <a:xfrm>
              <a:off x="624" y="1200"/>
              <a:ext cx="2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73" name="Text Box 37">
              <a:extLst>
                <a:ext uri="{FF2B5EF4-FFF2-40B4-BE49-F238E27FC236}">
                  <a16:creationId xmlns:a16="http://schemas.microsoft.com/office/drawing/2014/main" id="{21D7E3EC-7629-72B9-2AB1-C7D0136FEE79}"/>
                </a:ext>
              </a:extLst>
            </p:cNvPr>
            <p:cNvSpPr txBox="1">
              <a:spLocks noChangeArrowheads="1"/>
            </p:cNvSpPr>
            <p:nvPr/>
          </p:nvSpPr>
          <p:spPr bwMode="auto">
            <a:xfrm>
              <a:off x="882" y="672"/>
              <a:ext cx="6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*=0</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o</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grpSp>
      <p:sp>
        <p:nvSpPr>
          <p:cNvPr id="14376" name="Oval 40">
            <a:extLst>
              <a:ext uri="{FF2B5EF4-FFF2-40B4-BE49-F238E27FC236}">
                <a16:creationId xmlns:a16="http://schemas.microsoft.com/office/drawing/2014/main" id="{65E075D8-F257-2049-35F5-D53BD12D3B55}"/>
              </a:ext>
            </a:extLst>
          </p:cNvPr>
          <p:cNvSpPr>
            <a:spLocks noChangeArrowheads="1"/>
          </p:cNvSpPr>
          <p:nvPr/>
        </p:nvSpPr>
        <p:spPr bwMode="auto">
          <a:xfrm>
            <a:off x="7391400" y="1676400"/>
            <a:ext cx="685800" cy="685800"/>
          </a:xfrm>
          <a:prstGeom prst="ellipse">
            <a:avLst/>
          </a:prstGeom>
          <a:solidFill>
            <a:srgbClr val="8CDEFF"/>
          </a:solidFill>
          <a:ln w="9525">
            <a:solidFill>
              <a:srgbClr val="8CDE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77" name="Line 41">
            <a:extLst>
              <a:ext uri="{FF2B5EF4-FFF2-40B4-BE49-F238E27FC236}">
                <a16:creationId xmlns:a16="http://schemas.microsoft.com/office/drawing/2014/main" id="{700D3E64-E3E8-25C8-BBC9-2FF711E0C646}"/>
              </a:ext>
            </a:extLst>
          </p:cNvPr>
          <p:cNvSpPr>
            <a:spLocks noChangeShapeType="1"/>
          </p:cNvSpPr>
          <p:nvPr/>
        </p:nvSpPr>
        <p:spPr bwMode="auto">
          <a:xfrm flipV="1">
            <a:off x="7924800" y="1219200"/>
            <a:ext cx="1066800" cy="609600"/>
          </a:xfrm>
          <a:prstGeom prst="line">
            <a:avLst/>
          </a:prstGeom>
          <a:noFill/>
          <a:ln w="57150">
            <a:solidFill>
              <a:srgbClr val="8CD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8" name="Line 42">
            <a:extLst>
              <a:ext uri="{FF2B5EF4-FFF2-40B4-BE49-F238E27FC236}">
                <a16:creationId xmlns:a16="http://schemas.microsoft.com/office/drawing/2014/main" id="{926C1109-766F-51AE-56C9-A6F5F5C96874}"/>
              </a:ext>
            </a:extLst>
          </p:cNvPr>
          <p:cNvSpPr>
            <a:spLocks noChangeShapeType="1"/>
          </p:cNvSpPr>
          <p:nvPr/>
        </p:nvSpPr>
        <p:spPr bwMode="auto">
          <a:xfrm>
            <a:off x="7924800" y="2286000"/>
            <a:ext cx="457200" cy="533400"/>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79" name="Line 43">
            <a:extLst>
              <a:ext uri="{FF2B5EF4-FFF2-40B4-BE49-F238E27FC236}">
                <a16:creationId xmlns:a16="http://schemas.microsoft.com/office/drawing/2014/main" id="{B9C6620C-ABCA-15B1-E475-036189376D6F}"/>
              </a:ext>
            </a:extLst>
          </p:cNvPr>
          <p:cNvSpPr>
            <a:spLocks noChangeShapeType="1"/>
          </p:cNvSpPr>
          <p:nvPr/>
        </p:nvSpPr>
        <p:spPr bwMode="auto">
          <a:xfrm flipH="1" flipV="1">
            <a:off x="7010400" y="1143000"/>
            <a:ext cx="457200" cy="609600"/>
          </a:xfrm>
          <a:prstGeom prst="line">
            <a:avLst/>
          </a:prstGeom>
          <a:noFill/>
          <a:ln w="57150">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80" name="Text Box 44">
            <a:extLst>
              <a:ext uri="{FF2B5EF4-FFF2-40B4-BE49-F238E27FC236}">
                <a16:creationId xmlns:a16="http://schemas.microsoft.com/office/drawing/2014/main" id="{EBF203C0-2559-1CB7-4B45-E055336FA414}"/>
              </a:ext>
            </a:extLst>
          </p:cNvPr>
          <p:cNvSpPr txBox="1">
            <a:spLocks noChangeArrowheads="1"/>
          </p:cNvSpPr>
          <p:nvPr/>
        </p:nvSpPr>
        <p:spPr bwMode="auto">
          <a:xfrm>
            <a:off x="8458200" y="2667000"/>
            <a:ext cx="474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81" name="Text Box 45">
            <a:extLst>
              <a:ext uri="{FF2B5EF4-FFF2-40B4-BE49-F238E27FC236}">
                <a16:creationId xmlns:a16="http://schemas.microsoft.com/office/drawing/2014/main" id="{05B0AD81-80E7-7DD1-0B79-2A508C602BCE}"/>
              </a:ext>
            </a:extLst>
          </p:cNvPr>
          <p:cNvSpPr txBox="1">
            <a:spLocks noChangeArrowheads="1"/>
          </p:cNvSpPr>
          <p:nvPr/>
        </p:nvSpPr>
        <p:spPr bwMode="auto">
          <a:xfrm>
            <a:off x="7391400" y="1066800"/>
            <a:ext cx="42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0000FF"/>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FF"/>
              </a:solidFill>
              <a:effectLst/>
              <a:uLnTx/>
              <a:uFillTx/>
              <a:latin typeface="Times" panose="02020603050405020304" pitchFamily="18" charset="0"/>
              <a:ea typeface="宋体" panose="02010600030101010101" pitchFamily="2" charset="-122"/>
              <a:cs typeface="+mn-cs"/>
            </a:endParaRPr>
          </a:p>
        </p:txBody>
      </p:sp>
      <p:sp>
        <p:nvSpPr>
          <p:cNvPr id="14382" name="Text Box 46">
            <a:extLst>
              <a:ext uri="{FF2B5EF4-FFF2-40B4-BE49-F238E27FC236}">
                <a16:creationId xmlns:a16="http://schemas.microsoft.com/office/drawing/2014/main" id="{A28DBCA2-7564-6FA9-4DE1-43BB64D18321}"/>
              </a:ext>
            </a:extLst>
          </p:cNvPr>
          <p:cNvSpPr txBox="1">
            <a:spLocks noChangeArrowheads="1"/>
          </p:cNvSpPr>
          <p:nvPr/>
        </p:nvSpPr>
        <p:spPr bwMode="auto">
          <a:xfrm>
            <a:off x="8004175" y="1905000"/>
            <a:ext cx="113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*=90</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o</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14383" name="Rectangle 47">
            <a:extLst>
              <a:ext uri="{FF2B5EF4-FFF2-40B4-BE49-F238E27FC236}">
                <a16:creationId xmlns:a16="http://schemas.microsoft.com/office/drawing/2014/main" id="{BF991C9A-184F-F51D-5823-B36278EB4867}"/>
              </a:ext>
            </a:extLst>
          </p:cNvPr>
          <p:cNvSpPr>
            <a:spLocks noChangeArrowheads="1"/>
          </p:cNvSpPr>
          <p:nvPr/>
        </p:nvSpPr>
        <p:spPr bwMode="auto">
          <a:xfrm>
            <a:off x="304800" y="3886200"/>
            <a:ext cx="3429000" cy="6858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84" name="Text Box 48">
            <a:extLst>
              <a:ext uri="{FF2B5EF4-FFF2-40B4-BE49-F238E27FC236}">
                <a16:creationId xmlns:a16="http://schemas.microsoft.com/office/drawing/2014/main" id="{D9602FD6-82D6-063E-EE15-A6A14D956BC6}"/>
              </a:ext>
            </a:extLst>
          </p:cNvPr>
          <p:cNvSpPr txBox="1">
            <a:spLocks noChangeArrowheads="1"/>
          </p:cNvSpPr>
          <p:nvPr/>
        </p:nvSpPr>
        <p:spPr bwMode="auto">
          <a:xfrm>
            <a:off x="3875881" y="6400800"/>
            <a:ext cx="1392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t>
            </a:r>
            <a:r>
              <a:rPr kumimoji="0" lang="en-US" altLang="zh-CN" sz="2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T</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(J/Psi) </a:t>
            </a:r>
          </a:p>
        </p:txBody>
      </p:sp>
      <p:sp>
        <p:nvSpPr>
          <p:cNvPr id="14385" name="Text Box 49">
            <a:extLst>
              <a:ext uri="{FF2B5EF4-FFF2-40B4-BE49-F238E27FC236}">
                <a16:creationId xmlns:a16="http://schemas.microsoft.com/office/drawing/2014/main" id="{614A22A1-DA2E-94AA-C3BA-86ABB743CBEB}"/>
              </a:ext>
            </a:extLst>
          </p:cNvPr>
          <p:cNvSpPr txBox="1">
            <a:spLocks noChangeArrowheads="1"/>
          </p:cNvSpPr>
          <p:nvPr/>
        </p:nvSpPr>
        <p:spPr bwMode="auto">
          <a:xfrm>
            <a:off x="6537325" y="3349625"/>
            <a:ext cx="96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cos</a:t>
            </a: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a:extLst>
              <a:ext uri="{FF2B5EF4-FFF2-40B4-BE49-F238E27FC236}">
                <a16:creationId xmlns:a16="http://schemas.microsoft.com/office/drawing/2014/main" id="{BB65CB72-5B9A-E95D-349D-DE5188D735D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2C7FD6B-6BD4-41CA-AD72-DF369A8B8D75}"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152</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18" name="Rectangle 2">
            <a:extLst>
              <a:ext uri="{FF2B5EF4-FFF2-40B4-BE49-F238E27FC236}">
                <a16:creationId xmlns:a16="http://schemas.microsoft.com/office/drawing/2014/main" id="{B379D241-64EB-407B-A481-D4FB24A75BE4}"/>
              </a:ext>
            </a:extLst>
          </p:cNvPr>
          <p:cNvSpPr>
            <a:spLocks noGrp="1" noChangeArrowheads="1"/>
          </p:cNvSpPr>
          <p:nvPr>
            <p:ph type="title"/>
          </p:nvPr>
        </p:nvSpPr>
        <p:spPr/>
        <p:txBody>
          <a:bodyPr/>
          <a:lstStyle/>
          <a:p>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b</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Lifetime: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rPr>
              <a:t>b</a:t>
            </a:r>
            <a:r>
              <a:rPr lang="en-US" altLang="zh-CN">
                <a:ea typeface="宋体" panose="02010600030101010101" pitchFamily="2" charset="-122"/>
              </a:rPr>
              <a:t>-&gt; J/</a:t>
            </a:r>
            <a:r>
              <a:rPr lang="en-US" altLang="zh-CN">
                <a:ea typeface="宋体" panose="02010600030101010101" pitchFamily="2" charset="-122"/>
                <a:sym typeface="Symbol" panose="05050102010706020507" pitchFamily="18" charset="2"/>
              </a:rPr>
              <a:t></a:t>
            </a:r>
            <a:r>
              <a:rPr lang="en-US" altLang="zh-CN" sz="3200">
                <a:ea typeface="宋体" panose="02010600030101010101" pitchFamily="2" charset="-122"/>
              </a:rPr>
              <a:t> </a:t>
            </a:r>
          </a:p>
        </p:txBody>
      </p:sp>
      <p:sp>
        <p:nvSpPr>
          <p:cNvPr id="60419" name="Rectangle 3">
            <a:extLst>
              <a:ext uri="{FF2B5EF4-FFF2-40B4-BE49-F238E27FC236}">
                <a16:creationId xmlns:a16="http://schemas.microsoft.com/office/drawing/2014/main" id="{42E62FE7-B3C3-6270-AAB9-B496F7ADE2B3}"/>
              </a:ext>
            </a:extLst>
          </p:cNvPr>
          <p:cNvSpPr>
            <a:spLocks noGrp="1" noChangeArrowheads="1"/>
          </p:cNvSpPr>
          <p:nvPr>
            <p:ph type="body" sz="half" idx="1"/>
          </p:nvPr>
        </p:nvSpPr>
        <p:spPr>
          <a:xfrm>
            <a:off x="381000" y="3581400"/>
            <a:ext cx="5105400" cy="1828800"/>
          </a:xfrm>
        </p:spPr>
        <p:txBody>
          <a:bodyPr/>
          <a:lstStyle/>
          <a:p>
            <a:pPr>
              <a:lnSpc>
                <a:spcPct val="90000"/>
              </a:lnSpc>
            </a:pPr>
            <a:r>
              <a:rPr lang="en-US" altLang="zh-CN" sz="1800">
                <a:ea typeface="宋体" panose="02010600030101010101" pitchFamily="2" charset="-122"/>
              </a:rPr>
              <a:t>Originally lifetime of </a:t>
            </a:r>
            <a:r>
              <a:rPr lang="en-US" altLang="zh-CN" sz="1800">
                <a:ea typeface="宋体" panose="02010600030101010101" pitchFamily="2" charset="-122"/>
                <a:sym typeface="Symbol" panose="05050102010706020507" pitchFamily="18" charset="2"/>
              </a:rPr>
              <a:t></a:t>
            </a:r>
            <a:r>
              <a:rPr lang="en-US" altLang="zh-CN" sz="1800" baseline="-25000">
                <a:ea typeface="宋体" panose="02010600030101010101" pitchFamily="2" charset="-122"/>
              </a:rPr>
              <a:t>b</a:t>
            </a:r>
            <a:r>
              <a:rPr lang="en-US" altLang="zh-CN" sz="1800">
                <a:ea typeface="宋体" panose="02010600030101010101" pitchFamily="2" charset="-122"/>
              </a:rPr>
              <a:t> was predicted to be:</a:t>
            </a:r>
          </a:p>
          <a:p>
            <a:pPr lvl="1">
              <a:lnSpc>
                <a:spcPct val="90000"/>
              </a:lnSpc>
            </a:pPr>
            <a:r>
              <a:rPr lang="en-US" altLang="zh-CN" sz="1800" b="1">
                <a:ea typeface="宋体" panose="02010600030101010101" pitchFamily="2" charset="-122"/>
                <a:sym typeface="Symbol" panose="05050102010706020507" pitchFamily="18" charset="2"/>
              </a:rPr>
              <a:t></a:t>
            </a:r>
            <a:r>
              <a:rPr lang="en-US" altLang="zh-CN" sz="1800" b="1" baseline="-25000">
                <a:ea typeface="宋体" panose="02010600030101010101" pitchFamily="2" charset="-122"/>
                <a:sym typeface="Symbol" panose="05050102010706020507" pitchFamily="18" charset="2"/>
              </a:rPr>
              <a:t>b</a:t>
            </a:r>
            <a:r>
              <a:rPr lang="en-US" altLang="zh-CN" sz="1800" b="1">
                <a:ea typeface="宋体" panose="02010600030101010101" pitchFamily="2" charset="-122"/>
                <a:sym typeface="Symbol" panose="05050102010706020507" pitchFamily="18" charset="2"/>
              </a:rPr>
              <a:t>B</a:t>
            </a:r>
            <a:r>
              <a:rPr lang="en-US" altLang="zh-CN" sz="1800" b="1" baseline="30000">
                <a:ea typeface="宋体" panose="02010600030101010101" pitchFamily="2" charset="-122"/>
                <a:sym typeface="Symbol" panose="05050102010706020507" pitchFamily="18" charset="2"/>
              </a:rPr>
              <a:t>0</a:t>
            </a:r>
            <a:r>
              <a:rPr lang="en-US" altLang="zh-CN" sz="1800" b="1">
                <a:ea typeface="宋体" panose="02010600030101010101" pitchFamily="2" charset="-122"/>
                <a:sym typeface="Symbol" panose="05050102010706020507" pitchFamily="18" charset="2"/>
              </a:rPr>
              <a:t>)=0.94</a:t>
            </a:r>
            <a:endParaRPr lang="en-US" altLang="zh-CN" sz="1600">
              <a:ea typeface="宋体" panose="02010600030101010101" pitchFamily="2" charset="-122"/>
            </a:endParaRPr>
          </a:p>
          <a:p>
            <a:pPr>
              <a:lnSpc>
                <a:spcPct val="90000"/>
              </a:lnSpc>
            </a:pPr>
            <a:r>
              <a:rPr lang="en-US" altLang="zh-CN" sz="1800">
                <a:ea typeface="宋体" panose="02010600030101010101" pitchFamily="2" charset="-122"/>
              </a:rPr>
              <a:t> Experimental data (semi-leptonic decays)</a:t>
            </a:r>
          </a:p>
          <a:p>
            <a:pPr lvl="1">
              <a:lnSpc>
                <a:spcPct val="90000"/>
              </a:lnSpc>
            </a:pPr>
            <a:r>
              <a:rPr lang="en-US" altLang="zh-CN" sz="1800" b="1">
                <a:ea typeface="宋体" panose="02010600030101010101" pitchFamily="2" charset="-122"/>
                <a:sym typeface="Symbol" panose="05050102010706020507" pitchFamily="18" charset="2"/>
              </a:rPr>
              <a:t></a:t>
            </a:r>
            <a:r>
              <a:rPr lang="en-US" altLang="zh-CN" sz="1800" b="1" baseline="-25000">
                <a:ea typeface="宋体" panose="02010600030101010101" pitchFamily="2" charset="-122"/>
                <a:sym typeface="Symbol" panose="05050102010706020507" pitchFamily="18" charset="2"/>
              </a:rPr>
              <a:t>b</a:t>
            </a:r>
            <a:r>
              <a:rPr lang="en-US" altLang="zh-CN" sz="1800" b="1">
                <a:ea typeface="宋体" panose="02010600030101010101" pitchFamily="2" charset="-122"/>
                <a:sym typeface="Symbol" panose="05050102010706020507" pitchFamily="18" charset="2"/>
              </a:rPr>
              <a:t>B</a:t>
            </a:r>
            <a:r>
              <a:rPr lang="en-US" altLang="zh-CN" sz="1800" b="1" baseline="30000">
                <a:ea typeface="宋体" panose="02010600030101010101" pitchFamily="2" charset="-122"/>
                <a:sym typeface="Symbol" panose="05050102010706020507" pitchFamily="18" charset="2"/>
              </a:rPr>
              <a:t>0</a:t>
            </a:r>
            <a:r>
              <a:rPr lang="en-US" altLang="zh-CN" sz="1800" b="1">
                <a:ea typeface="宋体" panose="02010600030101010101" pitchFamily="2" charset="-122"/>
                <a:sym typeface="Symbol" panose="05050102010706020507" pitchFamily="18" charset="2"/>
              </a:rPr>
              <a:t>)=0.84+-0.05</a:t>
            </a:r>
            <a:endParaRPr lang="en-US" altLang="zh-CN" sz="1600">
              <a:ea typeface="宋体" panose="02010600030101010101" pitchFamily="2" charset="-122"/>
            </a:endParaRPr>
          </a:p>
          <a:p>
            <a:pPr>
              <a:lnSpc>
                <a:spcPct val="90000"/>
              </a:lnSpc>
            </a:pPr>
            <a:r>
              <a:rPr lang="en-US" altLang="zh-CN" sz="1800">
                <a:ea typeface="宋体" panose="02010600030101010101" pitchFamily="2" charset="-122"/>
              </a:rPr>
              <a:t>CDF Measurement in fully reconstructed decay mode: </a:t>
            </a:r>
            <a:r>
              <a:rPr lang="en-US" altLang="zh-CN" sz="1800">
                <a:ea typeface="宋体" panose="02010600030101010101" pitchFamily="2" charset="-122"/>
                <a:sym typeface="Symbol" panose="05050102010706020507" pitchFamily="18" charset="2"/>
              </a:rPr>
              <a:t></a:t>
            </a:r>
            <a:r>
              <a:rPr lang="en-US" altLang="zh-CN" sz="1800" baseline="-25000">
                <a:ea typeface="宋体" panose="02010600030101010101" pitchFamily="2" charset="-122"/>
              </a:rPr>
              <a:t>b</a:t>
            </a:r>
            <a:r>
              <a:rPr lang="en-US" altLang="zh-CN" sz="1800">
                <a:ea typeface="宋体" panose="02010600030101010101" pitchFamily="2" charset="-122"/>
              </a:rPr>
              <a:t>-&gt; J/</a:t>
            </a:r>
            <a:r>
              <a:rPr lang="en-US" altLang="zh-CN" sz="1800">
                <a:ea typeface="宋体" panose="02010600030101010101" pitchFamily="2" charset="-122"/>
                <a:sym typeface="Symbol" panose="05050102010706020507" pitchFamily="18" charset="2"/>
              </a:rPr>
              <a:t></a:t>
            </a:r>
            <a:r>
              <a:rPr lang="en-US" altLang="zh-CN" sz="1800">
                <a:ea typeface="宋体" panose="02010600030101010101" pitchFamily="2" charset="-122"/>
              </a:rPr>
              <a:t> </a:t>
            </a:r>
          </a:p>
          <a:p>
            <a:pPr>
              <a:lnSpc>
                <a:spcPct val="90000"/>
              </a:lnSpc>
            </a:pPr>
            <a:endParaRPr lang="en-US" altLang="zh-CN" sz="1800" b="1">
              <a:solidFill>
                <a:srgbClr val="FF0000"/>
              </a:solidFill>
              <a:ea typeface="宋体" panose="02010600030101010101" pitchFamily="2" charset="-122"/>
              <a:sym typeface="Symbol" panose="05050102010706020507" pitchFamily="18" charset="2"/>
            </a:endParaRPr>
          </a:p>
          <a:p>
            <a:pPr>
              <a:lnSpc>
                <a:spcPct val="90000"/>
              </a:lnSpc>
            </a:pPr>
            <a:endParaRPr lang="en-US" altLang="zh-CN" sz="1800" b="1">
              <a:solidFill>
                <a:srgbClr val="FF0000"/>
              </a:solidFill>
              <a:ea typeface="宋体" panose="02010600030101010101" pitchFamily="2" charset="-122"/>
              <a:sym typeface="Symbol" panose="05050102010706020507" pitchFamily="18" charset="2"/>
            </a:endParaRPr>
          </a:p>
          <a:p>
            <a:pPr>
              <a:lnSpc>
                <a:spcPct val="90000"/>
              </a:lnSpc>
            </a:pPr>
            <a:endParaRPr lang="en-US" altLang="zh-CN" sz="1800">
              <a:ea typeface="宋体" panose="02010600030101010101" pitchFamily="2" charset="-122"/>
            </a:endParaRPr>
          </a:p>
        </p:txBody>
      </p:sp>
      <p:sp>
        <p:nvSpPr>
          <p:cNvPr id="60422" name="Rectangle 6">
            <a:extLst>
              <a:ext uri="{FF2B5EF4-FFF2-40B4-BE49-F238E27FC236}">
                <a16:creationId xmlns:a16="http://schemas.microsoft.com/office/drawing/2014/main" id="{2C542363-C761-3C5D-389C-1C60BB4C8F09}"/>
              </a:ext>
            </a:extLst>
          </p:cNvPr>
          <p:cNvSpPr>
            <a:spLocks noChangeArrowheads="1"/>
          </p:cNvSpPr>
          <p:nvPr/>
        </p:nvSpPr>
        <p:spPr bwMode="auto">
          <a:xfrm>
            <a:off x="5638800" y="3276600"/>
            <a:ext cx="28194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60424" name="Picture 8">
            <a:extLst>
              <a:ext uri="{FF2B5EF4-FFF2-40B4-BE49-F238E27FC236}">
                <a16:creationId xmlns:a16="http://schemas.microsoft.com/office/drawing/2014/main" id="{E386B77F-EA56-1391-CF96-5ECEBE71E6E2}"/>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200400" y="1060450"/>
            <a:ext cx="2590800" cy="2520950"/>
          </a:xfrm>
        </p:spPr>
      </p:pic>
      <p:pic>
        <p:nvPicPr>
          <p:cNvPr id="60426" name="Picture 10">
            <a:extLst>
              <a:ext uri="{FF2B5EF4-FFF2-40B4-BE49-F238E27FC236}">
                <a16:creationId xmlns:a16="http://schemas.microsoft.com/office/drawing/2014/main" id="{7C14306A-9ADE-09BA-A9A0-05264423A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95400"/>
            <a:ext cx="3249613"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9" name="Rectangle 13">
            <a:extLst>
              <a:ext uri="{FF2B5EF4-FFF2-40B4-BE49-F238E27FC236}">
                <a16:creationId xmlns:a16="http://schemas.microsoft.com/office/drawing/2014/main" id="{D8CE6CCF-E290-0FA4-0833-ADEC8FB6C587}"/>
              </a:ext>
            </a:extLst>
          </p:cNvPr>
          <p:cNvSpPr>
            <a:spLocks noChangeArrowheads="1"/>
          </p:cNvSpPr>
          <p:nvPr/>
        </p:nvSpPr>
        <p:spPr bwMode="auto">
          <a:xfrm>
            <a:off x="152400" y="2057400"/>
            <a:ext cx="6096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33" name="Text Box 17">
            <a:extLst>
              <a:ext uri="{FF2B5EF4-FFF2-40B4-BE49-F238E27FC236}">
                <a16:creationId xmlns:a16="http://schemas.microsoft.com/office/drawing/2014/main" id="{CBAD0E74-CB40-5E40-F7F5-181442EECF00}"/>
              </a:ext>
            </a:extLst>
          </p:cNvPr>
          <p:cNvSpPr txBox="1">
            <a:spLocks noChangeArrowheads="1"/>
          </p:cNvSpPr>
          <p:nvPr/>
        </p:nvSpPr>
        <p:spPr bwMode="auto">
          <a:xfrm>
            <a:off x="1168400" y="5303838"/>
            <a:ext cx="347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r>
              <a:rPr kumimoji="0" lang="en-US" altLang="zh-CN" sz="2400" b="1"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b</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B</a:t>
            </a:r>
            <a:r>
              <a:rPr kumimoji="0" lang="en-US" altLang="zh-CN" sz="2400" b="1"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0</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)=1.037±0.058</a:t>
            </a:r>
          </a:p>
        </p:txBody>
      </p:sp>
      <p:sp>
        <p:nvSpPr>
          <p:cNvPr id="60434" name="AutoShape 18">
            <a:extLst>
              <a:ext uri="{FF2B5EF4-FFF2-40B4-BE49-F238E27FC236}">
                <a16:creationId xmlns:a16="http://schemas.microsoft.com/office/drawing/2014/main" id="{1825B26F-4F35-8A5F-5342-23CFC19BA415}"/>
              </a:ext>
            </a:extLst>
          </p:cNvPr>
          <p:cNvSpPr>
            <a:spLocks noChangeArrowheads="1"/>
          </p:cNvSpPr>
          <p:nvPr/>
        </p:nvSpPr>
        <p:spPr bwMode="auto">
          <a:xfrm>
            <a:off x="0" y="0"/>
            <a:ext cx="1752600" cy="1143000"/>
          </a:xfrm>
          <a:prstGeom prst="irregularSeal1">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L=1 fb</a:t>
            </a:r>
            <a:r>
              <a:rPr kumimoji="0" lang="en-US" altLang="zh-CN" sz="2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36" name="Text Box 20">
            <a:extLst>
              <a:ext uri="{FF2B5EF4-FFF2-40B4-BE49-F238E27FC236}">
                <a16:creationId xmlns:a16="http://schemas.microsoft.com/office/drawing/2014/main" id="{90B5A9B3-80AD-FC3B-C22F-831956CCF7BC}"/>
              </a:ext>
            </a:extLst>
          </p:cNvPr>
          <p:cNvSpPr txBox="1">
            <a:spLocks noChangeArrowheads="1"/>
          </p:cNvSpPr>
          <p:nvPr/>
        </p:nvSpPr>
        <p:spPr bwMode="auto">
          <a:xfrm>
            <a:off x="1236663" y="11430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endParaRPr>
          </a:p>
        </p:txBody>
      </p:sp>
      <p:sp>
        <p:nvSpPr>
          <p:cNvPr id="60438" name="Line 22">
            <a:extLst>
              <a:ext uri="{FF2B5EF4-FFF2-40B4-BE49-F238E27FC236}">
                <a16:creationId xmlns:a16="http://schemas.microsoft.com/office/drawing/2014/main" id="{77DC19D8-5641-8A94-049A-0E32DC6BE6E5}"/>
              </a:ext>
            </a:extLst>
          </p:cNvPr>
          <p:cNvSpPr>
            <a:spLocks noChangeShapeType="1"/>
          </p:cNvSpPr>
          <p:nvPr/>
        </p:nvSpPr>
        <p:spPr bwMode="auto">
          <a:xfrm flipV="1">
            <a:off x="1160463" y="2286000"/>
            <a:ext cx="896937" cy="304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39" name="Line 23">
            <a:extLst>
              <a:ext uri="{FF2B5EF4-FFF2-40B4-BE49-F238E27FC236}">
                <a16:creationId xmlns:a16="http://schemas.microsoft.com/office/drawing/2014/main" id="{0E514025-F16D-89C4-40E0-7D14A0A87817}"/>
              </a:ext>
            </a:extLst>
          </p:cNvPr>
          <p:cNvSpPr>
            <a:spLocks noChangeShapeType="1"/>
          </p:cNvSpPr>
          <p:nvPr/>
        </p:nvSpPr>
        <p:spPr bwMode="auto">
          <a:xfrm flipV="1">
            <a:off x="322263" y="2590800"/>
            <a:ext cx="838200" cy="685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0" name="Line 24">
            <a:extLst>
              <a:ext uri="{FF2B5EF4-FFF2-40B4-BE49-F238E27FC236}">
                <a16:creationId xmlns:a16="http://schemas.microsoft.com/office/drawing/2014/main" id="{E5419A57-D0AE-59A9-076F-FBD81396576D}"/>
              </a:ext>
            </a:extLst>
          </p:cNvPr>
          <p:cNvSpPr>
            <a:spLocks noChangeShapeType="1"/>
          </p:cNvSpPr>
          <p:nvPr/>
        </p:nvSpPr>
        <p:spPr bwMode="auto">
          <a:xfrm flipV="1">
            <a:off x="1160463" y="1524000"/>
            <a:ext cx="304800" cy="1066800"/>
          </a:xfrm>
          <a:prstGeom prst="line">
            <a:avLst/>
          </a:prstGeom>
          <a:noFill/>
          <a:ln w="38100">
            <a:solidFill>
              <a:srgbClr val="00BC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1" name="Line 25">
            <a:extLst>
              <a:ext uri="{FF2B5EF4-FFF2-40B4-BE49-F238E27FC236}">
                <a16:creationId xmlns:a16="http://schemas.microsoft.com/office/drawing/2014/main" id="{8A748499-62C2-BDB9-46FE-990D4DADCE82}"/>
              </a:ext>
            </a:extLst>
          </p:cNvPr>
          <p:cNvSpPr>
            <a:spLocks noChangeShapeType="1"/>
          </p:cNvSpPr>
          <p:nvPr/>
        </p:nvSpPr>
        <p:spPr bwMode="auto">
          <a:xfrm flipV="1">
            <a:off x="1160463" y="1600200"/>
            <a:ext cx="533400" cy="990600"/>
          </a:xfrm>
          <a:prstGeom prst="line">
            <a:avLst/>
          </a:prstGeom>
          <a:noFill/>
          <a:ln w="38100">
            <a:solidFill>
              <a:srgbClr val="00BC0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2" name="Text Box 26">
            <a:extLst>
              <a:ext uri="{FF2B5EF4-FFF2-40B4-BE49-F238E27FC236}">
                <a16:creationId xmlns:a16="http://schemas.microsoft.com/office/drawing/2014/main" id="{A6A58C07-A2DE-C95A-CF36-59D23849F4AB}"/>
              </a:ext>
            </a:extLst>
          </p:cNvPr>
          <p:cNvSpPr txBox="1">
            <a:spLocks noChangeArrowheads="1"/>
          </p:cNvSpPr>
          <p:nvPr/>
        </p:nvSpPr>
        <p:spPr bwMode="auto">
          <a:xfrm>
            <a:off x="8724900" y="1447800"/>
            <a:ext cx="41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30000" noProof="0">
                <a:ln>
                  <a:noFill/>
                </a:ln>
                <a:solidFill>
                  <a:srgbClr val="FF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3000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60443" name="Text Box 27">
            <a:extLst>
              <a:ext uri="{FF2B5EF4-FFF2-40B4-BE49-F238E27FC236}">
                <a16:creationId xmlns:a16="http://schemas.microsoft.com/office/drawing/2014/main" id="{C01533D4-2A83-374A-630F-446FCC7F6D89}"/>
              </a:ext>
            </a:extLst>
          </p:cNvPr>
          <p:cNvSpPr txBox="1">
            <a:spLocks noChangeArrowheads="1"/>
          </p:cNvSpPr>
          <p:nvPr/>
        </p:nvSpPr>
        <p:spPr bwMode="auto">
          <a:xfrm>
            <a:off x="1693863" y="13716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0" noProof="0">
              <a:ln>
                <a:noFill/>
              </a:ln>
              <a:solidFill>
                <a:srgbClr val="00BC0C"/>
              </a:solidFill>
              <a:effectLst/>
              <a:uLnTx/>
              <a:uFillTx/>
              <a:latin typeface="Times" panose="02020603050405020304" pitchFamily="18" charset="0"/>
              <a:ea typeface="宋体" panose="02010600030101010101" pitchFamily="2" charset="-122"/>
              <a:cs typeface="+mn-cs"/>
            </a:endParaRPr>
          </a:p>
        </p:txBody>
      </p:sp>
      <p:sp>
        <p:nvSpPr>
          <p:cNvPr id="60444" name="Text Box 28">
            <a:extLst>
              <a:ext uri="{FF2B5EF4-FFF2-40B4-BE49-F238E27FC236}">
                <a16:creationId xmlns:a16="http://schemas.microsoft.com/office/drawing/2014/main" id="{B10C566C-625C-E4AF-8FBA-52FC055F4107}"/>
              </a:ext>
            </a:extLst>
          </p:cNvPr>
          <p:cNvSpPr txBox="1">
            <a:spLocks noChangeArrowheads="1"/>
          </p:cNvSpPr>
          <p:nvPr/>
        </p:nvSpPr>
        <p:spPr bwMode="auto">
          <a:xfrm>
            <a:off x="152400" y="2590800"/>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b</a:t>
            </a:r>
            <a:endParaRPr kumimoji="0" lang="en-US" altLang="zh-CN" sz="24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5" name="Text Box 29">
            <a:extLst>
              <a:ext uri="{FF2B5EF4-FFF2-40B4-BE49-F238E27FC236}">
                <a16:creationId xmlns:a16="http://schemas.microsoft.com/office/drawing/2014/main" id="{00DE296F-4408-6A14-C932-CAF6C99C8BB0}"/>
              </a:ext>
            </a:extLst>
          </p:cNvPr>
          <p:cNvSpPr txBox="1">
            <a:spLocks noChangeArrowheads="1"/>
          </p:cNvSpPr>
          <p:nvPr/>
        </p:nvSpPr>
        <p:spPr bwMode="auto">
          <a:xfrm>
            <a:off x="228600" y="5883275"/>
            <a:ext cx="5483225" cy="8604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9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As precise as previous world average</a:t>
            </a:r>
          </a:p>
          <a:p>
            <a:pPr marL="0" marR="0" lvl="0" indent="0" algn="l" defTabSz="914400" rtl="0" eaLnBrk="1" fontAlgn="base" latinLnBrk="0" hangingPunct="1">
              <a:lnSpc>
                <a:spcPct val="9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3.1</a:t>
            </a: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different though!</a:t>
            </a:r>
            <a:endPar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60446" name="Arc 30">
            <a:extLst>
              <a:ext uri="{FF2B5EF4-FFF2-40B4-BE49-F238E27FC236}">
                <a16:creationId xmlns:a16="http://schemas.microsoft.com/office/drawing/2014/main" id="{DB6DA9BA-511E-BBB4-62EE-7DFFDC4E4685}"/>
              </a:ext>
            </a:extLst>
          </p:cNvPr>
          <p:cNvSpPr>
            <a:spLocks/>
          </p:cNvSpPr>
          <p:nvPr/>
        </p:nvSpPr>
        <p:spPr bwMode="auto">
          <a:xfrm>
            <a:off x="2133600" y="2295525"/>
            <a:ext cx="1219200" cy="828675"/>
          </a:xfrm>
          <a:custGeom>
            <a:avLst/>
            <a:gdLst>
              <a:gd name="G0" fmla="+- 0 0 0"/>
              <a:gd name="G1" fmla="+- 21600 0 0"/>
              <a:gd name="G2" fmla="+- 21600 0 0"/>
              <a:gd name="T0" fmla="*/ 0 w 18806"/>
              <a:gd name="T1" fmla="*/ 0 h 21600"/>
              <a:gd name="T2" fmla="*/ 18806 w 18806"/>
              <a:gd name="T3" fmla="*/ 10977 h 21600"/>
              <a:gd name="T4" fmla="*/ 0 w 18806"/>
              <a:gd name="T5" fmla="*/ 21600 h 21600"/>
            </a:gdLst>
            <a:ahLst/>
            <a:cxnLst>
              <a:cxn ang="0">
                <a:pos x="T0" y="T1"/>
              </a:cxn>
              <a:cxn ang="0">
                <a:pos x="T2" y="T3"/>
              </a:cxn>
              <a:cxn ang="0">
                <a:pos x="T4" y="T5"/>
              </a:cxn>
            </a:cxnLst>
            <a:rect l="0" t="0" r="r" b="b"/>
            <a:pathLst>
              <a:path w="18806" h="21600" fill="none" extrusionOk="0">
                <a:moveTo>
                  <a:pt x="0" y="0"/>
                </a:moveTo>
                <a:cubicBezTo>
                  <a:pt x="7789" y="0"/>
                  <a:pt x="14975" y="4194"/>
                  <a:pt x="18806" y="10976"/>
                </a:cubicBezTo>
              </a:path>
              <a:path w="18806" h="21600" stroke="0" extrusionOk="0">
                <a:moveTo>
                  <a:pt x="0" y="0"/>
                </a:moveTo>
                <a:cubicBezTo>
                  <a:pt x="7789" y="0"/>
                  <a:pt x="14975" y="4194"/>
                  <a:pt x="18806" y="10976"/>
                </a:cubicBezTo>
                <a:lnTo>
                  <a:pt x="0" y="2160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7" name="Arc 31">
            <a:extLst>
              <a:ext uri="{FF2B5EF4-FFF2-40B4-BE49-F238E27FC236}">
                <a16:creationId xmlns:a16="http://schemas.microsoft.com/office/drawing/2014/main" id="{679A95DF-0AA9-FB3B-7A67-8424015D9DF1}"/>
              </a:ext>
            </a:extLst>
          </p:cNvPr>
          <p:cNvSpPr>
            <a:spLocks/>
          </p:cNvSpPr>
          <p:nvPr/>
        </p:nvSpPr>
        <p:spPr bwMode="auto">
          <a:xfrm flipV="1">
            <a:off x="2057400" y="1371600"/>
            <a:ext cx="609600" cy="914400"/>
          </a:xfrm>
          <a:custGeom>
            <a:avLst/>
            <a:gdLst>
              <a:gd name="G0" fmla="+- 0 0 0"/>
              <a:gd name="G1" fmla="+- 21600 0 0"/>
              <a:gd name="G2" fmla="+- 21600 0 0"/>
              <a:gd name="T0" fmla="*/ 0 w 19767"/>
              <a:gd name="T1" fmla="*/ 0 h 21600"/>
              <a:gd name="T2" fmla="*/ 19767 w 19767"/>
              <a:gd name="T3" fmla="*/ 12895 h 21600"/>
              <a:gd name="T4" fmla="*/ 0 w 19767"/>
              <a:gd name="T5" fmla="*/ 21600 h 21600"/>
            </a:gdLst>
            <a:ahLst/>
            <a:cxnLst>
              <a:cxn ang="0">
                <a:pos x="T0" y="T1"/>
              </a:cxn>
              <a:cxn ang="0">
                <a:pos x="T2" y="T3"/>
              </a:cxn>
              <a:cxn ang="0">
                <a:pos x="T4" y="T5"/>
              </a:cxn>
            </a:cxnLst>
            <a:rect l="0" t="0" r="r" b="b"/>
            <a:pathLst>
              <a:path w="19767" h="21600" fill="none" extrusionOk="0">
                <a:moveTo>
                  <a:pt x="0" y="0"/>
                </a:moveTo>
                <a:cubicBezTo>
                  <a:pt x="8562" y="0"/>
                  <a:pt x="16317" y="5058"/>
                  <a:pt x="19768" y="12894"/>
                </a:cubicBezTo>
              </a:path>
              <a:path w="19767" h="21600" stroke="0" extrusionOk="0">
                <a:moveTo>
                  <a:pt x="0" y="0"/>
                </a:moveTo>
                <a:cubicBezTo>
                  <a:pt x="8562" y="0"/>
                  <a:pt x="16317" y="5058"/>
                  <a:pt x="19768" y="12894"/>
                </a:cubicBezTo>
                <a:lnTo>
                  <a:pt x="0" y="2160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0448" name="Text Box 32">
            <a:extLst>
              <a:ext uri="{FF2B5EF4-FFF2-40B4-BE49-F238E27FC236}">
                <a16:creationId xmlns:a16="http://schemas.microsoft.com/office/drawing/2014/main" id="{7196159A-D71E-E3C7-7F97-71F1C0928139}"/>
              </a:ext>
            </a:extLst>
          </p:cNvPr>
          <p:cNvSpPr txBox="1">
            <a:spLocks noChangeArrowheads="1"/>
          </p:cNvSpPr>
          <p:nvPr/>
        </p:nvSpPr>
        <p:spPr bwMode="auto">
          <a:xfrm>
            <a:off x="2841625" y="2438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panose="02020603050405020304" pitchFamily="18" charset="0"/>
                <a:ea typeface="宋体" panose="02010600030101010101" pitchFamily="2" charset="-122"/>
                <a:cs typeface="+mn-cs"/>
              </a:rPr>
              <a:t>p</a:t>
            </a:r>
          </a:p>
        </p:txBody>
      </p:sp>
      <p:sp>
        <p:nvSpPr>
          <p:cNvPr id="60450" name="Text Box 34">
            <a:extLst>
              <a:ext uri="{FF2B5EF4-FFF2-40B4-BE49-F238E27FC236}">
                <a16:creationId xmlns:a16="http://schemas.microsoft.com/office/drawing/2014/main" id="{CB4E7628-B746-1DEC-F28F-E7E252CAE58F}"/>
              </a:ext>
            </a:extLst>
          </p:cNvPr>
          <p:cNvSpPr txBox="1">
            <a:spLocks noChangeArrowheads="1"/>
          </p:cNvSpPr>
          <p:nvPr/>
        </p:nvSpPr>
        <p:spPr bwMode="auto">
          <a:xfrm>
            <a:off x="1524000" y="2438400"/>
            <a:ext cx="39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sym typeface="Symbol" panose="05050102010706020507" pitchFamily="18" charset="2"/>
              </a:rPr>
              <a:t></a:t>
            </a:r>
            <a:endParaRPr kumimoji="0" lang="en-US" altLang="zh-CN" sz="24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a:extLst>
              <a:ext uri="{FF2B5EF4-FFF2-40B4-BE49-F238E27FC236}">
                <a16:creationId xmlns:a16="http://schemas.microsoft.com/office/drawing/2014/main" id="{64A72430-AE24-658A-D34E-902B1364748E}"/>
              </a:ext>
            </a:extLst>
          </p:cNvPr>
          <p:cNvSpPr>
            <a:spLocks noGrp="1" noChangeArrowheads="1"/>
          </p:cNvSpPr>
          <p:nvPr>
            <p:ph type="sldNum" sz="quarter" idx="12"/>
          </p:nvPr>
        </p:nvSpPr>
        <p:spPr>
          <a:xfrm>
            <a:off x="0" 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C2061F-2D13-4A57-9B54-970AB1832D94}"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D03F316-CF4F-4E4E-A061-E19CC36FC743}"/>
              </a:ext>
            </a:extLst>
          </p:cNvPr>
          <p:cNvSpPr>
            <a:spLocks noGrp="1" noChangeArrowheads="1"/>
          </p:cNvSpPr>
          <p:nvPr>
            <p:ph type="title"/>
          </p:nvPr>
        </p:nvSpPr>
        <p:spPr/>
        <p:txBody>
          <a:bodyPr/>
          <a:lstStyle/>
          <a:p>
            <a:pPr eaLnBrk="1" hangingPunct="1"/>
            <a:r>
              <a:rPr lang="en-US" altLang="zh-CN" sz="4000">
                <a:latin typeface="Microsoft Sans Serif" panose="020B0604020202020204" pitchFamily="34" charset="0"/>
              </a:rPr>
              <a:t>Pitocin is NOT the Same as Oxytocin</a:t>
            </a:r>
          </a:p>
        </p:txBody>
      </p:sp>
      <p:sp>
        <p:nvSpPr>
          <p:cNvPr id="10244" name="Rectangle 3">
            <a:extLst>
              <a:ext uri="{FF2B5EF4-FFF2-40B4-BE49-F238E27FC236}">
                <a16:creationId xmlns:a16="http://schemas.microsoft.com/office/drawing/2014/main" id="{8547577B-F69E-25D4-72D7-AFCA372EF62A}"/>
              </a:ext>
            </a:extLst>
          </p:cNvPr>
          <p:cNvSpPr>
            <a:spLocks noGrp="1" noChangeArrowheads="1"/>
          </p:cNvSpPr>
          <p:nvPr>
            <p:ph sz="half" idx="1"/>
          </p:nvPr>
        </p:nvSpPr>
        <p:spPr/>
        <p:txBody>
          <a:bodyPr/>
          <a:lstStyle/>
          <a:p>
            <a:pPr eaLnBrk="1" hangingPunct="1"/>
            <a:r>
              <a:rPr lang="en-US" altLang="zh-CN">
                <a:latin typeface="Microsoft Sans Serif" panose="020B0604020202020204" pitchFamily="34" charset="0"/>
              </a:rPr>
              <a:t>Pitocin does not cross the central nervous system barrier (blood brain barrier)</a:t>
            </a:r>
          </a:p>
          <a:p>
            <a:pPr lvl="1" eaLnBrk="1" hangingPunct="1"/>
            <a:r>
              <a:rPr lang="en-US" altLang="zh-CN">
                <a:latin typeface="Microsoft Sans Serif" panose="020B0604020202020204" pitchFamily="34" charset="0"/>
              </a:rPr>
              <a:t>Is not sedative</a:t>
            </a:r>
          </a:p>
          <a:p>
            <a:pPr lvl="1" eaLnBrk="1" hangingPunct="1"/>
            <a:r>
              <a:rPr lang="en-US" altLang="zh-CN">
                <a:latin typeface="Microsoft Sans Serif" panose="020B0604020202020204" pitchFamily="34" charset="0"/>
              </a:rPr>
              <a:t>Does not increase pain tolerance</a:t>
            </a:r>
          </a:p>
          <a:p>
            <a:pPr lvl="1" eaLnBrk="1" hangingPunct="1"/>
            <a:r>
              <a:rPr lang="en-US" altLang="zh-CN">
                <a:latin typeface="Microsoft Sans Serif" panose="020B0604020202020204" pitchFamily="34" charset="0"/>
              </a:rPr>
              <a:t>Does not increase bonding</a:t>
            </a:r>
          </a:p>
          <a:p>
            <a:pPr lvl="1" eaLnBrk="1" hangingPunct="1"/>
            <a:r>
              <a:rPr lang="en-US" altLang="zh-CN">
                <a:latin typeface="Microsoft Sans Serif" panose="020B0604020202020204" pitchFamily="34" charset="0"/>
              </a:rPr>
              <a:t>Does not cause mother’s milk to flow</a:t>
            </a:r>
          </a:p>
          <a:p>
            <a:pPr lvl="1" eaLnBrk="1" hangingPunct="1"/>
            <a:r>
              <a:rPr lang="en-US" altLang="zh-CN">
                <a:latin typeface="Microsoft Sans Serif" panose="020B0604020202020204" pitchFamily="34" charset="0"/>
              </a:rPr>
              <a:t>Contracts the uterus</a:t>
            </a:r>
          </a:p>
        </p:txBody>
      </p:sp>
      <p:sp>
        <p:nvSpPr>
          <p:cNvPr id="10245" name="Content Placeholder 3">
            <a:extLst>
              <a:ext uri="{FF2B5EF4-FFF2-40B4-BE49-F238E27FC236}">
                <a16:creationId xmlns:a16="http://schemas.microsoft.com/office/drawing/2014/main" id="{A733BD21-504B-3F28-F5AB-723026655A40}"/>
              </a:ext>
            </a:extLst>
          </p:cNvPr>
          <p:cNvSpPr>
            <a:spLocks noGrp="1"/>
          </p:cNvSpPr>
          <p:nvPr>
            <p:ph sz="half" idx="2"/>
          </p:nvPr>
        </p:nvSpPr>
        <p:spPr/>
        <p:txBody>
          <a:bodyPr/>
          <a:lstStyle/>
          <a:p>
            <a:pPr eaLnBrk="1" hangingPunct="1"/>
            <a:r>
              <a:rPr lang="en-US" altLang="zh-CN">
                <a:latin typeface="Microsoft Sans Serif" panose="020B0604020202020204" pitchFamily="34" charset="0"/>
              </a:rPr>
              <a:t>Oxytocin crosses the central nervous system barrier</a:t>
            </a:r>
          </a:p>
          <a:p>
            <a:pPr lvl="1" eaLnBrk="1" hangingPunct="1"/>
            <a:r>
              <a:rPr lang="en-US" altLang="zh-CN">
                <a:latin typeface="Microsoft Sans Serif" panose="020B0604020202020204" pitchFamily="34" charset="0"/>
              </a:rPr>
              <a:t>Gut motility (increased digestive capacity)</a:t>
            </a:r>
          </a:p>
          <a:p>
            <a:pPr lvl="1" eaLnBrk="1" hangingPunct="1"/>
            <a:r>
              <a:rPr lang="en-US" altLang="zh-CN">
                <a:latin typeface="Microsoft Sans Serif" panose="020B0604020202020204" pitchFamily="34" charset="0"/>
              </a:rPr>
              <a:t>Mood (sedative)</a:t>
            </a:r>
          </a:p>
          <a:p>
            <a:pPr lvl="1" eaLnBrk="1" hangingPunct="1"/>
            <a:r>
              <a:rPr lang="en-US" altLang="zh-CN">
                <a:latin typeface="Microsoft Sans Serif" panose="020B0604020202020204" pitchFamily="34" charset="0"/>
              </a:rPr>
              <a:t>Pain (increased tolerance)</a:t>
            </a:r>
          </a:p>
          <a:p>
            <a:pPr lvl="1" eaLnBrk="1" hangingPunct="1"/>
            <a:r>
              <a:rPr lang="en-US" altLang="zh-CN">
                <a:latin typeface="Microsoft Sans Serif" panose="020B0604020202020204" pitchFamily="34" charset="0"/>
              </a:rPr>
              <a:t>Blood pressure (decreased)</a:t>
            </a:r>
          </a:p>
          <a:p>
            <a:pPr lvl="1" eaLnBrk="1" hangingPunct="1"/>
            <a:r>
              <a:rPr lang="en-US" altLang="zh-CN">
                <a:latin typeface="Microsoft Sans Serif" panose="020B0604020202020204" pitchFamily="34" charset="0"/>
              </a:rPr>
              <a:t>Contracts the uterus</a:t>
            </a:r>
          </a:p>
          <a:p>
            <a:pPr lvl="1" eaLnBrk="1" hangingPunct="1">
              <a:buFontTx/>
              <a:buNone/>
            </a:pPr>
            <a:endParaRPr lang="en-US" altLang="zh-CN">
              <a:latin typeface="Microsoft Sans Serif" panose="020B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a:extLst>
              <a:ext uri="{FF2B5EF4-FFF2-40B4-BE49-F238E27FC236}">
                <a16:creationId xmlns:a16="http://schemas.microsoft.com/office/drawing/2014/main" id="{86A52ABD-1CF0-CF6A-A55D-A5852430F9D8}"/>
              </a:ext>
            </a:extLst>
          </p:cNvPr>
          <p:cNvSpPr>
            <a:spLocks noGrp="1" noChangeArrowheads="1"/>
          </p:cNvSpPr>
          <p:nvPr>
            <p:ph type="sldNum" sz="quarter" idx="12"/>
          </p:nvPr>
        </p:nvSpPr>
        <p:spPr>
          <a:xfrm>
            <a:off x="6553156" y="-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C74A3D-2BB9-46D1-A887-2F8D2D1DE30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411" name="Rectangle 2">
            <a:extLst>
              <a:ext uri="{FF2B5EF4-FFF2-40B4-BE49-F238E27FC236}">
                <a16:creationId xmlns:a16="http://schemas.microsoft.com/office/drawing/2014/main" id="{2749416A-A972-F17A-3770-BDB10A2AC1EE}"/>
              </a:ext>
            </a:extLst>
          </p:cNvPr>
          <p:cNvSpPr>
            <a:spLocks noGrp="1" noChangeArrowheads="1"/>
          </p:cNvSpPr>
          <p:nvPr>
            <p:ph type="title"/>
          </p:nvPr>
        </p:nvSpPr>
        <p:spPr/>
        <p:txBody>
          <a:bodyPr/>
          <a:lstStyle/>
          <a:p>
            <a:pPr eaLnBrk="1" hangingPunct="1"/>
            <a:r>
              <a:rPr lang="en-US" altLang="zh-CN" sz="4000">
                <a:latin typeface="Microsoft Sans Serif" panose="020B0604020202020204" pitchFamily="34" charset="0"/>
              </a:rPr>
              <a:t>Maintaining Milk Production</a:t>
            </a:r>
            <a:br>
              <a:rPr lang="en-US" altLang="zh-CN" sz="4000">
                <a:latin typeface="Microsoft Sans Serif" panose="020B0604020202020204" pitchFamily="34" charset="0"/>
              </a:rPr>
            </a:br>
            <a:r>
              <a:rPr lang="en-US" altLang="zh-CN" sz="4000">
                <a:latin typeface="Microsoft Sans Serif" panose="020B0604020202020204" pitchFamily="34" charset="0"/>
              </a:rPr>
              <a:t>Autocrine Control</a:t>
            </a:r>
          </a:p>
        </p:txBody>
      </p:sp>
      <p:sp>
        <p:nvSpPr>
          <p:cNvPr id="17412" name="Rectangle 3">
            <a:extLst>
              <a:ext uri="{FF2B5EF4-FFF2-40B4-BE49-F238E27FC236}">
                <a16:creationId xmlns:a16="http://schemas.microsoft.com/office/drawing/2014/main" id="{F86026DE-DC65-8C21-035A-182101BFE54D}"/>
              </a:ext>
            </a:extLst>
          </p:cNvPr>
          <p:cNvSpPr>
            <a:spLocks noGrp="1" noChangeArrowheads="1"/>
          </p:cNvSpPr>
          <p:nvPr>
            <p:ph type="body" idx="1"/>
          </p:nvPr>
        </p:nvSpPr>
        <p:spPr/>
        <p:txBody>
          <a:bodyPr/>
          <a:lstStyle/>
          <a:p>
            <a:pPr eaLnBrk="1" hangingPunct="1"/>
            <a:r>
              <a:rPr lang="en-US" altLang="zh-CN" dirty="0">
                <a:latin typeface="Microsoft Sans Serif" panose="020B0604020202020204" pitchFamily="34" charset="0"/>
              </a:rPr>
              <a:t>Breast emptying maintains the process</a:t>
            </a:r>
          </a:p>
          <a:p>
            <a:pPr lvl="1" eaLnBrk="1" hangingPunct="1"/>
            <a:r>
              <a:rPr lang="en-US" altLang="zh-CN" dirty="0">
                <a:latin typeface="Microsoft Sans Serif" panose="020B0604020202020204" pitchFamily="34" charset="0"/>
              </a:rPr>
              <a:t>A full breast – decreased milk production</a:t>
            </a:r>
          </a:p>
          <a:p>
            <a:pPr lvl="1" eaLnBrk="1" hangingPunct="1"/>
            <a:r>
              <a:rPr lang="en-US" altLang="zh-CN" dirty="0">
                <a:latin typeface="Microsoft Sans Serif" panose="020B0604020202020204" pitchFamily="34" charset="0"/>
              </a:rPr>
              <a:t>Prolactin cannot connect to receptors when breast is full</a:t>
            </a:r>
          </a:p>
          <a:p>
            <a:pPr lvl="1" eaLnBrk="1" hangingPunct="1"/>
            <a:r>
              <a:rPr lang="en-US" altLang="zh-CN" dirty="0">
                <a:latin typeface="Microsoft Sans Serif" panose="020B0604020202020204" pitchFamily="34" charset="0"/>
              </a:rPr>
              <a:t>Fat content in milk decreased when breast is too full</a:t>
            </a:r>
          </a:p>
        </p:txBody>
      </p:sp>
      <p:graphicFrame>
        <p:nvGraphicFramePr>
          <p:cNvPr id="22532" name="Group 4">
            <a:extLst>
              <a:ext uri="{FF2B5EF4-FFF2-40B4-BE49-F238E27FC236}">
                <a16:creationId xmlns:a16="http://schemas.microsoft.com/office/drawing/2014/main" id="{78A28BB6-7E25-5E2D-CEBC-CD6A69580249}"/>
              </a:ext>
            </a:extLst>
          </p:cNvPr>
          <p:cNvGraphicFramePr>
            <a:graphicFrameLocks noGrp="1"/>
          </p:cNvGraphicFramePr>
          <p:nvPr/>
        </p:nvGraphicFramePr>
        <p:xfrm rot="431332">
          <a:off x="990600" y="4876800"/>
          <a:ext cx="3683002" cy="960438"/>
        </p:xfrm>
        <a:graphic>
          <a:graphicData uri="http://schemas.openxmlformats.org/drawingml/2006/table">
            <a:tbl>
              <a:tblPr/>
              <a:tblGrid>
                <a:gridCol w="208264">
                  <a:extLst>
                    <a:ext uri="{9D8B030D-6E8A-4147-A177-3AD203B41FA5}">
                      <a16:colId xmlns:a16="http://schemas.microsoft.com/office/drawing/2014/main" val="20000"/>
                    </a:ext>
                  </a:extLst>
                </a:gridCol>
                <a:gridCol w="1265128">
                  <a:extLst>
                    <a:ext uri="{9D8B030D-6E8A-4147-A177-3AD203B41FA5}">
                      <a16:colId xmlns:a16="http://schemas.microsoft.com/office/drawing/2014/main" val="20001"/>
                    </a:ext>
                  </a:extLst>
                </a:gridCol>
                <a:gridCol w="536529">
                  <a:extLst>
                    <a:ext uri="{9D8B030D-6E8A-4147-A177-3AD203B41FA5}">
                      <a16:colId xmlns:a16="http://schemas.microsoft.com/office/drawing/2014/main" val="20002"/>
                    </a:ext>
                  </a:extLst>
                </a:gridCol>
                <a:gridCol w="1673081">
                  <a:extLst>
                    <a:ext uri="{9D8B030D-6E8A-4147-A177-3AD203B41FA5}">
                      <a16:colId xmlns:a16="http://schemas.microsoft.com/office/drawing/2014/main" val="20003"/>
                    </a:ext>
                  </a:extLst>
                </a:gridCol>
              </a:tblGrid>
              <a:tr h="960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a:t>
                      </a:r>
                    </a:p>
                  </a:txBody>
                  <a:tcPr marL="91432" marR="91432" marT="45735" marB="4573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FULL</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Breast</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 </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SLOWER</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Milk</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Production</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2" marR="91432" marT="45735" marB="4573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2554" name="Group 26">
            <a:extLst>
              <a:ext uri="{FF2B5EF4-FFF2-40B4-BE49-F238E27FC236}">
                <a16:creationId xmlns:a16="http://schemas.microsoft.com/office/drawing/2014/main" id="{26F49D81-9ABD-E25D-EB3B-9634C9FE6588}"/>
              </a:ext>
            </a:extLst>
          </p:cNvPr>
          <p:cNvGraphicFramePr>
            <a:graphicFrameLocks noGrp="1"/>
          </p:cNvGraphicFramePr>
          <p:nvPr/>
        </p:nvGraphicFramePr>
        <p:xfrm>
          <a:off x="4648200" y="4876800"/>
          <a:ext cx="3962402" cy="960438"/>
        </p:xfrm>
        <a:graphic>
          <a:graphicData uri="http://schemas.openxmlformats.org/drawingml/2006/table">
            <a:tbl>
              <a:tblPr/>
              <a:tblGrid>
                <a:gridCol w="208266">
                  <a:extLst>
                    <a:ext uri="{9D8B030D-6E8A-4147-A177-3AD203B41FA5}">
                      <a16:colId xmlns:a16="http://schemas.microsoft.com/office/drawing/2014/main" val="20000"/>
                    </a:ext>
                  </a:extLst>
                </a:gridCol>
                <a:gridCol w="1436572">
                  <a:extLst>
                    <a:ext uri="{9D8B030D-6E8A-4147-A177-3AD203B41FA5}">
                      <a16:colId xmlns:a16="http://schemas.microsoft.com/office/drawing/2014/main" val="20001"/>
                    </a:ext>
                  </a:extLst>
                </a:gridCol>
                <a:gridCol w="560343">
                  <a:extLst>
                    <a:ext uri="{9D8B030D-6E8A-4147-A177-3AD203B41FA5}">
                      <a16:colId xmlns:a16="http://schemas.microsoft.com/office/drawing/2014/main" val="20002"/>
                    </a:ext>
                  </a:extLst>
                </a:gridCol>
                <a:gridCol w="1757221">
                  <a:extLst>
                    <a:ext uri="{9D8B030D-6E8A-4147-A177-3AD203B41FA5}">
                      <a16:colId xmlns:a16="http://schemas.microsoft.com/office/drawing/2014/main" val="20003"/>
                    </a:ext>
                  </a:extLst>
                </a:gridCol>
              </a:tblGrid>
              <a:tr h="96043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a:t>
                      </a:r>
                    </a:p>
                  </a:txBody>
                  <a:tcPr marL="91433" marR="91433" marT="45735" marB="45735" anchor="ct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EMPTY</a:t>
                      </a:r>
                      <a:br>
                        <a:rPr kumimoji="0" lang="en-US" sz="1900" b="1" i="0" u="none" strike="noStrike" cap="none" normalizeH="0" baseline="0">
                          <a:ln>
                            <a:noFill/>
                          </a:ln>
                          <a:solidFill>
                            <a:schemeClr val="tx1"/>
                          </a:solidFill>
                          <a:effectLst/>
                          <a:latin typeface="Arial" charset="0"/>
                          <a:ea typeface="ＭＳ Ｐゴシック" pitchFamily="-106" charset="-128"/>
                        </a:rPr>
                      </a:br>
                      <a:r>
                        <a:rPr kumimoji="0" lang="en-US" sz="1900" b="1" i="0" u="none" strike="noStrike" cap="none" normalizeH="0" baseline="0">
                          <a:ln>
                            <a:noFill/>
                          </a:ln>
                          <a:solidFill>
                            <a:schemeClr val="tx1"/>
                          </a:solidFill>
                          <a:effectLst/>
                          <a:latin typeface="Arial" charset="0"/>
                          <a:ea typeface="ＭＳ Ｐゴシック" pitchFamily="-106" charset="-128"/>
                        </a:rPr>
                        <a:t>Breast</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Arial" charset="0"/>
                          <a:ea typeface="ＭＳ Ｐゴシック" pitchFamily="-106" charset="-128"/>
                        </a:rPr>
                        <a:t> = </a:t>
                      </a:r>
                      <a:endParaRPr kumimoji="0" lang="en-US" sz="1900" b="0" i="0" u="none" strike="noStrike" cap="none" normalizeH="0" baseline="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Arial" charset="0"/>
                          <a:ea typeface="ＭＳ Ｐゴシック" pitchFamily="-106" charset="-128"/>
                        </a:rPr>
                        <a:t>FASTER</a:t>
                      </a:r>
                      <a:br>
                        <a:rPr kumimoji="0" lang="en-US" sz="1900" b="1" i="0" u="none" strike="noStrike" cap="none" normalizeH="0" baseline="0" dirty="0">
                          <a:ln>
                            <a:noFill/>
                          </a:ln>
                          <a:solidFill>
                            <a:schemeClr val="tx1"/>
                          </a:solidFill>
                          <a:effectLst/>
                          <a:latin typeface="Arial" charset="0"/>
                          <a:ea typeface="ＭＳ Ｐゴシック" pitchFamily="-106" charset="-128"/>
                        </a:rPr>
                      </a:br>
                      <a:r>
                        <a:rPr kumimoji="0" lang="en-US" sz="1900" b="1" i="0" u="none" strike="noStrike" cap="none" normalizeH="0" baseline="0" dirty="0">
                          <a:ln>
                            <a:noFill/>
                          </a:ln>
                          <a:solidFill>
                            <a:schemeClr val="tx1"/>
                          </a:solidFill>
                          <a:effectLst/>
                          <a:latin typeface="Arial" charset="0"/>
                          <a:ea typeface="ＭＳ Ｐゴシック" pitchFamily="-106" charset="-128"/>
                        </a:rPr>
                        <a:t>Milk</a:t>
                      </a:r>
                      <a:br>
                        <a:rPr kumimoji="0" lang="en-US" sz="1900" b="1" i="0" u="none" strike="noStrike" cap="none" normalizeH="0" baseline="0" dirty="0">
                          <a:ln>
                            <a:noFill/>
                          </a:ln>
                          <a:solidFill>
                            <a:schemeClr val="tx1"/>
                          </a:solidFill>
                          <a:effectLst/>
                          <a:latin typeface="Arial" charset="0"/>
                          <a:ea typeface="ＭＳ Ｐゴシック" pitchFamily="-106" charset="-128"/>
                        </a:rPr>
                      </a:br>
                      <a:r>
                        <a:rPr kumimoji="0" lang="en-US" sz="1900" b="1" i="0" u="none" strike="noStrike" cap="none" normalizeH="0" baseline="0" dirty="0">
                          <a:ln>
                            <a:noFill/>
                          </a:ln>
                          <a:solidFill>
                            <a:schemeClr val="tx1"/>
                          </a:solidFill>
                          <a:effectLst/>
                          <a:latin typeface="Arial" charset="0"/>
                          <a:ea typeface="ＭＳ Ｐゴシック" pitchFamily="-106" charset="-128"/>
                        </a:rPr>
                        <a:t>Production</a:t>
                      </a:r>
                      <a:endParaRPr kumimoji="0" lang="en-US" sz="1900" b="0" i="0" u="none" strike="noStrike" cap="none" normalizeH="0" baseline="0" dirty="0">
                        <a:ln>
                          <a:noFill/>
                        </a:ln>
                        <a:solidFill>
                          <a:schemeClr val="tx1"/>
                        </a:solidFill>
                        <a:effectLst/>
                        <a:latin typeface="Arial" charset="0"/>
                        <a:ea typeface="ＭＳ Ｐゴシック" pitchFamily="-106" charset="-128"/>
                      </a:endParaRPr>
                    </a:p>
                  </a:txBody>
                  <a:tcPr marL="91433" marR="91433" marT="45735" marB="45735" anchor="ct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7430" name="Picture 22" descr="*">
            <a:extLst>
              <a:ext uri="{FF2B5EF4-FFF2-40B4-BE49-F238E27FC236}">
                <a16:creationId xmlns:a16="http://schemas.microsoft.com/office/drawing/2014/main" id="{FF072D33-104C-B568-D00E-C29B97F6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5334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23" descr="*">
            <a:extLst>
              <a:ext uri="{FF2B5EF4-FFF2-40B4-BE49-F238E27FC236}">
                <a16:creationId xmlns:a16="http://schemas.microsoft.com/office/drawing/2014/main" id="{2E97408B-9F25-994E-D111-5BB1F3D44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5334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2" name="Text Box 24">
            <a:extLst>
              <a:ext uri="{FF2B5EF4-FFF2-40B4-BE49-F238E27FC236}">
                <a16:creationId xmlns:a16="http://schemas.microsoft.com/office/drawing/2014/main" id="{D7FE8501-7216-0C54-FACC-5F418EEC6161}"/>
              </a:ext>
            </a:extLst>
          </p:cNvPr>
          <p:cNvSpPr txBox="1">
            <a:spLocks noChangeArrowheads="1"/>
          </p:cNvSpPr>
          <p:nvPr/>
        </p:nvSpPr>
        <p:spPr bwMode="auto">
          <a:xfrm>
            <a:off x="6629400" y="5842000"/>
            <a:ext cx="1958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kellymom.com</a:t>
            </a:r>
          </a:p>
        </p:txBody>
      </p:sp>
      <p:sp>
        <p:nvSpPr>
          <p:cNvPr id="17433" name="Text Box 25">
            <a:extLst>
              <a:ext uri="{FF2B5EF4-FFF2-40B4-BE49-F238E27FC236}">
                <a16:creationId xmlns:a16="http://schemas.microsoft.com/office/drawing/2014/main" id="{E02B6AF7-9878-EC66-3D83-83866602CA49}"/>
              </a:ext>
            </a:extLst>
          </p:cNvPr>
          <p:cNvSpPr txBox="1">
            <a:spLocks noChangeArrowheads="1"/>
          </p:cNvSpPr>
          <p:nvPr/>
        </p:nvSpPr>
        <p:spPr bwMode="auto">
          <a:xfrm>
            <a:off x="6019800" y="4343400"/>
            <a:ext cx="2592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Microsoft Sans Serif" panose="020B0604020202020204" pitchFamily="34" charset="0"/>
                <a:ea typeface="MS PGothic" panose="020B0600070205080204" pitchFamily="34" charset="-128"/>
              </a:defRPr>
            </a:lvl1pPr>
            <a:lvl2pPr marL="742950" indent="-285750" eaLnBrk="0" hangingPunct="0">
              <a:defRPr>
                <a:solidFill>
                  <a:schemeClr val="tx1"/>
                </a:solidFill>
                <a:latin typeface="Microsoft Sans Serif" panose="020B0604020202020204" pitchFamily="34" charset="0"/>
                <a:ea typeface="MS PGothic" panose="020B0600070205080204" pitchFamily="34" charset="-128"/>
              </a:defRPr>
            </a:lvl2pPr>
            <a:lvl3pPr marL="1143000" indent="-228600" eaLnBrk="0" hangingPunct="0">
              <a:defRPr>
                <a:solidFill>
                  <a:schemeClr val="tx1"/>
                </a:solidFill>
                <a:latin typeface="Microsoft Sans Serif" panose="020B0604020202020204" pitchFamily="34" charset="0"/>
                <a:ea typeface="MS PGothic" panose="020B0600070205080204" pitchFamily="34" charset="-128"/>
              </a:defRPr>
            </a:lvl3pPr>
            <a:lvl4pPr marL="1600200" indent="-228600" eaLnBrk="0" hangingPunct="0">
              <a:defRPr>
                <a:solidFill>
                  <a:schemeClr val="tx1"/>
                </a:solidFill>
                <a:latin typeface="Microsoft Sans Serif" panose="020B0604020202020204" pitchFamily="34" charset="0"/>
                <a:ea typeface="MS PGothic" panose="020B0600070205080204" pitchFamily="34" charset="-128"/>
              </a:defRPr>
            </a:lvl4pPr>
            <a:lvl5pPr marL="2057400" indent="-228600" eaLnBrk="0" hangingPunct="0">
              <a:defRPr>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Microsoft Sans Serif"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Daly, </a:t>
            </a:r>
            <a:r>
              <a:rPr kumimoji="0" lang="en-US" altLang="zh-CN" sz="1800" b="0" i="1"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Exp Physiol</a:t>
            </a:r>
            <a:r>
              <a:rPr kumimoji="0" lang="en-US" altLang="zh-CN" sz="1800" b="0" i="0" u="none" strike="noStrike" kern="1200" cap="none" spc="0" normalizeH="0" baseline="0" noProof="0">
                <a:ln>
                  <a:noFill/>
                </a:ln>
                <a:solidFill>
                  <a:srgbClr val="000000"/>
                </a:solidFill>
                <a:effectLst/>
                <a:uLnTx/>
                <a:uFillTx/>
                <a:latin typeface="Microsoft Sans Serif" panose="020B0604020202020204" pitchFamily="34" charset="0"/>
                <a:ea typeface="MS PGothic" panose="020B0600070205080204" pitchFamily="34" charset="-128"/>
                <a:cs typeface="+mn-cs"/>
              </a:rPr>
              <a:t>, 1993</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Four TIM Programs – Range of Practices for Outcomes</a:t>
            </a:r>
          </a:p>
        </p:txBody>
      </p:sp>
      <p:sp>
        <p:nvSpPr>
          <p:cNvPr id="5" name="Content Placeholder 4"/>
          <p:cNvSpPr>
            <a:spLocks noGrp="1"/>
          </p:cNvSpPr>
          <p:nvPr>
            <p:ph idx="1"/>
          </p:nvPr>
        </p:nvSpPr>
        <p:spPr>
          <a:xfrm>
            <a:off x="457200" y="1262063"/>
            <a:ext cx="8458199" cy="4705600"/>
          </a:xfrm>
        </p:spPr>
        <p:txBody>
          <a:bodyPr/>
          <a:lstStyle/>
          <a:p>
            <a:pPr marL="285750" indent="-285750">
              <a:spcBef>
                <a:spcPts val="400"/>
              </a:spcBef>
            </a:pPr>
            <a:r>
              <a:rPr lang="en-US" sz="2000" dirty="0">
                <a:solidFill>
                  <a:schemeClr val="tx2"/>
                </a:solidFill>
              </a:rPr>
              <a:t>Foundation for TIM outcomes is measuring TIM performance</a:t>
            </a:r>
          </a:p>
          <a:p>
            <a:pPr marL="285750" indent="-285750">
              <a:spcBef>
                <a:spcPts val="400"/>
              </a:spcBef>
            </a:pPr>
            <a:r>
              <a:rPr lang="en-US" sz="2000" dirty="0">
                <a:solidFill>
                  <a:schemeClr val="tx2"/>
                </a:solidFill>
              </a:rPr>
              <a:t>Many different methods and assumptions applied in quantifying and monetizing TIM outcomes</a:t>
            </a:r>
          </a:p>
          <a:p>
            <a:pPr marL="285750" indent="-285750">
              <a:spcBef>
                <a:spcPts val="400"/>
              </a:spcBef>
            </a:pPr>
            <a:r>
              <a:rPr lang="en-US" sz="2000" dirty="0">
                <a:solidFill>
                  <a:schemeClr val="tx2"/>
                </a:solidFill>
              </a:rPr>
              <a:t>Many reasons why one should monetize benefits</a:t>
            </a:r>
          </a:p>
          <a:p>
            <a:pPr marL="285750" indent="-285750">
              <a:spcBef>
                <a:spcPts val="400"/>
              </a:spcBef>
            </a:pPr>
            <a:r>
              <a:rPr lang="en-US" sz="2000" dirty="0">
                <a:solidFill>
                  <a:schemeClr val="tx2"/>
                </a:solidFill>
              </a:rPr>
              <a:t>Where is your program and what is needed in TIM benefits guidance?</a:t>
            </a:r>
          </a:p>
          <a:p>
            <a:pPr marL="0" indent="0">
              <a:buNone/>
            </a:pPr>
            <a:endParaRPr lang="en-US" sz="2000"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877" y="4588838"/>
            <a:ext cx="1219761" cy="123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leggb\Desktop\WSDOTlogogreen[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588838"/>
            <a:ext cx="5009360" cy="7634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ordinated Highways Action Response Team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210"/>
          <a:stretch/>
        </p:blipFill>
        <p:spPr bwMode="auto">
          <a:xfrm>
            <a:off x="5249185" y="3438936"/>
            <a:ext cx="2908779" cy="1477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westga.edu/~khebert/leakemounds/gdo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877" y="3518448"/>
            <a:ext cx="3596530" cy="72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905940"/>
      </p:ext>
    </p:extLst>
  </p:cSld>
  <p:clrMapOvr>
    <a:masterClrMapping/>
  </p:clrMapOvr>
  <p:transition>
    <p:cu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62543FE-8C49-8C58-D8DC-EEC57872CFFE}"/>
              </a:ext>
            </a:extLst>
          </p:cNvPr>
          <p:cNvSpPr>
            <a:spLocks noGrp="1" noChangeArrowheads="1"/>
          </p:cNvSpPr>
          <p:nvPr>
            <p:ph type="title"/>
          </p:nvPr>
        </p:nvSpPr>
        <p:spPr>
          <a:xfrm>
            <a:off x="0" y="0"/>
          </a:xfrm>
        </p:spPr>
        <p:txBody>
          <a:bodyPr/>
          <a:lstStyle/>
          <a:p>
            <a:r>
              <a:rPr lang="en-US" altLang="zh-CN"/>
              <a:t>Materials and Handouts</a:t>
            </a:r>
          </a:p>
        </p:txBody>
      </p:sp>
      <p:sp>
        <p:nvSpPr>
          <p:cNvPr id="23555" name="Rectangle 3">
            <a:extLst>
              <a:ext uri="{FF2B5EF4-FFF2-40B4-BE49-F238E27FC236}">
                <a16:creationId xmlns:a16="http://schemas.microsoft.com/office/drawing/2014/main" id="{F5399912-DC4F-EE59-EBB9-A3E5F31239E1}"/>
              </a:ext>
            </a:extLst>
          </p:cNvPr>
          <p:cNvSpPr>
            <a:spLocks noGrp="1" noChangeArrowheads="1"/>
          </p:cNvSpPr>
          <p:nvPr>
            <p:ph type="body" idx="1"/>
          </p:nvPr>
        </p:nvSpPr>
        <p:spPr/>
        <p:txBody>
          <a:bodyPr/>
          <a:lstStyle/>
          <a:p>
            <a:r>
              <a:rPr lang="en-US" altLang="zh-CN"/>
              <a:t>5 Handouts</a:t>
            </a:r>
          </a:p>
          <a:p>
            <a:pPr lvl="1">
              <a:buFontTx/>
              <a:buChar char="o"/>
            </a:pPr>
            <a:r>
              <a:rPr lang="en-US" altLang="zh-CN"/>
              <a:t>Recommended Minutes of Physical Activity for Adults (H-6)</a:t>
            </a:r>
          </a:p>
          <a:p>
            <a:pPr lvl="1">
              <a:buFontTx/>
              <a:buChar char="o"/>
            </a:pPr>
            <a:r>
              <a:rPr lang="en-US" altLang="zh-CN"/>
              <a:t>Health Benefits of Physical Activity (H-7)</a:t>
            </a:r>
          </a:p>
          <a:p>
            <a:pPr lvl="1">
              <a:buFontTx/>
              <a:buChar char="o"/>
            </a:pPr>
            <a:r>
              <a:rPr lang="en-US" altLang="zh-CN"/>
              <a:t>Physical Activity Scoreboard (H-8)</a:t>
            </a:r>
          </a:p>
          <a:p>
            <a:pPr lvl="1">
              <a:buFontTx/>
              <a:buChar char="o"/>
            </a:pPr>
            <a:r>
              <a:rPr lang="en-US" altLang="zh-CN"/>
              <a:t>Keeping FITT (H-26)</a:t>
            </a:r>
          </a:p>
          <a:p>
            <a:pPr lvl="1">
              <a:buFontTx/>
              <a:buChar char="o"/>
            </a:pPr>
            <a:r>
              <a:rPr lang="en-US" altLang="zh-CN"/>
              <a:t>Physical Activity Pyramid (H-27)</a:t>
            </a:r>
          </a:p>
          <a:p>
            <a:r>
              <a:rPr lang="en-US" altLang="zh-CN"/>
              <a:t>Dry-erase board or large sheet of paper</a:t>
            </a:r>
          </a:p>
          <a:p>
            <a:r>
              <a:rPr lang="en-US" altLang="zh-CN"/>
              <a:t>Markers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3932EAE-A281-B06D-1625-FCB74BFB2262}"/>
              </a:ext>
            </a:extLst>
          </p:cNvPr>
          <p:cNvSpPr>
            <a:spLocks noGrp="1" noChangeArrowheads="1"/>
          </p:cNvSpPr>
          <p:nvPr>
            <p:ph type="title"/>
          </p:nvPr>
        </p:nvSpPr>
        <p:spPr/>
        <p:txBody>
          <a:bodyPr/>
          <a:lstStyle/>
          <a:p>
            <a:r>
              <a:rPr lang="en-US" altLang="zh-CN">
                <a:ea typeface="宋体" panose="02010600030101010101" pitchFamily="2" charset="-122"/>
              </a:rPr>
              <a:t>Renewable Portfolio Standard or  System Benefit Charge?</a:t>
            </a:r>
          </a:p>
        </p:txBody>
      </p:sp>
      <p:sp>
        <p:nvSpPr>
          <p:cNvPr id="79875" name="Rectangle 3">
            <a:extLst>
              <a:ext uri="{FF2B5EF4-FFF2-40B4-BE49-F238E27FC236}">
                <a16:creationId xmlns:a16="http://schemas.microsoft.com/office/drawing/2014/main" id="{81CEF75C-3927-1EA2-2623-61A871D067E9}"/>
              </a:ext>
            </a:extLst>
          </p:cNvPr>
          <p:cNvSpPr>
            <a:spLocks noGrp="1" noChangeArrowheads="1"/>
          </p:cNvSpPr>
          <p:nvPr>
            <p:ph type="body" idx="1"/>
          </p:nvPr>
        </p:nvSpPr>
        <p:spPr>
          <a:xfrm>
            <a:off x="685800" y="0"/>
          </a:xfrm>
        </p:spPr>
        <p:txBody>
          <a:bodyPr/>
          <a:lstStyle/>
          <a:p>
            <a:r>
              <a:rPr lang="en-US" altLang="zh-CN">
                <a:ea typeface="宋体" panose="02010600030101010101" pitchFamily="2" charset="-122"/>
              </a:rPr>
              <a:t>Straight RPS lets market players decide how and when to meet standard - cost is unknown</a:t>
            </a:r>
          </a:p>
          <a:p>
            <a:r>
              <a:rPr lang="en-US" altLang="zh-CN">
                <a:ea typeface="宋体" panose="02010600030101010101" pitchFamily="2" charset="-122"/>
              </a:rPr>
              <a:t>RPS with price cap still lets market decide, but cost is capped and level of renewables is unknown</a:t>
            </a:r>
          </a:p>
          <a:p>
            <a:r>
              <a:rPr lang="en-US" altLang="zh-CN">
                <a:ea typeface="宋体" panose="02010600030101010101" pitchFamily="2" charset="-122"/>
              </a:rPr>
              <a:t>SBC collects money for some kind of administrative allocation:</a:t>
            </a:r>
          </a:p>
          <a:p>
            <a:pPr lvl="1"/>
            <a:r>
              <a:rPr lang="en-US" altLang="zh-CN">
                <a:ea typeface="宋体" panose="02010600030101010101" pitchFamily="2" charset="-122"/>
              </a:rPr>
              <a:t>level of renewables is unknown</a:t>
            </a:r>
          </a:p>
          <a:p>
            <a:pPr lvl="1"/>
            <a:r>
              <a:rPr lang="en-US" altLang="zh-CN">
                <a:ea typeface="宋体" panose="02010600030101010101" pitchFamily="2" charset="-122"/>
              </a:rPr>
              <a:t>Can be made market-oriented - maximize reactivity with market decisions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2D188F8-DD89-C414-4E81-079CDCAE4157}"/>
              </a:ext>
            </a:extLst>
          </p:cNvPr>
          <p:cNvSpPr>
            <a:spLocks noGrp="1" noChangeArrowheads="1"/>
          </p:cNvSpPr>
          <p:nvPr>
            <p:ph type="body" idx="1"/>
          </p:nvPr>
        </p:nvSpPr>
        <p:spPr>
          <a:xfrm>
            <a:off x="571500" y="1752600"/>
            <a:ext cx="8001000" cy="3962400"/>
          </a:xfrm>
          <a:noFill/>
          <a:ln/>
          <a:extLst>
            <a:ext uri="{91240B29-F687-4F45-9708-019B960494DF}">
              <a14:hiddenLine xmlns:a14="http://schemas.microsoft.com/office/drawing/2010/main" w="12700">
                <a:solidFill>
                  <a:schemeClr val="tx1"/>
                </a:solidFill>
                <a:miter lim="800000"/>
                <a:headEnd/>
                <a:tailEnd/>
              </a14:hiddenLine>
            </a:ext>
          </a:extLst>
        </p:spPr>
        <p:txBody>
          <a:bodyPr/>
          <a:lstStyle/>
          <a:p>
            <a:r>
              <a:rPr lang="en-US" altLang="zh-CN">
                <a:ea typeface="宋体" panose="02010600030101010101" pitchFamily="2" charset="-122"/>
              </a:rPr>
              <a:t>New Account:</a:t>
            </a:r>
          </a:p>
          <a:p>
            <a:pPr lvl="1"/>
            <a:r>
              <a:rPr lang="en-US" altLang="zh-CN">
                <a:ea typeface="宋体" panose="02010600030101010101" pitchFamily="2" charset="-122"/>
              </a:rPr>
              <a:t>auction induced 55 winning bids which laid claim to entire $162 million available</a:t>
            </a:r>
          </a:p>
          <a:p>
            <a:pPr lvl="2"/>
            <a:r>
              <a:rPr lang="en-US" altLang="zh-CN">
                <a:ea typeface="宋体" panose="02010600030101010101" pitchFamily="2" charset="-122"/>
              </a:rPr>
              <a:t>300 MW of wind, 157 MW of geothermal, 70 MW of landfill gas, 12 MW of biomass, 2 MW of digester gas, 1 MW of small hydro</a:t>
            </a:r>
          </a:p>
          <a:p>
            <a:pPr lvl="2"/>
            <a:r>
              <a:rPr lang="en-US" altLang="zh-CN">
                <a:ea typeface="宋体" panose="02010600030101010101" pitchFamily="2" charset="-122"/>
              </a:rPr>
              <a:t>Full amount of $162 million allocated at an average incentive of 1.2 cents/kWh</a:t>
            </a:r>
          </a:p>
          <a:p>
            <a:pPr lvl="1"/>
            <a:r>
              <a:rPr lang="en-US" altLang="zh-CN">
                <a:ea typeface="宋体" panose="02010600030101010101" pitchFamily="2" charset="-122"/>
              </a:rPr>
              <a:t>all projects expected to pass Milestone #1 by this month</a:t>
            </a:r>
          </a:p>
          <a:p>
            <a:r>
              <a:rPr lang="en-US" altLang="zh-CN">
                <a:ea typeface="宋体" panose="02010600030101010101" pitchFamily="2" charset="-122"/>
              </a:rPr>
              <a:t>Existing account:</a:t>
            </a:r>
          </a:p>
          <a:p>
            <a:pPr lvl="1"/>
            <a:r>
              <a:rPr lang="en-US" altLang="zh-CN">
                <a:ea typeface="宋体" panose="02010600030101010101" pitchFamily="2" charset="-122"/>
              </a:rPr>
              <a:t>$55 million paid out, $21 million rollover in 1998</a:t>
            </a:r>
          </a:p>
          <a:p>
            <a:pPr lvl="1"/>
            <a:r>
              <a:rPr lang="en-US" altLang="zh-CN">
                <a:ea typeface="宋体" panose="02010600030101010101" pitchFamily="2" charset="-122"/>
              </a:rPr>
              <a:t>nearly 50 facilities “off the cliff” but continue operating</a:t>
            </a:r>
          </a:p>
        </p:txBody>
      </p:sp>
      <p:sp>
        <p:nvSpPr>
          <p:cNvPr id="23555" name="Rectangle 3">
            <a:extLst>
              <a:ext uri="{FF2B5EF4-FFF2-40B4-BE49-F238E27FC236}">
                <a16:creationId xmlns:a16="http://schemas.microsoft.com/office/drawing/2014/main" id="{AFDBDF40-635C-477A-9E86-34A0E3F4C4F6}"/>
              </a:ext>
            </a:extLst>
          </p:cNvPr>
          <p:cNvSpPr>
            <a:spLocks noGrp="1" noChangeArrowheads="1"/>
          </p:cNvSpPr>
          <p:nvPr>
            <p:ph type="title"/>
          </p:nvPr>
        </p:nvSpPr>
        <p:spPr>
          <a:xfrm>
            <a:off x="685800" y="990600"/>
            <a:ext cx="7772400" cy="838200"/>
          </a:xfrm>
          <a:noFill/>
          <a:ln/>
          <a:extLst>
            <a:ext uri="{91240B29-F687-4F45-9708-019B960494DF}">
              <a14:hiddenLine xmlns:a14="http://schemas.microsoft.com/office/drawing/2010/main" w="12700">
                <a:solidFill>
                  <a:schemeClr val="tx1"/>
                </a:solidFill>
                <a:miter lim="800000"/>
                <a:headEnd/>
                <a:tailEnd/>
              </a14:hiddenLine>
            </a:ext>
          </a:extLst>
        </p:spPr>
        <p:txBody>
          <a:bodyPr/>
          <a:lstStyle/>
          <a:p>
            <a:r>
              <a:rPr lang="en-US" altLang="zh-CN">
                <a:ea typeface="宋体" panose="02010600030101010101" pitchFamily="2" charset="-122"/>
              </a:rPr>
              <a:t>Over the Grid Supply: Results </a:t>
            </a:r>
            <a:endParaRPr lang="en-US" altLang="zh-CN" sz="2800">
              <a:ea typeface="宋体" panose="02010600030101010101" pitchFamily="2" charset="-122"/>
            </a:endParaRP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58CB8CA-C391-38BE-9A3A-4A98CC816CB6}"/>
              </a:ext>
            </a:extLst>
          </p:cNvPr>
          <p:cNvSpPr>
            <a:spLocks noGrp="1" noChangeArrowheads="1"/>
          </p:cNvSpPr>
          <p:nvPr>
            <p:ph type="title"/>
          </p:nvPr>
        </p:nvSpPr>
        <p:spPr/>
        <p:txBody>
          <a:bodyPr/>
          <a:lstStyle/>
          <a:p>
            <a:pPr algn="ctr"/>
            <a:r>
              <a:rPr lang="en-US" altLang="zh-CN" b="1">
                <a:ea typeface="宋体" panose="02010600030101010101" pitchFamily="2" charset="-122"/>
              </a:rPr>
              <a:t>What the Surveys Tell Us</a:t>
            </a:r>
          </a:p>
        </p:txBody>
      </p:sp>
      <p:sp>
        <p:nvSpPr>
          <p:cNvPr id="58371" name="Rectangle 3">
            <a:extLst>
              <a:ext uri="{FF2B5EF4-FFF2-40B4-BE49-F238E27FC236}">
                <a16:creationId xmlns:a16="http://schemas.microsoft.com/office/drawing/2014/main" id="{C4519D4D-6324-6490-9102-722795C4AB4F}"/>
              </a:ext>
            </a:extLst>
          </p:cNvPr>
          <p:cNvSpPr>
            <a:spLocks noGrp="1" noChangeArrowheads="1"/>
          </p:cNvSpPr>
          <p:nvPr>
            <p:ph type="body" idx="1"/>
          </p:nvPr>
        </p:nvSpPr>
        <p:spPr>
          <a:xfrm>
            <a:off x="228600" y="1600200"/>
            <a:ext cx="4191000" cy="4530725"/>
          </a:xfrm>
        </p:spPr>
        <p:txBody>
          <a:bodyPr/>
          <a:lstStyle/>
          <a:p>
            <a:r>
              <a:rPr lang="en-US" altLang="zh-CN" sz="2600">
                <a:ea typeface="宋体" panose="02010600030101010101" pitchFamily="2" charset="-122"/>
              </a:rPr>
              <a:t>Participants were introduced to something new.</a:t>
            </a:r>
          </a:p>
          <a:p>
            <a:endParaRPr lang="en-US" altLang="zh-CN" sz="2600">
              <a:ea typeface="宋体" panose="02010600030101010101" pitchFamily="2" charset="-122"/>
            </a:endParaRPr>
          </a:p>
          <a:p>
            <a:r>
              <a:rPr lang="en-US" altLang="zh-CN" sz="2600">
                <a:ea typeface="宋体" panose="02010600030101010101" pitchFamily="2" charset="-122"/>
              </a:rPr>
              <a:t>Felt recipes were quick and easy to prepare.</a:t>
            </a:r>
          </a:p>
          <a:p>
            <a:endParaRPr lang="en-US" altLang="zh-CN" sz="2600">
              <a:ea typeface="宋体" panose="02010600030101010101" pitchFamily="2" charset="-122"/>
            </a:endParaRPr>
          </a:p>
          <a:p>
            <a:r>
              <a:rPr lang="en-US" altLang="zh-CN" sz="2600">
                <a:ea typeface="宋体" panose="02010600030101010101" pitchFamily="2" charset="-122"/>
              </a:rPr>
              <a:t>Were willing to try them at home.</a:t>
            </a:r>
          </a:p>
        </p:txBody>
      </p:sp>
      <p:pic>
        <p:nvPicPr>
          <p:cNvPr id="58373" name="Picture 5">
            <a:extLst>
              <a:ext uri="{FF2B5EF4-FFF2-40B4-BE49-F238E27FC236}">
                <a16:creationId xmlns:a16="http://schemas.microsoft.com/office/drawing/2014/main" id="{29D958A5-A910-955F-C91D-AC4133425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70980">
            <a:off x="4572000" y="2057400"/>
            <a:ext cx="4572000" cy="343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8DBFA5AE-C83D-E560-3F5F-FA434D21F7FA}"/>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t="7843" r="8496" b="13725"/>
          <a:stretch>
            <a:fillRect/>
          </a:stretch>
        </p:blipFill>
        <p:spPr bwMode="auto">
          <a:xfrm>
            <a:off x="5981700" y="2590800"/>
            <a:ext cx="2913063"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245" name="Rectangle 5">
            <a:extLst>
              <a:ext uri="{FF2B5EF4-FFF2-40B4-BE49-F238E27FC236}">
                <a16:creationId xmlns:a16="http://schemas.microsoft.com/office/drawing/2014/main" id="{94EF5B34-2919-9904-36EB-4B1BE428DBA4}"/>
              </a:ext>
            </a:extLst>
          </p:cNvPr>
          <p:cNvSpPr>
            <a:spLocks noChangeArrowheads="1"/>
          </p:cNvSpPr>
          <p:nvPr/>
        </p:nvSpPr>
        <p:spPr bwMode="auto">
          <a:xfrm>
            <a:off x="5715000" y="1905000"/>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ahoma" panose="020B0604030504040204" pitchFamily="34" charset="0"/>
              </a:rPr>
              <a:t>Drop-box weir  for measuring flows</a:t>
            </a:r>
            <a:endPar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ahoma" panose="020B0604030504040204" pitchFamily="34" charset="0"/>
            </a:endParaRPr>
          </a:p>
        </p:txBody>
      </p:sp>
      <p:sp>
        <p:nvSpPr>
          <p:cNvPr id="10246" name="Text Box 6">
            <a:extLst>
              <a:ext uri="{FF2B5EF4-FFF2-40B4-BE49-F238E27FC236}">
                <a16:creationId xmlns:a16="http://schemas.microsoft.com/office/drawing/2014/main" id="{B0143B8A-B327-7720-1C41-082DDDFA8724}"/>
              </a:ext>
            </a:extLst>
          </p:cNvPr>
          <p:cNvSpPr txBox="1">
            <a:spLocks noChangeArrowheads="1"/>
          </p:cNvSpPr>
          <p:nvPr/>
        </p:nvSpPr>
        <p:spPr bwMode="auto">
          <a:xfrm>
            <a:off x="1524000" y="152400"/>
            <a:ext cx="7620000" cy="633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3200" b="1" i="1" u="sng" strike="noStrike" kern="1200" cap="none" spc="0" normalizeH="0" baseline="0" noProof="0">
                <a:ln>
                  <a:noFill/>
                </a:ln>
                <a:solidFill>
                  <a:srgbClr val="0033CC"/>
                </a:solidFill>
                <a:effectLst/>
                <a:uLnTx/>
                <a:uFillTx/>
                <a:latin typeface="Times New Roman" panose="02020603050405020304" pitchFamily="18" charset="0"/>
                <a:ea typeface="宋体" panose="02010600030101010101" pitchFamily="2" charset="-122"/>
                <a:cs typeface="+mn-cs"/>
              </a:rPr>
              <a:t>Hydrological Instrumentation</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Development and adaptation of hydrological instruments: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 flumes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Coshocton wheels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Discrete samplers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Data loggers</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Drop-box weir for accurate sediment-</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laden  flow measurement (e.g.,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urbanization, surface mines, etc.)</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Samplers for sampling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agricultural runoff</a:t>
            </a: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Consulted worldwide on hydrological instrumentation</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en-US" altLang="zh-CN" sz="2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B4C14F2-8AC2-C5CE-2B22-47052007F122}"/>
              </a:ext>
            </a:extLst>
          </p:cNvPr>
          <p:cNvSpPr>
            <a:spLocks noGrp="1" noChangeArrowheads="1"/>
          </p:cNvSpPr>
          <p:nvPr>
            <p:ph type="title"/>
          </p:nvPr>
        </p:nvSpPr>
        <p:spPr/>
        <p:txBody>
          <a:bodyPr/>
          <a:lstStyle/>
          <a:p>
            <a:pPr algn="ctr"/>
            <a:r>
              <a:rPr lang="en-US" altLang="zh-CN" b="1">
                <a:ea typeface="宋体" panose="02010600030101010101" pitchFamily="2" charset="-122"/>
              </a:rPr>
              <a:t>Conclusion</a:t>
            </a:r>
          </a:p>
        </p:txBody>
      </p:sp>
      <p:sp>
        <p:nvSpPr>
          <p:cNvPr id="53251" name="Rectangle 3">
            <a:extLst>
              <a:ext uri="{FF2B5EF4-FFF2-40B4-BE49-F238E27FC236}">
                <a16:creationId xmlns:a16="http://schemas.microsoft.com/office/drawing/2014/main" id="{1F55B82B-57D4-A196-0C37-C532D1C8234F}"/>
              </a:ext>
            </a:extLst>
          </p:cNvPr>
          <p:cNvSpPr>
            <a:spLocks noGrp="1" noChangeArrowheads="1"/>
          </p:cNvSpPr>
          <p:nvPr>
            <p:ph type="body" idx="1"/>
          </p:nvPr>
        </p:nvSpPr>
        <p:spPr>
          <a:xfrm>
            <a:off x="228600" y="1219200"/>
            <a:ext cx="4191000" cy="2514600"/>
          </a:xfrm>
        </p:spPr>
        <p:txBody>
          <a:bodyPr/>
          <a:lstStyle/>
          <a:p>
            <a:r>
              <a:rPr lang="en-US" altLang="zh-CN" sz="2100">
                <a:ea typeface="宋体" panose="02010600030101010101" pitchFamily="2" charset="-122"/>
              </a:rPr>
              <a:t>Low-cost, easy to follow food demonstrations in a convenient location is a simple way to promote fruit and vegetable consumption.</a:t>
            </a:r>
          </a:p>
          <a:p>
            <a:endParaRPr lang="en-US" altLang="zh-CN" sz="2600">
              <a:ea typeface="宋体" panose="02010600030101010101" pitchFamily="2" charset="-122"/>
            </a:endParaRPr>
          </a:p>
        </p:txBody>
      </p:sp>
      <p:pic>
        <p:nvPicPr>
          <p:cNvPr id="53252" name="Picture 4">
            <a:extLst>
              <a:ext uri="{FF2B5EF4-FFF2-40B4-BE49-F238E27FC236}">
                <a16:creationId xmlns:a16="http://schemas.microsoft.com/office/drawing/2014/main" id="{20BA6ED8-4C41-AF68-9D72-A86232DDF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054944" flipV="1">
            <a:off x="5032375" y="1147763"/>
            <a:ext cx="3400425" cy="2554287"/>
          </a:xfrm>
          <a:prstGeom prst="rect">
            <a:avLst/>
          </a:prstGeom>
          <a:noFill/>
          <a:extLst>
            <a:ext uri="{909E8E84-426E-40DD-AFC4-6F175D3DCCD1}">
              <a14:hiddenFill xmlns:a14="http://schemas.microsoft.com/office/drawing/2010/main">
                <a:solidFill>
                  <a:srgbClr val="FFFFFF"/>
                </a:solidFill>
              </a14:hiddenFill>
            </a:ext>
          </a:extLst>
        </p:spPr>
      </p:pic>
      <p:sp>
        <p:nvSpPr>
          <p:cNvPr id="53253" name="Rectangle 5">
            <a:extLst>
              <a:ext uri="{FF2B5EF4-FFF2-40B4-BE49-F238E27FC236}">
                <a16:creationId xmlns:a16="http://schemas.microsoft.com/office/drawing/2014/main" id="{D4ACAB61-3907-2D7D-2C27-319CC27F697E}"/>
              </a:ext>
            </a:extLst>
          </p:cNvPr>
          <p:cNvSpPr>
            <a:spLocks noChangeArrowheads="1"/>
          </p:cNvSpPr>
          <p:nvPr/>
        </p:nvSpPr>
        <p:spPr bwMode="auto">
          <a:xfrm>
            <a:off x="4419600" y="3505200"/>
            <a:ext cx="44196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Easy way to promote multiple food assistance programs.</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Great way to strengthen collaboration with other programs.</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53254" name="Picture 6">
            <a:extLst>
              <a:ext uri="{FF2B5EF4-FFF2-40B4-BE49-F238E27FC236}">
                <a16:creationId xmlns:a16="http://schemas.microsoft.com/office/drawing/2014/main" id="{51EE6575-C3F2-3958-3522-DE9C4112D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5783">
            <a:off x="0" y="3200400"/>
            <a:ext cx="3657600" cy="2747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DCAC42D-9284-088C-8BC4-1ACACAD747F4}"/>
              </a:ext>
            </a:extLst>
          </p:cNvPr>
          <p:cNvSpPr>
            <a:spLocks noGrp="1" noChangeArrowheads="1"/>
          </p:cNvSpPr>
          <p:nvPr>
            <p:ph type="title"/>
          </p:nvPr>
        </p:nvSpPr>
        <p:spPr/>
        <p:txBody>
          <a:bodyPr/>
          <a:lstStyle/>
          <a:p>
            <a:r>
              <a:rPr lang="en-US" altLang="zh-CN">
                <a:ea typeface="宋体" panose="02010600030101010101" pitchFamily="2" charset="-122"/>
              </a:rPr>
              <a:t>Waivers</a:t>
            </a:r>
          </a:p>
        </p:txBody>
      </p:sp>
      <p:sp>
        <p:nvSpPr>
          <p:cNvPr id="26627" name="Rectangle 3">
            <a:extLst>
              <a:ext uri="{FF2B5EF4-FFF2-40B4-BE49-F238E27FC236}">
                <a16:creationId xmlns:a16="http://schemas.microsoft.com/office/drawing/2014/main" id="{C7E74E3C-C460-76FA-14E7-7E75267D7F23}"/>
              </a:ext>
            </a:extLst>
          </p:cNvPr>
          <p:cNvSpPr>
            <a:spLocks noGrp="1" noChangeArrowheads="1"/>
          </p:cNvSpPr>
          <p:nvPr>
            <p:ph type="body" idx="1"/>
          </p:nvPr>
        </p:nvSpPr>
        <p:spPr>
          <a:xfrm>
            <a:off x="2819428" y="9"/>
          </a:xfrm>
        </p:spPr>
        <p:txBody>
          <a:bodyPr/>
          <a:lstStyle/>
          <a:p>
            <a:r>
              <a:rPr lang="en-US" altLang="zh-CN">
                <a:ea typeface="宋体" panose="02010600030101010101" pitchFamily="2" charset="-122"/>
              </a:rPr>
              <a:t>Command/Leadership Waivers</a:t>
            </a:r>
          </a:p>
          <a:p>
            <a:pPr lvl="1"/>
            <a:r>
              <a:rPr lang="en-US" altLang="zh-CN">
                <a:ea typeface="宋体" panose="02010600030101010101" pitchFamily="2" charset="-122"/>
              </a:rPr>
              <a:t>ARNG positions: Commander, Platoon Leader, Command Sergeant Major, and First Sergeant.  May be approved for battalion/brigade primary officer/NCO staff positions.</a:t>
            </a:r>
          </a:p>
          <a:p>
            <a:pPr lvl="1"/>
            <a:r>
              <a:rPr lang="en-US" altLang="zh-CN">
                <a:ea typeface="宋体" panose="02010600030101010101" pitchFamily="2" charset="-122"/>
              </a:rPr>
              <a:t>ANG positions: First Sergeant and Command Chief Master Sergeant</a:t>
            </a:r>
          </a:p>
          <a:p>
            <a:pPr lvl="1"/>
            <a:r>
              <a:rPr lang="en-US" altLang="zh-CN">
                <a:ea typeface="宋体" panose="02010600030101010101" pitchFamily="2" charset="-122"/>
              </a:rPr>
              <a:t>Command/leadership waivers may not exceed four years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pattFill prst="dkHorz">
          <a:fgClr>
            <a:srgbClr val="CCFFFF"/>
          </a:fgClr>
          <a:bgClr>
            <a:schemeClr val="bg1"/>
          </a:bgClr>
        </a:pattFill>
        <a:effectLst/>
      </p:bgPr>
    </p:bg>
    <p:spTree>
      <p:nvGrpSpPr>
        <p:cNvPr id="1" name=""/>
        <p:cNvGrpSpPr/>
        <p:nvPr/>
      </p:nvGrpSpPr>
      <p:grpSpPr>
        <a:xfrm>
          <a:off x="0" y="0"/>
          <a:ext cx="0" cy="0"/>
          <a:chOff x="0" y="0"/>
          <a:chExt cx="0" cy="0"/>
        </a:xfrm>
      </p:grpSpPr>
      <p:sp>
        <p:nvSpPr>
          <p:cNvPr id="1028" name="Title 1">
            <a:extLst>
              <a:ext uri="{FF2B5EF4-FFF2-40B4-BE49-F238E27FC236}">
                <a16:creationId xmlns:a16="http://schemas.microsoft.com/office/drawing/2014/main" id="{B50DACEA-16C4-FAD6-8BE8-239FA8C3EC7F}"/>
              </a:ext>
            </a:extLst>
          </p:cNvPr>
          <p:cNvSpPr>
            <a:spLocks noGrp="1"/>
          </p:cNvSpPr>
          <p:nvPr>
            <p:ph type="title" idx="4294967295"/>
          </p:nvPr>
        </p:nvSpPr>
        <p:spPr>
          <a:xfrm>
            <a:off x="685800" y="152400"/>
            <a:ext cx="7162800" cy="685800"/>
          </a:xfrm>
          <a:solidFill>
            <a:schemeClr val="bg1"/>
          </a:solidFill>
          <a:ln w="3175">
            <a:solidFill>
              <a:srgbClr val="000000"/>
            </a:solidFill>
            <a:miter lim="800000"/>
            <a:headEnd/>
            <a:tailEnd/>
          </a:ln>
        </p:spPr>
        <p:txBody>
          <a:bodyPr/>
          <a:lstStyle/>
          <a:p>
            <a:pPr eaLnBrk="1" hangingPunct="1"/>
            <a:r>
              <a:rPr lang="en-US" altLang="zh-CN" sz="3600">
                <a:solidFill>
                  <a:srgbClr val="990000"/>
                </a:solidFill>
                <a:latin typeface="Comic Sans MS" panose="030F0702030302020204" pitchFamily="66" charset="0"/>
                <a:ea typeface="宋体" panose="02010600030101010101" pitchFamily="2" charset="-122"/>
              </a:rPr>
              <a:t>Polarization Profiles</a:t>
            </a:r>
          </a:p>
        </p:txBody>
      </p:sp>
      <p:sp>
        <p:nvSpPr>
          <p:cNvPr id="1029" name="Content Placeholder 2">
            <a:extLst>
              <a:ext uri="{FF2B5EF4-FFF2-40B4-BE49-F238E27FC236}">
                <a16:creationId xmlns:a16="http://schemas.microsoft.com/office/drawing/2014/main" id="{E465DED1-A79F-3AC0-B6AA-C12D55597454}"/>
              </a:ext>
            </a:extLst>
          </p:cNvPr>
          <p:cNvSpPr>
            <a:spLocks/>
          </p:cNvSpPr>
          <p:nvPr/>
        </p:nvSpPr>
        <p:spPr bwMode="auto">
          <a:xfrm>
            <a:off x="0" y="1066800"/>
            <a:ext cx="9144000" cy="1165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3363" marR="0" lvl="0" indent="-233363" algn="l" defTabSz="914400" rtl="0" eaLnBrk="1" fontAlgn="base" latinLnBrk="0" hangingPunct="1">
              <a:lnSpc>
                <a:spcPct val="100000"/>
              </a:lnSpc>
              <a:spcBef>
                <a:spcPct val="20000"/>
              </a:spcBef>
              <a:spcAft>
                <a:spcPct val="0"/>
              </a:spcAft>
              <a:buClrTx/>
              <a:buSzTx/>
              <a:buFontTx/>
              <a:buChar char="•"/>
              <a:tabLst/>
              <a:defRPr/>
            </a:pPr>
            <a:r>
              <a:rPr kumimoji="0" lang="en-US" altLang="zh-CN" sz="2000" b="0"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Arial" panose="020B0604020202020204" pitchFamily="34" charset="0"/>
              </a:rPr>
              <a:t>Polarization loss from intrinsic resonances: polarization lost at edge of beam → polarization profile.</a:t>
            </a:r>
          </a:p>
          <a:p>
            <a:pPr marL="233363" marR="0" lvl="0" indent="-233363" algn="l" defTabSz="914400" rtl="0" eaLnBrk="1" fontAlgn="base" latinLnBrk="0" hangingPunct="1">
              <a:lnSpc>
                <a:spcPct val="100000"/>
              </a:lnSpc>
              <a:spcBef>
                <a:spcPct val="20000"/>
              </a:spcBef>
              <a:spcAft>
                <a:spcPct val="0"/>
              </a:spcAft>
              <a:buClrTx/>
              <a:buSzTx/>
              <a:buFontTx/>
              <a:buChar char="•"/>
              <a:tabLst/>
              <a:defRPr/>
            </a:pPr>
            <a:r>
              <a:rPr kumimoji="0" lang="en-US" altLang="zh-CN" sz="2000" b="0" i="0" u="none" strike="noStrike" kern="1200" cap="none" spc="0" normalizeH="0" baseline="0" noProof="0">
                <a:ln>
                  <a:noFill/>
                </a:ln>
                <a:solidFill>
                  <a:srgbClr val="000066"/>
                </a:solidFill>
                <a:effectLst/>
                <a:uLnTx/>
                <a:uFillTx/>
                <a:latin typeface="Tahoma" panose="020B0604030504040204" pitchFamily="34" charset="0"/>
                <a:ea typeface="宋体" panose="02010600030101010101" pitchFamily="2" charset="-122"/>
                <a:cs typeface="Arial" panose="020B0604020202020204" pitchFamily="34" charset="0"/>
              </a:rPr>
              <a:t>Impact of polarization profile on beam polarization at collisions:</a:t>
            </a:r>
          </a:p>
          <a:p>
            <a:pPr marL="233363" marR="0" lvl="0" indent="-233363" algn="l" defTabSz="914400" rtl="0" eaLnBrk="1" fontAlgn="base" latinLnBrk="0" hangingPunct="1">
              <a:lnSpc>
                <a:spcPct val="100000"/>
              </a:lnSpc>
              <a:spcBef>
                <a:spcPct val="20000"/>
              </a:spcBef>
              <a:spcAft>
                <a:spcPct val="0"/>
              </a:spcAft>
              <a:buClrTx/>
              <a:buSzTx/>
              <a:buFontTx/>
              <a:buNone/>
              <a:tabLst/>
              <a:defRPr/>
            </a:pPr>
            <a:endPar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Arial" panose="020B0604020202020204" pitchFamily="34" charset="0"/>
            </a:endParaRPr>
          </a:p>
        </p:txBody>
      </p:sp>
      <p:sp>
        <p:nvSpPr>
          <p:cNvPr id="1030" name="Content Placeholder 2">
            <a:extLst>
              <a:ext uri="{FF2B5EF4-FFF2-40B4-BE49-F238E27FC236}">
                <a16:creationId xmlns:a16="http://schemas.microsoft.com/office/drawing/2014/main" id="{31EA0E7D-9D68-6BFB-6EC1-95B7D2B0BF89}"/>
              </a:ext>
            </a:extLst>
          </p:cNvPr>
          <p:cNvSpPr>
            <a:spLocks/>
          </p:cNvSpPr>
          <p:nvPr/>
        </p:nvSpPr>
        <p:spPr bwMode="auto">
          <a:xfrm>
            <a:off x="304800" y="5334000"/>
            <a:ext cx="8458200" cy="914400"/>
          </a:xfrm>
          <a:prstGeom prst="rect">
            <a:avLst/>
          </a:prstGeom>
          <a:solidFill>
            <a:schemeClr val="bg1"/>
          </a:solidFill>
          <a:ln w="3175">
            <a:solidFill>
              <a:srgbClr val="000000"/>
            </a:solidFill>
            <a:miter lim="800000"/>
            <a:headEnd/>
            <a:tailEnd/>
          </a:ln>
        </p:spPr>
        <p:txBody>
          <a:bodyPr/>
          <a:lstStyle>
            <a:lvl1pPr marL="233363" indent="-233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3363" marR="0" lvl="0" indent="-233363"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For R</a:t>
            </a:r>
            <a:r>
              <a:rPr kumimoji="0" lang="en-US" altLang="zh-CN" sz="2400" b="0" i="0"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H</a:t>
            </a: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R</a:t>
            </a:r>
            <a:r>
              <a:rPr kumimoji="0" lang="en-US" altLang="zh-CN" sz="2400" b="0" i="0"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V </a:t>
            </a:r>
            <a:r>
              <a:rPr kumimoji="0" lang="en-US" altLang="zh-CN" sz="2400" b="0" i="0"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R and small: </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P</a:t>
            </a:r>
            <a:r>
              <a:rPr kumimoji="0" lang="en-US" altLang="zh-CN" sz="2400" b="0" i="1"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0</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Pjet (1+R)</a:t>
            </a:r>
            <a:r>
              <a:rPr kumimoji="0" lang="en-US" altLang="zh-CN" sz="2400" b="0" i="1" u="none" strike="noStrike" kern="1200" cap="none" spc="0" normalizeH="0" baseline="30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2</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a:t>
            </a:r>
          </a:p>
          <a:p>
            <a:pPr marL="233363" marR="0" lvl="0" indent="-233363" algn="l" defTabSz="914400" rtl="0" eaLnBrk="1" fontAlgn="base" latinLnBrk="0" hangingPunct="1">
              <a:lnSpc>
                <a:spcPct val="100000"/>
              </a:lnSpc>
              <a:spcBef>
                <a:spcPct val="20000"/>
              </a:spcBef>
              <a:spcAft>
                <a:spcPct val="0"/>
              </a:spcAft>
              <a:buClrTx/>
              <a:buSzTx/>
              <a:buFontTx/>
              <a:buNone/>
              <a:tabLst/>
              <a:defRPr/>
            </a:pP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P</a:t>
            </a:r>
            <a:r>
              <a:rPr kumimoji="0" lang="en-US" altLang="zh-CN" sz="2400" b="0" i="1" u="none" strike="noStrike" kern="1200" cap="none" spc="0" normalizeH="0" baseline="-2500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coll.</a:t>
            </a:r>
            <a:r>
              <a:rPr kumimoji="0" lang="en-US" altLang="zh-CN" sz="2400" b="0" i="1" u="none" strike="noStrike" kern="1200" cap="none" spc="0" normalizeH="0" baseline="0" noProof="0">
                <a:ln>
                  <a:noFill/>
                </a:ln>
                <a:solidFill>
                  <a:srgbClr val="990000"/>
                </a:solidFill>
                <a:effectLst/>
                <a:uLnTx/>
                <a:uFillTx/>
                <a:latin typeface="Calibri" panose="020F0502020204030204" pitchFamily="34" charset="0"/>
                <a:ea typeface="宋体" panose="02010600030101010101" pitchFamily="2" charset="-122"/>
                <a:cs typeface="Arial" panose="020B0604020202020204" pitchFamily="34" charset="0"/>
              </a:rPr>
              <a:t> = Pjet (1+ ½R)</a:t>
            </a:r>
          </a:p>
        </p:txBody>
      </p:sp>
      <p:sp>
        <p:nvSpPr>
          <p:cNvPr id="1031" name="Text Box 6">
            <a:extLst>
              <a:ext uri="{FF2B5EF4-FFF2-40B4-BE49-F238E27FC236}">
                <a16:creationId xmlns:a16="http://schemas.microsoft.com/office/drawing/2014/main" id="{EE1E82CD-957B-F652-356F-859868CA439D}"/>
              </a:ext>
            </a:extLst>
          </p:cNvPr>
          <p:cNvSpPr txBox="1">
            <a:spLocks noChangeArrowheads="1"/>
          </p:cNvSpPr>
          <p:nvPr/>
        </p:nvSpPr>
        <p:spPr bwMode="auto">
          <a:xfrm>
            <a:off x="3163887" y="6284913"/>
            <a:ext cx="2816225" cy="369887"/>
          </a:xfrm>
          <a:prstGeom prst="rect">
            <a:avLst/>
          </a:prstGeom>
          <a:solidFill>
            <a:schemeClr val="bg1"/>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Bazilevskiy, Roser, Fisher</a:t>
            </a:r>
          </a:p>
        </p:txBody>
      </p:sp>
      <p:sp>
        <p:nvSpPr>
          <p:cNvPr id="1032" name="Text Box 7">
            <a:extLst>
              <a:ext uri="{FF2B5EF4-FFF2-40B4-BE49-F238E27FC236}">
                <a16:creationId xmlns:a16="http://schemas.microsoft.com/office/drawing/2014/main" id="{21D68ED1-A265-0D1C-F67B-6CAF9D4CFD03}"/>
              </a:ext>
            </a:extLst>
          </p:cNvPr>
          <p:cNvSpPr txBox="1">
            <a:spLocks noChangeArrowheads="1"/>
          </p:cNvSpPr>
          <p:nvPr/>
        </p:nvSpPr>
        <p:spPr bwMode="auto">
          <a:xfrm>
            <a:off x="533400" y="4572000"/>
            <a:ext cx="8586788" cy="704850"/>
          </a:xfrm>
          <a:prstGeom prst="rect">
            <a:avLst/>
          </a:prstGeom>
          <a:solidFill>
            <a:schemeClr val="bg1"/>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&lt;P&gt;=Pjet-average polarization measured by H-jet or p-Carbon polarimeter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in a sweep mode. P</a:t>
            </a:r>
            <a:r>
              <a:rPr kumimoji="0" lang="en-US" altLang="zh-CN" sz="2000" b="0" i="0" u="none" strike="noStrike" kern="1200" cap="none" spc="0" normalizeH="0" baseline="-2500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0</a:t>
            </a:r>
            <a:r>
              <a:rPr kumimoji="0" lang="en-US" altLang="zh-CN" sz="2000" b="0"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Arial" panose="020B0604020202020204" pitchFamily="34" charset="0"/>
              </a:rPr>
              <a:t>-maximum polarization in the beam center.</a:t>
            </a:r>
          </a:p>
        </p:txBody>
      </p:sp>
      <p:pic>
        <p:nvPicPr>
          <p:cNvPr id="1033" name="Picture 8">
            <a:extLst>
              <a:ext uri="{FF2B5EF4-FFF2-40B4-BE49-F238E27FC236}">
                <a16:creationId xmlns:a16="http://schemas.microsoft.com/office/drawing/2014/main" id="{745A8F84-B376-4DDF-AD51-729A5829F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62200"/>
            <a:ext cx="8839200" cy="914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026" name="Object 9">
            <a:extLst>
              <a:ext uri="{FF2B5EF4-FFF2-40B4-BE49-F238E27FC236}">
                <a16:creationId xmlns:a16="http://schemas.microsoft.com/office/drawing/2014/main" id="{DE5B0702-7C56-15A6-5314-3230C22CB62E}"/>
              </a:ext>
            </a:extLst>
          </p:cNvPr>
          <p:cNvGraphicFramePr>
            <a:graphicFrameLocks noChangeAspect="1"/>
          </p:cNvGraphicFramePr>
          <p:nvPr/>
        </p:nvGraphicFramePr>
        <p:xfrm>
          <a:off x="457200" y="3352800"/>
          <a:ext cx="2590800" cy="815975"/>
        </p:xfrm>
        <a:graphic>
          <a:graphicData uri="http://schemas.openxmlformats.org/presentationml/2006/ole">
            <mc:AlternateContent xmlns:mc="http://schemas.openxmlformats.org/markup-compatibility/2006">
              <mc:Choice xmlns:v="urn:schemas-microsoft-com:vml" Requires="v">
                <p:oleObj name="Equation" r:id="rId3" imgW="1371600" imgH="431640" progId="Equation.3">
                  <p:embed/>
                </p:oleObj>
              </mc:Choice>
              <mc:Fallback>
                <p:oleObj name="Equation" r:id="rId3" imgW="1371600" imgH="431640" progId="Equation.3">
                  <p:embed/>
                  <p:pic>
                    <p:nvPicPr>
                      <p:cNvPr id="1026" name="Object 9">
                        <a:extLst>
                          <a:ext uri="{FF2B5EF4-FFF2-40B4-BE49-F238E27FC236}">
                            <a16:creationId xmlns:a16="http://schemas.microsoft.com/office/drawing/2014/main" id="{DE5B0702-7C56-15A6-5314-3230C22CB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352800"/>
                        <a:ext cx="2590800" cy="815975"/>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4" name="Picture 10">
            <a:extLst>
              <a:ext uri="{FF2B5EF4-FFF2-40B4-BE49-F238E27FC236}">
                <a16:creationId xmlns:a16="http://schemas.microsoft.com/office/drawing/2014/main" id="{A75AE3C1-D300-D130-6A21-C372B3F6E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352800"/>
            <a:ext cx="3657600" cy="11112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3">
            <a:extLst>
              <a:ext uri="{FF2B5EF4-FFF2-40B4-BE49-F238E27FC236}">
                <a16:creationId xmlns:a16="http://schemas.microsoft.com/office/drawing/2014/main" id="{9A1039E2-7CFC-FE5A-616B-8C818AC2DEF5}"/>
              </a:ext>
            </a:extLst>
          </p:cNvPr>
          <p:cNvSpPr>
            <a:spLocks noGrp="1" noChangeArrowheads="1"/>
          </p:cNvSpPr>
          <p:nvPr>
            <p:ph type="title"/>
          </p:nvPr>
        </p:nvSpPr>
        <p:spPr>
          <a:xfrm>
            <a:off x="304767" y="228581"/>
            <a:ext cx="8382000" cy="838200"/>
          </a:xfrm>
        </p:spPr>
        <p:txBody>
          <a:bodyPr/>
          <a:lstStyle/>
          <a:p>
            <a:pPr eaLnBrk="1" hangingPunct="1"/>
            <a:r>
              <a:rPr lang="en-US" altLang="zh-CN" sz="2800">
                <a:solidFill>
                  <a:srgbClr val="990033"/>
                </a:solidFill>
                <a:latin typeface="Comic Sans MS" panose="030F0702030302020204" pitchFamily="66" charset="0"/>
                <a:ea typeface="宋体" panose="02010600030101010101" pitchFamily="2" charset="-122"/>
              </a:rPr>
              <a:t>Run-12, P</a:t>
            </a:r>
            <a:r>
              <a:rPr lang="en-US" altLang="zh-CN" sz="2800" baseline="-25000">
                <a:solidFill>
                  <a:srgbClr val="990033"/>
                </a:solidFill>
                <a:latin typeface="Comic Sans MS" panose="030F0702030302020204" pitchFamily="66" charset="0"/>
                <a:ea typeface="宋体" panose="02010600030101010101" pitchFamily="2" charset="-122"/>
              </a:rPr>
              <a:t>0</a:t>
            </a:r>
            <a:r>
              <a:rPr lang="en-US" altLang="zh-CN" sz="2800">
                <a:solidFill>
                  <a:srgbClr val="990033"/>
                </a:solidFill>
                <a:latin typeface="Comic Sans MS" panose="030F0702030302020204" pitchFamily="66" charset="0"/>
                <a:ea typeface="宋体" panose="02010600030101010101" pitchFamily="2" charset="-122"/>
              </a:rPr>
              <a:t> –maximum polarization, P</a:t>
            </a:r>
            <a:r>
              <a:rPr lang="en-US" altLang="zh-CN" sz="2800" baseline="-25000">
                <a:solidFill>
                  <a:srgbClr val="990033"/>
                </a:solidFill>
                <a:latin typeface="Comic Sans MS" panose="030F0702030302020204" pitchFamily="66" charset="0"/>
                <a:ea typeface="宋体" panose="02010600030101010101" pitchFamily="2" charset="-122"/>
              </a:rPr>
              <a:t>coll</a:t>
            </a:r>
            <a:r>
              <a:rPr lang="en-US" altLang="zh-CN" sz="2800">
                <a:solidFill>
                  <a:srgbClr val="990033"/>
                </a:solidFill>
                <a:latin typeface="Comic Sans MS" panose="030F0702030302020204" pitchFamily="66" charset="0"/>
                <a:ea typeface="宋体" panose="02010600030101010101" pitchFamily="2" charset="-122"/>
              </a:rPr>
              <a:t>-polarization for colliding beams.</a:t>
            </a:r>
          </a:p>
        </p:txBody>
      </p:sp>
      <p:graphicFrame>
        <p:nvGraphicFramePr>
          <p:cNvPr id="32955" name="Group 187">
            <a:extLst>
              <a:ext uri="{FF2B5EF4-FFF2-40B4-BE49-F238E27FC236}">
                <a16:creationId xmlns:a16="http://schemas.microsoft.com/office/drawing/2014/main" id="{2598720D-CEC5-0F77-C2DA-1788ED5DB448}"/>
              </a:ext>
            </a:extLst>
          </p:cNvPr>
          <p:cNvGraphicFramePr>
            <a:graphicFrameLocks noGrp="1"/>
          </p:cNvGraphicFramePr>
          <p:nvPr>
            <p:ph type="tbl" idx="1"/>
          </p:nvPr>
        </p:nvGraphicFramePr>
        <p:xfrm rot="849149">
          <a:off x="0" y="1219200"/>
          <a:ext cx="8839200" cy="4264344"/>
        </p:xfrm>
        <a:graphic>
          <a:graphicData uri="http://schemas.openxmlformats.org/drawingml/2006/table">
            <a:tbl>
              <a:tblPr/>
              <a:tblGrid>
                <a:gridCol w="1676400">
                  <a:extLst>
                    <a:ext uri="{9D8B030D-6E8A-4147-A177-3AD203B41FA5}">
                      <a16:colId xmlns:a16="http://schemas.microsoft.com/office/drawing/2014/main" val="1446895695"/>
                    </a:ext>
                  </a:extLst>
                </a:gridCol>
                <a:gridCol w="990600">
                  <a:extLst>
                    <a:ext uri="{9D8B030D-6E8A-4147-A177-3AD203B41FA5}">
                      <a16:colId xmlns:a16="http://schemas.microsoft.com/office/drawing/2014/main" val="4178151833"/>
                    </a:ext>
                  </a:extLst>
                </a:gridCol>
                <a:gridCol w="1344613">
                  <a:extLst>
                    <a:ext uri="{9D8B030D-6E8A-4147-A177-3AD203B41FA5}">
                      <a16:colId xmlns:a16="http://schemas.microsoft.com/office/drawing/2014/main" val="2589720807"/>
                    </a:ext>
                  </a:extLst>
                </a:gridCol>
                <a:gridCol w="1206500">
                  <a:extLst>
                    <a:ext uri="{9D8B030D-6E8A-4147-A177-3AD203B41FA5}">
                      <a16:colId xmlns:a16="http://schemas.microsoft.com/office/drawing/2014/main" val="3745873674"/>
                    </a:ext>
                  </a:extLst>
                </a:gridCol>
                <a:gridCol w="1208087">
                  <a:extLst>
                    <a:ext uri="{9D8B030D-6E8A-4147-A177-3AD203B41FA5}">
                      <a16:colId xmlns:a16="http://schemas.microsoft.com/office/drawing/2014/main" val="2865168571"/>
                    </a:ext>
                  </a:extLst>
                </a:gridCol>
                <a:gridCol w="1204913">
                  <a:extLst>
                    <a:ext uri="{9D8B030D-6E8A-4147-A177-3AD203B41FA5}">
                      <a16:colId xmlns:a16="http://schemas.microsoft.com/office/drawing/2014/main" val="861161721"/>
                    </a:ext>
                  </a:extLst>
                </a:gridCol>
                <a:gridCol w="1208087">
                  <a:extLst>
                    <a:ext uri="{9D8B030D-6E8A-4147-A177-3AD203B41FA5}">
                      <a16:colId xmlns:a16="http://schemas.microsoft.com/office/drawing/2014/main" val="1303545399"/>
                    </a:ext>
                  </a:extLst>
                </a:gridCol>
              </a:tblGrid>
              <a:tr h="9906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24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100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255 GeV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6389321"/>
                  </a:ext>
                </a:extLst>
              </a:tr>
              <a:tr h="579438">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22486512"/>
                  </a:ext>
                </a:extLst>
              </a:tr>
              <a:tr h="6096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&lt;P&gt; Hjet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5746440"/>
                  </a:ext>
                </a:extLst>
              </a:tr>
              <a:tr h="596900">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a:t>
                      </a:r>
                      <a:endPar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8360311"/>
                  </a:ext>
                </a:extLst>
              </a:tr>
              <a:tr h="576263">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a:t>
                      </a:r>
                      <a:r>
                        <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8046578"/>
                  </a:ext>
                </a:extLst>
              </a:tr>
              <a:tr h="576263">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a:t>
                      </a:r>
                      <a:r>
                        <a:rPr kumimoji="0"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58 %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522473"/>
                  </a:ext>
                </a:extLst>
              </a:tr>
            </a:tbl>
          </a:graphicData>
        </a:graphic>
      </p:graphicFrame>
      <p:sp>
        <p:nvSpPr>
          <p:cNvPr id="11325" name="Text Box 158">
            <a:extLst>
              <a:ext uri="{FF2B5EF4-FFF2-40B4-BE49-F238E27FC236}">
                <a16:creationId xmlns:a16="http://schemas.microsoft.com/office/drawing/2014/main" id="{F4813B98-E5C1-86CD-95D6-DDFC34CEC64E}"/>
              </a:ext>
            </a:extLst>
          </p:cNvPr>
          <p:cNvSpPr txBox="1">
            <a:spLocks noChangeArrowheads="1"/>
          </p:cNvSpPr>
          <p:nvPr/>
        </p:nvSpPr>
        <p:spPr bwMode="auto">
          <a:xfrm>
            <a:off x="6781800" y="5715000"/>
            <a:ext cx="2247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Blue-    X 0.96=69%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Yellow- X 0.99=71%</a:t>
            </a:r>
          </a:p>
        </p:txBody>
      </p:sp>
      <p:sp>
        <p:nvSpPr>
          <p:cNvPr id="11326" name="Text Box 185">
            <a:extLst>
              <a:ext uri="{FF2B5EF4-FFF2-40B4-BE49-F238E27FC236}">
                <a16:creationId xmlns:a16="http://schemas.microsoft.com/office/drawing/2014/main" id="{B5F09572-65B5-7CC7-5E16-16FACF4C1FDC}"/>
              </a:ext>
            </a:extLst>
          </p:cNvPr>
          <p:cNvSpPr txBox="1">
            <a:spLocks noChangeArrowheads="1"/>
          </p:cNvSpPr>
          <p:nvPr/>
        </p:nvSpPr>
        <p:spPr bwMode="auto">
          <a:xfrm>
            <a:off x="1965325" y="5218113"/>
            <a:ext cx="6280150" cy="3667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About 3-5% errors, mostly systematic on all above numbers.</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a:extLst>
              <a:ext uri="{FF2B5EF4-FFF2-40B4-BE49-F238E27FC236}">
                <a16:creationId xmlns:a16="http://schemas.microsoft.com/office/drawing/2014/main" id="{25249235-2726-DCFC-AD83-337A8B21C483}"/>
              </a:ext>
            </a:extLst>
          </p:cNvPr>
          <p:cNvPicPr>
            <a:picLocks noChangeAspect="1" noChangeArrowheads="1"/>
          </p:cNvPicPr>
          <p:nvPr/>
        </p:nvPicPr>
        <p:blipFill>
          <a:blip r:embed="rId3">
            <a:lum bright="30000" contrast="-30000"/>
            <a:extLst>
              <a:ext uri="{28A0092B-C50C-407E-A947-70E740481C1C}">
                <a14:useLocalDpi xmlns:a14="http://schemas.microsoft.com/office/drawing/2010/main" val="0"/>
              </a:ext>
            </a:extLst>
          </a:blip>
          <a:srcRect/>
          <a:stretch>
            <a:fillRect/>
          </a:stretch>
        </p:blipFill>
        <p:spPr bwMode="auto">
          <a:xfrm>
            <a:off x="0" y="0"/>
            <a:ext cx="9239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506" name="Rectangle 2">
            <a:extLst>
              <a:ext uri="{FF2B5EF4-FFF2-40B4-BE49-F238E27FC236}">
                <a16:creationId xmlns:a16="http://schemas.microsoft.com/office/drawing/2014/main" id="{413AFF98-B427-D85A-2F85-403EAC3A6FAD}"/>
              </a:ext>
            </a:extLst>
          </p:cNvPr>
          <p:cNvSpPr>
            <a:spLocks noGrp="1" noChangeArrowheads="1"/>
          </p:cNvSpPr>
          <p:nvPr>
            <p:ph type="title"/>
          </p:nvPr>
        </p:nvSpPr>
        <p:spPr/>
        <p:txBody>
          <a:bodyPr/>
          <a:lstStyle/>
          <a:p>
            <a:r>
              <a:rPr lang="en-US" altLang="zh-CN" sz="4000">
                <a:solidFill>
                  <a:srgbClr val="FF0000"/>
                </a:solidFill>
                <a:ea typeface="宋体" panose="02010600030101010101" pitchFamily="2" charset="-122"/>
              </a:rPr>
              <a:t>History of Waterborne Disease Outbreaks in CA</a:t>
            </a:r>
          </a:p>
        </p:txBody>
      </p:sp>
      <p:sp>
        <p:nvSpPr>
          <p:cNvPr id="21507" name="Rectangle 3">
            <a:extLst>
              <a:ext uri="{FF2B5EF4-FFF2-40B4-BE49-F238E27FC236}">
                <a16:creationId xmlns:a16="http://schemas.microsoft.com/office/drawing/2014/main" id="{EFFE17E4-5E93-62EE-F56F-F8AF48675EA6}"/>
              </a:ext>
            </a:extLst>
          </p:cNvPr>
          <p:cNvSpPr>
            <a:spLocks noGrp="1" noChangeArrowheads="1"/>
          </p:cNvSpPr>
          <p:nvPr>
            <p:ph type="body" idx="1"/>
          </p:nvPr>
        </p:nvSpPr>
        <p:spPr>
          <a:xfrm>
            <a:off x="914400" y="2590800"/>
            <a:ext cx="8229600" cy="4525963"/>
          </a:xfrm>
        </p:spPr>
        <p:txBody>
          <a:bodyPr/>
          <a:lstStyle/>
          <a:p>
            <a:r>
              <a:rPr lang="en-US" altLang="zh-CN">
                <a:solidFill>
                  <a:srgbClr val="FF33CC"/>
                </a:solidFill>
                <a:ea typeface="宋体" panose="02010600030101010101" pitchFamily="2" charset="-122"/>
              </a:rPr>
              <a:t>Waterborne illness has been under-reported</a:t>
            </a:r>
          </a:p>
          <a:p>
            <a:r>
              <a:rPr lang="en-US" altLang="zh-CN">
                <a:solidFill>
                  <a:srgbClr val="FF33CC"/>
                </a:solidFill>
                <a:ea typeface="宋体" panose="02010600030101010101" pitchFamily="2" charset="-122"/>
              </a:rPr>
              <a:t>Sixty-two reported in the last thirty-seven years</a:t>
            </a:r>
          </a:p>
          <a:p>
            <a:r>
              <a:rPr lang="en-US" altLang="zh-CN">
                <a:solidFill>
                  <a:srgbClr val="FF33CC"/>
                </a:solidFill>
                <a:ea typeface="宋体" panose="02010600030101010101" pitchFamily="2" charset="-122"/>
              </a:rPr>
              <a:t>Includes recreational and drinking water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1506"/>
                                        </p:tgtEl>
                                        <p:attrNameLst>
                                          <p:attrName>style.visibility</p:attrName>
                                        </p:attrNameLst>
                                      </p:cBhvr>
                                      <p:to>
                                        <p:strVal val="visible"/>
                                      </p:to>
                                    </p:set>
                                    <p:anim calcmode="discrete" valueType="clr">
                                      <p:cBhvr override="childStyle">
                                        <p:cTn id="7" dur="80"/>
                                        <p:tgtEl>
                                          <p:spTgt spid="2150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506"/>
                                        </p:tgtEl>
                                        <p:attrNameLst>
                                          <p:attrName>fillcolor</p:attrName>
                                        </p:attrNameLst>
                                      </p:cBhvr>
                                      <p:tavLst>
                                        <p:tav tm="0">
                                          <p:val>
                                            <p:clrVal>
                                              <a:schemeClr val="accent2"/>
                                            </p:clrVal>
                                          </p:val>
                                        </p:tav>
                                        <p:tav tm="50000">
                                          <p:val>
                                            <p:clrVal>
                                              <a:schemeClr val="hlink"/>
                                            </p:clrVal>
                                          </p:val>
                                        </p:tav>
                                      </p:tavLst>
                                    </p:anim>
                                    <p:set>
                                      <p:cBhvr>
                                        <p:cTn id="9" dur="80"/>
                                        <p:tgtEl>
                                          <p:spTgt spid="21506"/>
                                        </p:tgtEl>
                                        <p:attrNameLst>
                                          <p:attrName>fill.type</p:attrName>
                                        </p:attrNameLst>
                                      </p:cBhvr>
                                      <p:to>
                                        <p:strVal val="solid"/>
                                      </p:to>
                                    </p:set>
                                  </p:childTnLst>
                                </p:cTn>
                              </p:par>
                            </p:childTnLst>
                          </p:cTn>
                        </p:par>
                        <p:par>
                          <p:cTn id="10" fill="hold" nodeType="afterGroup">
                            <p:stCondLst>
                              <p:cond delay="1600"/>
                            </p:stCondLst>
                            <p:childTnLst>
                              <p:par>
                                <p:cTn id="11" presetID="54" presetClass="entr" presetSubtype="0" accel="100000" fill="hold" grpId="0" nodeType="afterEffect">
                                  <p:stCondLst>
                                    <p:cond delay="0"/>
                                  </p:stCondLst>
                                  <p:childTnLst>
                                    <p:set>
                                      <p:cBhvr>
                                        <p:cTn id="12" dur="1" fill="hold">
                                          <p:stCondLst>
                                            <p:cond delay="0"/>
                                          </p:stCondLst>
                                        </p:cTn>
                                        <p:tgtEl>
                                          <p:spTgt spid="21507">
                                            <p:txEl>
                                              <p:pRg st="0" end="0"/>
                                            </p:txEl>
                                          </p:spTgt>
                                        </p:tgtEl>
                                        <p:attrNameLst>
                                          <p:attrName>style.visibility</p:attrName>
                                        </p:attrNameLst>
                                      </p:cBhvr>
                                      <p:to>
                                        <p:strVal val="visible"/>
                                      </p:to>
                                    </p:set>
                                    <p:anim calcmode="lin" valueType="num">
                                      <p:cBhvr>
                                        <p:cTn id="13" dur="500" fill="hold"/>
                                        <p:tgtEl>
                                          <p:spTgt spid="21507">
                                            <p:txEl>
                                              <p:pRg st="0" end="0"/>
                                            </p:txEl>
                                          </p:spTgt>
                                        </p:tgtEl>
                                        <p:attrNameLst>
                                          <p:attrName>ppt_w</p:attrName>
                                        </p:attrNameLst>
                                      </p:cBhvr>
                                      <p:tavLst>
                                        <p:tav tm="0">
                                          <p:val>
                                            <p:strVal val="#ppt_w*0.05"/>
                                          </p:val>
                                        </p:tav>
                                        <p:tav tm="100000">
                                          <p:val>
                                            <p:strVal val="#ppt_w"/>
                                          </p:val>
                                        </p:tav>
                                      </p:tavLst>
                                    </p:anim>
                                    <p:anim calcmode="lin" valueType="num">
                                      <p:cBhvr>
                                        <p:cTn id="14" dur="500" fill="hold"/>
                                        <p:tgtEl>
                                          <p:spTgt spid="21507">
                                            <p:txEl>
                                              <p:pRg st="0" end="0"/>
                                            </p:txEl>
                                          </p:spTgt>
                                        </p:tgtEl>
                                        <p:attrNameLst>
                                          <p:attrName>ppt_h</p:attrName>
                                        </p:attrNameLst>
                                      </p:cBhvr>
                                      <p:tavLst>
                                        <p:tav tm="0">
                                          <p:val>
                                            <p:strVal val="#ppt_h"/>
                                          </p:val>
                                        </p:tav>
                                        <p:tav tm="100000">
                                          <p:val>
                                            <p:strVal val="#ppt_h"/>
                                          </p:val>
                                        </p:tav>
                                      </p:tavLst>
                                    </p:anim>
                                    <p:anim calcmode="lin" valueType="num">
                                      <p:cBhvr>
                                        <p:cTn id="15" dur="500" fill="hold"/>
                                        <p:tgtEl>
                                          <p:spTgt spid="21507">
                                            <p:txEl>
                                              <p:pRg st="0" end="0"/>
                                            </p:txEl>
                                          </p:spTgt>
                                        </p:tgtEl>
                                        <p:attrNameLst>
                                          <p:attrName>ppt_x</p:attrName>
                                        </p:attrNameLst>
                                      </p:cBhvr>
                                      <p:tavLst>
                                        <p:tav tm="0">
                                          <p:val>
                                            <p:strVal val="#ppt_x-.2"/>
                                          </p:val>
                                        </p:tav>
                                        <p:tav tm="100000">
                                          <p:val>
                                            <p:strVal val="#ppt_x"/>
                                          </p:val>
                                        </p:tav>
                                      </p:tavLst>
                                    </p:anim>
                                    <p:anim calcmode="lin" valueType="num">
                                      <p:cBhvr>
                                        <p:cTn id="16" dur="500" fill="hold"/>
                                        <p:tgtEl>
                                          <p:spTgt spid="21507">
                                            <p:txEl>
                                              <p:pRg st="0" end="0"/>
                                            </p:txEl>
                                          </p:spTgt>
                                        </p:tgtEl>
                                        <p:attrNameLst>
                                          <p:attrName>ppt_y</p:attrName>
                                        </p:attrNameLst>
                                      </p:cBhvr>
                                      <p:tavLst>
                                        <p:tav tm="0">
                                          <p:val>
                                            <p:strVal val="#ppt_y"/>
                                          </p:val>
                                        </p:tav>
                                        <p:tav tm="100000">
                                          <p:val>
                                            <p:strVal val="#ppt_y"/>
                                          </p:val>
                                        </p:tav>
                                      </p:tavLst>
                                    </p:anim>
                                    <p:animEffect transition="in" filter="fade">
                                      <p:cBhvr>
                                        <p:cTn id="17" dur="500"/>
                                        <p:tgtEl>
                                          <p:spTgt spid="21507">
                                            <p:txEl>
                                              <p:pRg st="0" end="0"/>
                                            </p:txEl>
                                          </p:spTgt>
                                        </p:tgtEl>
                                      </p:cBhvr>
                                    </p:animEffect>
                                  </p:childTnLst>
                                </p:cTn>
                              </p:par>
                            </p:childTnLst>
                          </p:cTn>
                        </p:par>
                        <p:par>
                          <p:cTn id="18" fill="hold" nodeType="afterGroup">
                            <p:stCondLst>
                              <p:cond delay="2100"/>
                            </p:stCondLst>
                            <p:childTnLst>
                              <p:par>
                                <p:cTn id="19" presetID="54" presetClass="entr" presetSubtype="0" accel="100000" fill="hold" grpId="0" nodeType="afterEffect">
                                  <p:stCondLst>
                                    <p:cond delay="0"/>
                                  </p:stCondLst>
                                  <p:childTnLst>
                                    <p:set>
                                      <p:cBhvr>
                                        <p:cTn id="20" dur="1" fill="hold">
                                          <p:stCondLst>
                                            <p:cond delay="0"/>
                                          </p:stCondLst>
                                        </p:cTn>
                                        <p:tgtEl>
                                          <p:spTgt spid="21507">
                                            <p:txEl>
                                              <p:pRg st="1" end="1"/>
                                            </p:txEl>
                                          </p:spTgt>
                                        </p:tgtEl>
                                        <p:attrNameLst>
                                          <p:attrName>style.visibility</p:attrName>
                                        </p:attrNameLst>
                                      </p:cBhvr>
                                      <p:to>
                                        <p:strVal val="visible"/>
                                      </p:to>
                                    </p:set>
                                    <p:anim calcmode="lin" valueType="num">
                                      <p:cBhvr>
                                        <p:cTn id="21" dur="500" fill="hold"/>
                                        <p:tgtEl>
                                          <p:spTgt spid="21507">
                                            <p:txEl>
                                              <p:pRg st="1" end="1"/>
                                            </p:txEl>
                                          </p:spTgt>
                                        </p:tgtEl>
                                        <p:attrNameLst>
                                          <p:attrName>ppt_w</p:attrName>
                                        </p:attrNameLst>
                                      </p:cBhvr>
                                      <p:tavLst>
                                        <p:tav tm="0">
                                          <p:val>
                                            <p:strVal val="#ppt_w*0.05"/>
                                          </p:val>
                                        </p:tav>
                                        <p:tav tm="100000">
                                          <p:val>
                                            <p:strVal val="#ppt_w"/>
                                          </p:val>
                                        </p:tav>
                                      </p:tavLst>
                                    </p:anim>
                                    <p:anim calcmode="lin" valueType="num">
                                      <p:cBhvr>
                                        <p:cTn id="22" dur="500" fill="hold"/>
                                        <p:tgtEl>
                                          <p:spTgt spid="21507">
                                            <p:txEl>
                                              <p:pRg st="1" end="1"/>
                                            </p:txEl>
                                          </p:spTgt>
                                        </p:tgtEl>
                                        <p:attrNameLst>
                                          <p:attrName>ppt_h</p:attrName>
                                        </p:attrNameLst>
                                      </p:cBhvr>
                                      <p:tavLst>
                                        <p:tav tm="0">
                                          <p:val>
                                            <p:strVal val="#ppt_h"/>
                                          </p:val>
                                        </p:tav>
                                        <p:tav tm="100000">
                                          <p:val>
                                            <p:strVal val="#ppt_h"/>
                                          </p:val>
                                        </p:tav>
                                      </p:tavLst>
                                    </p:anim>
                                    <p:anim calcmode="lin" valueType="num">
                                      <p:cBhvr>
                                        <p:cTn id="23" dur="500" fill="hold"/>
                                        <p:tgtEl>
                                          <p:spTgt spid="21507">
                                            <p:txEl>
                                              <p:pRg st="1" end="1"/>
                                            </p:txEl>
                                          </p:spTgt>
                                        </p:tgtEl>
                                        <p:attrNameLst>
                                          <p:attrName>ppt_x</p:attrName>
                                        </p:attrNameLst>
                                      </p:cBhvr>
                                      <p:tavLst>
                                        <p:tav tm="0">
                                          <p:val>
                                            <p:strVal val="#ppt_x-.2"/>
                                          </p:val>
                                        </p:tav>
                                        <p:tav tm="100000">
                                          <p:val>
                                            <p:strVal val="#ppt_x"/>
                                          </p:val>
                                        </p:tav>
                                      </p:tavLst>
                                    </p:anim>
                                    <p:anim calcmode="lin" valueType="num">
                                      <p:cBhvr>
                                        <p:cTn id="24" dur="500" fill="hold"/>
                                        <p:tgtEl>
                                          <p:spTgt spid="21507">
                                            <p:txEl>
                                              <p:pRg st="1" end="1"/>
                                            </p:txEl>
                                          </p:spTgt>
                                        </p:tgtEl>
                                        <p:attrNameLst>
                                          <p:attrName>ppt_y</p:attrName>
                                        </p:attrNameLst>
                                      </p:cBhvr>
                                      <p:tavLst>
                                        <p:tav tm="0">
                                          <p:val>
                                            <p:strVal val="#ppt_y"/>
                                          </p:val>
                                        </p:tav>
                                        <p:tav tm="100000">
                                          <p:val>
                                            <p:strVal val="#ppt_y"/>
                                          </p:val>
                                        </p:tav>
                                      </p:tavLst>
                                    </p:anim>
                                    <p:animEffect transition="in" filter="fade">
                                      <p:cBhvr>
                                        <p:cTn id="25" dur="500"/>
                                        <p:tgtEl>
                                          <p:spTgt spid="21507">
                                            <p:txEl>
                                              <p:pRg st="1" end="1"/>
                                            </p:txEl>
                                          </p:spTgt>
                                        </p:tgtEl>
                                      </p:cBhvr>
                                    </p:animEffect>
                                  </p:childTnLst>
                                </p:cTn>
                              </p:par>
                            </p:childTnLst>
                          </p:cTn>
                        </p:par>
                        <p:par>
                          <p:cTn id="26" fill="hold" nodeType="afterGroup">
                            <p:stCondLst>
                              <p:cond delay="2600"/>
                            </p:stCondLst>
                            <p:childTnLst>
                              <p:par>
                                <p:cTn id="27" presetID="54" presetClass="entr" presetSubtype="0" accel="100000" fill="hold" grpId="0" nodeType="afterEffect">
                                  <p:stCondLst>
                                    <p:cond delay="0"/>
                                  </p:stCondLst>
                                  <p:childTnLst>
                                    <p:set>
                                      <p:cBhvr>
                                        <p:cTn id="28" dur="1" fill="hold">
                                          <p:stCondLst>
                                            <p:cond delay="0"/>
                                          </p:stCondLst>
                                        </p:cTn>
                                        <p:tgtEl>
                                          <p:spTgt spid="21507">
                                            <p:txEl>
                                              <p:pRg st="2" end="2"/>
                                            </p:txEl>
                                          </p:spTgt>
                                        </p:tgtEl>
                                        <p:attrNameLst>
                                          <p:attrName>style.visibility</p:attrName>
                                        </p:attrNameLst>
                                      </p:cBhvr>
                                      <p:to>
                                        <p:strVal val="visible"/>
                                      </p:to>
                                    </p:set>
                                    <p:anim calcmode="lin" valueType="num">
                                      <p:cBhvr>
                                        <p:cTn id="29" dur="500" fill="hold"/>
                                        <p:tgtEl>
                                          <p:spTgt spid="21507">
                                            <p:txEl>
                                              <p:pRg st="2" end="2"/>
                                            </p:txEl>
                                          </p:spTgt>
                                        </p:tgtEl>
                                        <p:attrNameLst>
                                          <p:attrName>ppt_w</p:attrName>
                                        </p:attrNameLst>
                                      </p:cBhvr>
                                      <p:tavLst>
                                        <p:tav tm="0">
                                          <p:val>
                                            <p:strVal val="#ppt_w*0.05"/>
                                          </p:val>
                                        </p:tav>
                                        <p:tav tm="100000">
                                          <p:val>
                                            <p:strVal val="#ppt_w"/>
                                          </p:val>
                                        </p:tav>
                                      </p:tavLst>
                                    </p:anim>
                                    <p:anim calcmode="lin" valueType="num">
                                      <p:cBhvr>
                                        <p:cTn id="30" dur="500" fill="hold"/>
                                        <p:tgtEl>
                                          <p:spTgt spid="21507">
                                            <p:txEl>
                                              <p:pRg st="2" end="2"/>
                                            </p:txEl>
                                          </p:spTgt>
                                        </p:tgtEl>
                                        <p:attrNameLst>
                                          <p:attrName>ppt_h</p:attrName>
                                        </p:attrNameLst>
                                      </p:cBhvr>
                                      <p:tavLst>
                                        <p:tav tm="0">
                                          <p:val>
                                            <p:strVal val="#ppt_h"/>
                                          </p:val>
                                        </p:tav>
                                        <p:tav tm="100000">
                                          <p:val>
                                            <p:strVal val="#ppt_h"/>
                                          </p:val>
                                        </p:tav>
                                      </p:tavLst>
                                    </p:anim>
                                    <p:anim calcmode="lin" valueType="num">
                                      <p:cBhvr>
                                        <p:cTn id="31" dur="500" fill="hold"/>
                                        <p:tgtEl>
                                          <p:spTgt spid="21507">
                                            <p:txEl>
                                              <p:pRg st="2" end="2"/>
                                            </p:txEl>
                                          </p:spTgt>
                                        </p:tgtEl>
                                        <p:attrNameLst>
                                          <p:attrName>ppt_x</p:attrName>
                                        </p:attrNameLst>
                                      </p:cBhvr>
                                      <p:tavLst>
                                        <p:tav tm="0">
                                          <p:val>
                                            <p:strVal val="#ppt_x-.2"/>
                                          </p:val>
                                        </p:tav>
                                        <p:tav tm="100000">
                                          <p:val>
                                            <p:strVal val="#ppt_x"/>
                                          </p:val>
                                        </p:tav>
                                      </p:tavLst>
                                    </p:anim>
                                    <p:anim calcmode="lin" valueType="num">
                                      <p:cBhvr>
                                        <p:cTn id="32" dur="500" fill="hold"/>
                                        <p:tgtEl>
                                          <p:spTgt spid="21507">
                                            <p:txEl>
                                              <p:pRg st="2" end="2"/>
                                            </p:txEl>
                                          </p:spTgt>
                                        </p:tgtEl>
                                        <p:attrNameLst>
                                          <p:attrName>ppt_y</p:attrName>
                                        </p:attrNameLst>
                                      </p:cBhvr>
                                      <p:tavLst>
                                        <p:tav tm="0">
                                          <p:val>
                                            <p:strVal val="#ppt_y"/>
                                          </p:val>
                                        </p:tav>
                                        <p:tav tm="100000">
                                          <p:val>
                                            <p:strVal val="#ppt_y"/>
                                          </p:val>
                                        </p:tav>
                                      </p:tavLst>
                                    </p:anim>
                                    <p:animEffect transition="in" filter="fade">
                                      <p:cBhvr>
                                        <p:cTn id="33" dur="500"/>
                                        <p:tgtEl>
                                          <p:spTgt spid="21507">
                                            <p:txEl>
                                              <p:pRg st="2" end="2"/>
                                            </p:txEl>
                                          </p:spTgt>
                                        </p:tgtEl>
                                      </p:cBhvr>
                                    </p:animEffect>
                                  </p:childTnLst>
                                </p:cTn>
                              </p:par>
                            </p:childTnLst>
                          </p:cTn>
                        </p:par>
                        <p:par>
                          <p:cTn id="34" fill="hold" nodeType="afterGroup">
                            <p:stCondLst>
                              <p:cond delay="3100"/>
                            </p:stCondLst>
                            <p:childTnLst>
                              <p:par>
                                <p:cTn id="35" presetID="3" presetClass="emph" presetSubtype="2" fill="hold" grpId="1" nodeType="afterEffect">
                                  <p:stCondLst>
                                    <p:cond delay="0"/>
                                  </p:stCondLst>
                                  <p:childTnLst>
                                    <p:animClr clrSpc="rgb" dir="cw">
                                      <p:cBhvr override="childStyle">
                                        <p:cTn id="36" dur="2000" fill="hold"/>
                                        <p:tgtEl>
                                          <p:spTgt spid="21507">
                                            <p:txEl>
                                              <p:pRg st="0" end="0"/>
                                            </p:txEl>
                                          </p:spTgt>
                                        </p:tgtEl>
                                        <p:attrNameLst>
                                          <p:attrName>style.color</p:attrName>
                                        </p:attrNameLst>
                                      </p:cBhvr>
                                      <p:to>
                                        <a:schemeClr val="accent2"/>
                                      </p:to>
                                    </p:animClr>
                                  </p:childTnLst>
                                </p:cTn>
                              </p:par>
                            </p:childTnLst>
                          </p:cTn>
                        </p:par>
                        <p:par>
                          <p:cTn id="37" fill="hold" nodeType="afterGroup">
                            <p:stCondLst>
                              <p:cond delay="5100"/>
                            </p:stCondLst>
                            <p:childTnLst>
                              <p:par>
                                <p:cTn id="38" presetID="3" presetClass="emph" presetSubtype="2" fill="hold" grpId="1" nodeType="afterEffect">
                                  <p:stCondLst>
                                    <p:cond delay="0"/>
                                  </p:stCondLst>
                                  <p:childTnLst>
                                    <p:animClr clrSpc="rgb" dir="cw">
                                      <p:cBhvr override="childStyle">
                                        <p:cTn id="39" dur="2000" fill="hold"/>
                                        <p:tgtEl>
                                          <p:spTgt spid="21507">
                                            <p:txEl>
                                              <p:pRg st="1" end="1"/>
                                            </p:txEl>
                                          </p:spTgt>
                                        </p:tgtEl>
                                        <p:attrNameLst>
                                          <p:attrName>style.color</p:attrName>
                                        </p:attrNameLst>
                                      </p:cBhvr>
                                      <p:to>
                                        <a:schemeClr val="accent2"/>
                                      </p:to>
                                    </p:animClr>
                                  </p:childTnLst>
                                </p:cTn>
                              </p:par>
                            </p:childTnLst>
                          </p:cTn>
                        </p:par>
                        <p:par>
                          <p:cTn id="40" fill="hold" nodeType="afterGroup">
                            <p:stCondLst>
                              <p:cond delay="7100"/>
                            </p:stCondLst>
                            <p:childTnLst>
                              <p:par>
                                <p:cTn id="41" presetID="3" presetClass="emph" presetSubtype="2" fill="hold" grpId="1" nodeType="afterEffect">
                                  <p:stCondLst>
                                    <p:cond delay="0"/>
                                  </p:stCondLst>
                                  <p:childTnLst>
                                    <p:animClr clrSpc="rgb" dir="cw">
                                      <p:cBhvr override="childStyle">
                                        <p:cTn id="42" dur="2000" fill="hold"/>
                                        <p:tgtEl>
                                          <p:spTgt spid="21507">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build="p"/>
      <p:bldP spid="21507" grpId="1"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36E15988-76BA-5177-EE9C-6DD489A88554}"/>
              </a:ext>
            </a:extLst>
          </p:cNvPr>
          <p:cNvSpPr>
            <a:spLocks noGrp="1" noChangeArrowheads="1"/>
          </p:cNvSpPr>
          <p:nvPr>
            <p:ph type="body" idx="1"/>
          </p:nvPr>
        </p:nvSpPr>
        <p:spPr/>
        <p:txBody>
          <a:bodyPr/>
          <a:lstStyle/>
          <a:p>
            <a:pPr lvl="1"/>
            <a:r>
              <a:rPr lang="en-US" altLang="zh-CN" b="1">
                <a:ea typeface="宋体" panose="02010600030101010101" pitchFamily="2" charset="-122"/>
              </a:rPr>
              <a:t>Who we are</a:t>
            </a:r>
            <a:r>
              <a:rPr lang="en-US" altLang="zh-CN">
                <a:ea typeface="宋体" panose="02010600030101010101" pitchFamily="2" charset="-122"/>
              </a:rPr>
              <a:t>:</a:t>
            </a:r>
          </a:p>
          <a:p>
            <a:pPr lvl="2"/>
            <a:r>
              <a:rPr lang="en-US" altLang="zh-CN">
                <a:ea typeface="宋体" panose="02010600030101010101" pitchFamily="2" charset="-122"/>
              </a:rPr>
              <a:t>OMC part of Federal Highway</a:t>
            </a:r>
          </a:p>
          <a:p>
            <a:pPr lvl="2"/>
            <a:r>
              <a:rPr lang="en-US" altLang="zh-CN">
                <a:ea typeface="宋体" panose="02010600030101010101" pitchFamily="2" charset="-122"/>
              </a:rPr>
              <a:t>MCSIA 1999</a:t>
            </a:r>
          </a:p>
          <a:p>
            <a:pPr lvl="2"/>
            <a:r>
              <a:rPr lang="en-US" altLang="zh-CN">
                <a:ea typeface="宋体" panose="02010600030101010101" pitchFamily="2" charset="-122"/>
              </a:rPr>
              <a:t>January 2000 FMCSA</a:t>
            </a:r>
          </a:p>
          <a:p>
            <a:pPr lvl="2"/>
            <a:r>
              <a:rPr lang="en-US" altLang="zh-CN">
                <a:ea typeface="宋体" panose="02010600030101010101" pitchFamily="2" charset="-122"/>
              </a:rPr>
              <a:t>1000 strong</a:t>
            </a:r>
          </a:p>
          <a:p>
            <a:pPr lvl="3"/>
            <a:r>
              <a:rPr lang="en-US" altLang="zh-CN">
                <a:ea typeface="宋体" panose="02010600030101010101" pitchFamily="2" charset="-122"/>
              </a:rPr>
              <a:t>HQ-Staff</a:t>
            </a:r>
          </a:p>
          <a:p>
            <a:pPr lvl="3"/>
            <a:r>
              <a:rPr lang="en-US" altLang="zh-CN">
                <a:ea typeface="宋体" panose="02010600030101010101" pitchFamily="2" charset="-122"/>
              </a:rPr>
              <a:t>4-Service Centers</a:t>
            </a:r>
          </a:p>
          <a:p>
            <a:pPr lvl="3"/>
            <a:r>
              <a:rPr lang="en-US" altLang="zh-CN">
                <a:ea typeface="宋体" panose="02010600030101010101" pitchFamily="2" charset="-122"/>
              </a:rPr>
              <a:t>Division Offices in Each State</a:t>
            </a:r>
          </a:p>
          <a:p>
            <a:pPr lvl="3"/>
            <a:r>
              <a:rPr lang="en-US" altLang="zh-CN">
                <a:ea typeface="宋体" panose="02010600030101010101" pitchFamily="2" charset="-122"/>
              </a:rPr>
              <a:t>Mexico and Canadian requirement</a:t>
            </a:r>
          </a:p>
          <a:p>
            <a:pPr lvl="3"/>
            <a:r>
              <a:rPr lang="en-US" altLang="zh-CN">
                <a:ea typeface="宋体" panose="02010600030101010101" pitchFamily="2" charset="-122"/>
              </a:rPr>
              <a:t>Force multiplier – MCSAP</a:t>
            </a:r>
          </a:p>
          <a:p>
            <a:pPr lvl="2"/>
            <a:endParaRPr lang="en-US" altLang="zh-CN">
              <a:ea typeface="宋体" panose="02010600030101010101" pitchFamily="2" charset="-122"/>
            </a:endParaRPr>
          </a:p>
          <a:p>
            <a:pPr lvl="2"/>
            <a:endParaRPr lang="en-US" altLang="zh-CN">
              <a:ea typeface="宋体" panose="02010600030101010101" pitchFamily="2" charset="-122"/>
            </a:endParaRPr>
          </a:p>
        </p:txBody>
      </p:sp>
      <p:pic>
        <p:nvPicPr>
          <p:cNvPr id="60419" name="Picture 3">
            <a:extLst>
              <a:ext uri="{FF2B5EF4-FFF2-40B4-BE49-F238E27FC236}">
                <a16:creationId xmlns:a16="http://schemas.microsoft.com/office/drawing/2014/main" id="{FC04C237-D942-0BDD-D545-DC9A9D6BF85E}"/>
              </a:ext>
            </a:extLst>
          </p:cNvPr>
          <p:cNvPicPr>
            <a:picLocks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2714625" y="617538"/>
            <a:ext cx="6429375"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8" name="Rectangle 26">
            <a:extLst>
              <a:ext uri="{FF2B5EF4-FFF2-40B4-BE49-F238E27FC236}">
                <a16:creationId xmlns:a16="http://schemas.microsoft.com/office/drawing/2014/main" id="{2C438A76-CDCE-A79F-E743-E937E4C46D4B}"/>
              </a:ext>
            </a:extLst>
          </p:cNvPr>
          <p:cNvSpPr>
            <a:spLocks noChangeArrowheads="1"/>
          </p:cNvSpPr>
          <p:nvPr/>
        </p:nvSpPr>
        <p:spPr bwMode="auto">
          <a:xfrm>
            <a:off x="71438" y="873881"/>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grpSp>
        <p:nvGrpSpPr>
          <p:cNvPr id="3176" name="Group 104">
            <a:extLst>
              <a:ext uri="{FF2B5EF4-FFF2-40B4-BE49-F238E27FC236}">
                <a16:creationId xmlns:a16="http://schemas.microsoft.com/office/drawing/2014/main" id="{C9F63E07-3FA3-F480-E372-1A5CD541705C}"/>
              </a:ext>
            </a:extLst>
          </p:cNvPr>
          <p:cNvGrpSpPr>
            <a:grpSpLocks/>
          </p:cNvGrpSpPr>
          <p:nvPr/>
        </p:nvGrpSpPr>
        <p:grpSpPr bwMode="auto">
          <a:xfrm>
            <a:off x="3143250" y="3143250"/>
            <a:ext cx="2899172" cy="3260824"/>
            <a:chOff x="2064" y="2112"/>
            <a:chExt cx="1948" cy="2191"/>
          </a:xfrm>
        </p:grpSpPr>
        <p:sp>
          <p:nvSpPr>
            <p:cNvPr id="3127" name="AutoShape 55">
              <a:extLst>
                <a:ext uri="{FF2B5EF4-FFF2-40B4-BE49-F238E27FC236}">
                  <a16:creationId xmlns:a16="http://schemas.microsoft.com/office/drawing/2014/main" id="{1F51DF67-1CBF-6191-6B34-A093F8DE8DE5}"/>
                </a:ext>
              </a:extLst>
            </p:cNvPr>
            <p:cNvSpPr>
              <a:spLocks noChangeArrowheads="1"/>
            </p:cNvSpPr>
            <p:nvPr/>
          </p:nvSpPr>
          <p:spPr bwMode="auto">
            <a:xfrm>
              <a:off x="2208" y="2304"/>
              <a:ext cx="1402" cy="1373"/>
            </a:xfrm>
            <a:prstGeom prst="triangle">
              <a:avLst>
                <a:gd name="adj" fmla="val 50000"/>
              </a:avLst>
            </a:prstGeom>
            <a:solidFill>
              <a:srgbClr val="66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anchor="ct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28" name="Text Box 56">
              <a:extLst>
                <a:ext uri="{FF2B5EF4-FFF2-40B4-BE49-F238E27FC236}">
                  <a16:creationId xmlns:a16="http://schemas.microsoft.com/office/drawing/2014/main" id="{B7451097-1FC4-8972-1879-B01402C65DE2}"/>
                </a:ext>
              </a:extLst>
            </p:cNvPr>
            <p:cNvSpPr txBox="1">
              <a:spLocks noChangeArrowheads="1"/>
            </p:cNvSpPr>
            <p:nvPr/>
          </p:nvSpPr>
          <p:spPr bwMode="auto">
            <a:xfrm>
              <a:off x="2688" y="2576"/>
              <a:ext cx="428" cy="13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Legislators,</a:t>
              </a:r>
            </a:p>
            <a:p>
              <a:pPr algn="ctr" defTabSz="906364" fontAlgn="base">
                <a:spcBef>
                  <a:spcPct val="0"/>
                </a:spcBef>
                <a:spcAft>
                  <a:spcPct val="0"/>
                </a:spcAft>
              </a:pPr>
              <a:r>
                <a:rPr lang="en-US" altLang="zh-CN" sz="656">
                  <a:solidFill>
                    <a:srgbClr val="FFFFFF"/>
                  </a:solidFill>
                  <a:ea typeface="宋体" panose="02010600030101010101" pitchFamily="2" charset="-122"/>
                </a:rPr>
                <a:t>Stakeholders</a:t>
              </a:r>
              <a:endParaRPr lang="en-US" altLang="zh-CN" sz="1406">
                <a:solidFill>
                  <a:srgbClr val="000000"/>
                </a:solidFill>
                <a:ea typeface="宋体" panose="02010600030101010101" pitchFamily="2" charset="-122"/>
              </a:endParaRPr>
            </a:p>
          </p:txBody>
        </p:sp>
        <p:sp>
          <p:nvSpPr>
            <p:cNvPr id="3129" name="Text Box 57">
              <a:extLst>
                <a:ext uri="{FF2B5EF4-FFF2-40B4-BE49-F238E27FC236}">
                  <a16:creationId xmlns:a16="http://schemas.microsoft.com/office/drawing/2014/main" id="{648DBC53-2C77-D8AC-81D5-22714CA95402}"/>
                </a:ext>
              </a:extLst>
            </p:cNvPr>
            <p:cNvSpPr txBox="1">
              <a:spLocks noChangeArrowheads="1"/>
            </p:cNvSpPr>
            <p:nvPr/>
          </p:nvSpPr>
          <p:spPr bwMode="auto">
            <a:xfrm>
              <a:off x="2640" y="2880"/>
              <a:ext cx="564" cy="9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DOT Executives</a:t>
              </a:r>
              <a:endParaRPr lang="en-US" altLang="zh-CN" sz="1406">
                <a:solidFill>
                  <a:srgbClr val="000000"/>
                </a:solidFill>
                <a:ea typeface="宋体" panose="02010600030101010101" pitchFamily="2" charset="-122"/>
              </a:endParaRPr>
            </a:p>
          </p:txBody>
        </p:sp>
        <p:sp>
          <p:nvSpPr>
            <p:cNvPr id="3130" name="Text Box 58">
              <a:extLst>
                <a:ext uri="{FF2B5EF4-FFF2-40B4-BE49-F238E27FC236}">
                  <a16:creationId xmlns:a16="http://schemas.microsoft.com/office/drawing/2014/main" id="{C98DAB7D-A7C6-7D18-EB42-A1887A1D271B}"/>
                </a:ext>
              </a:extLst>
            </p:cNvPr>
            <p:cNvSpPr txBox="1">
              <a:spLocks noChangeArrowheads="1"/>
            </p:cNvSpPr>
            <p:nvPr/>
          </p:nvSpPr>
          <p:spPr bwMode="auto">
            <a:xfrm>
              <a:off x="2688" y="3072"/>
              <a:ext cx="468" cy="98"/>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Division Heads</a:t>
              </a:r>
            </a:p>
            <a:p>
              <a:pPr defTabSz="906364" fontAlgn="base">
                <a:spcBef>
                  <a:spcPct val="0"/>
                </a:spcBef>
                <a:spcAft>
                  <a:spcPct val="0"/>
                </a:spcAft>
              </a:pPr>
              <a:endParaRPr lang="en-US" altLang="zh-CN" sz="1406">
                <a:solidFill>
                  <a:srgbClr val="000000"/>
                </a:solidFill>
                <a:ea typeface="宋体" panose="02010600030101010101" pitchFamily="2" charset="-122"/>
              </a:endParaRPr>
            </a:p>
          </p:txBody>
        </p:sp>
        <p:sp>
          <p:nvSpPr>
            <p:cNvPr id="3131" name="Text Box 59">
              <a:extLst>
                <a:ext uri="{FF2B5EF4-FFF2-40B4-BE49-F238E27FC236}">
                  <a16:creationId xmlns:a16="http://schemas.microsoft.com/office/drawing/2014/main" id="{FAD43C2F-55AC-118C-EEAE-DFB13E390934}"/>
                </a:ext>
              </a:extLst>
            </p:cNvPr>
            <p:cNvSpPr txBox="1">
              <a:spLocks noChangeArrowheads="1"/>
            </p:cNvSpPr>
            <p:nvPr/>
          </p:nvSpPr>
          <p:spPr bwMode="auto">
            <a:xfrm>
              <a:off x="2688" y="3278"/>
              <a:ext cx="468" cy="99"/>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Section Heads</a:t>
              </a:r>
              <a:endParaRPr lang="en-US" altLang="zh-CN" sz="1406">
                <a:solidFill>
                  <a:srgbClr val="000000"/>
                </a:solidFill>
                <a:ea typeface="宋体" panose="02010600030101010101" pitchFamily="2" charset="-122"/>
              </a:endParaRPr>
            </a:p>
          </p:txBody>
        </p:sp>
        <p:sp>
          <p:nvSpPr>
            <p:cNvPr id="3132" name="Text Box 60">
              <a:extLst>
                <a:ext uri="{FF2B5EF4-FFF2-40B4-BE49-F238E27FC236}">
                  <a16:creationId xmlns:a16="http://schemas.microsoft.com/office/drawing/2014/main" id="{AD41E71F-7AE2-7E88-89EC-29E375580F70}"/>
                </a:ext>
              </a:extLst>
            </p:cNvPr>
            <p:cNvSpPr txBox="1">
              <a:spLocks noChangeArrowheads="1"/>
            </p:cNvSpPr>
            <p:nvPr/>
          </p:nvSpPr>
          <p:spPr bwMode="auto">
            <a:xfrm>
              <a:off x="2688" y="3501"/>
              <a:ext cx="468" cy="97"/>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Agency Staff</a:t>
              </a:r>
              <a:endParaRPr lang="en-US" altLang="zh-CN" sz="1406">
                <a:solidFill>
                  <a:srgbClr val="000000"/>
                </a:solidFill>
                <a:ea typeface="宋体" panose="02010600030101010101" pitchFamily="2" charset="-122"/>
              </a:endParaRPr>
            </a:p>
          </p:txBody>
        </p:sp>
        <p:sp>
          <p:nvSpPr>
            <p:cNvPr id="3133" name="Line 61">
              <a:extLst>
                <a:ext uri="{FF2B5EF4-FFF2-40B4-BE49-F238E27FC236}">
                  <a16:creationId xmlns:a16="http://schemas.microsoft.com/office/drawing/2014/main" id="{65509F32-C047-CD32-E530-9B08DD5CD5E1}"/>
                </a:ext>
              </a:extLst>
            </p:cNvPr>
            <p:cNvSpPr>
              <a:spLocks noChangeShapeType="1"/>
            </p:cNvSpPr>
            <p:nvPr/>
          </p:nvSpPr>
          <p:spPr bwMode="auto">
            <a:xfrm>
              <a:off x="2544" y="2813"/>
              <a:ext cx="703"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4" name="Line 62">
              <a:extLst>
                <a:ext uri="{FF2B5EF4-FFF2-40B4-BE49-F238E27FC236}">
                  <a16:creationId xmlns:a16="http://schemas.microsoft.com/office/drawing/2014/main" id="{49696FBF-8DDC-2DFB-C139-6452EF4E1C2B}"/>
                </a:ext>
              </a:extLst>
            </p:cNvPr>
            <p:cNvSpPr>
              <a:spLocks noChangeShapeType="1"/>
            </p:cNvSpPr>
            <p:nvPr/>
          </p:nvSpPr>
          <p:spPr bwMode="auto">
            <a:xfrm>
              <a:off x="2448" y="3013"/>
              <a:ext cx="873"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5" name="Line 63">
              <a:extLst>
                <a:ext uri="{FF2B5EF4-FFF2-40B4-BE49-F238E27FC236}">
                  <a16:creationId xmlns:a16="http://schemas.microsoft.com/office/drawing/2014/main" id="{69B5D6D7-44CD-FC70-A708-49863BD90BDE}"/>
                </a:ext>
              </a:extLst>
            </p:cNvPr>
            <p:cNvSpPr>
              <a:spLocks noChangeShapeType="1"/>
            </p:cNvSpPr>
            <p:nvPr/>
          </p:nvSpPr>
          <p:spPr bwMode="auto">
            <a:xfrm>
              <a:off x="2352" y="3212"/>
              <a:ext cx="1209"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6" name="Line 64">
              <a:extLst>
                <a:ext uri="{FF2B5EF4-FFF2-40B4-BE49-F238E27FC236}">
                  <a16:creationId xmlns:a16="http://schemas.microsoft.com/office/drawing/2014/main" id="{067196DA-F934-8326-2D12-410955B64CA8}"/>
                </a:ext>
              </a:extLst>
            </p:cNvPr>
            <p:cNvSpPr>
              <a:spLocks noChangeShapeType="1"/>
            </p:cNvSpPr>
            <p:nvPr/>
          </p:nvSpPr>
          <p:spPr bwMode="auto">
            <a:xfrm>
              <a:off x="2256" y="3433"/>
              <a:ext cx="1296"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7" name="Text Box 65">
              <a:extLst>
                <a:ext uri="{FF2B5EF4-FFF2-40B4-BE49-F238E27FC236}">
                  <a16:creationId xmlns:a16="http://schemas.microsoft.com/office/drawing/2014/main" id="{DC68B816-103B-BCDD-162D-2C8744C927A6}"/>
                </a:ext>
              </a:extLst>
            </p:cNvPr>
            <p:cNvSpPr txBox="1">
              <a:spLocks noChangeArrowheads="1"/>
            </p:cNvSpPr>
            <p:nvPr/>
          </p:nvSpPr>
          <p:spPr bwMode="auto">
            <a:xfrm>
              <a:off x="2064" y="2142"/>
              <a:ext cx="1081" cy="44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Managed</a:t>
              </a:r>
            </a:p>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Business</a:t>
              </a:r>
            </a:p>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Process</a:t>
              </a:r>
            </a:p>
          </p:txBody>
        </p:sp>
        <p:sp>
          <p:nvSpPr>
            <p:cNvPr id="3138" name="Text Box 66">
              <a:extLst>
                <a:ext uri="{FF2B5EF4-FFF2-40B4-BE49-F238E27FC236}">
                  <a16:creationId xmlns:a16="http://schemas.microsoft.com/office/drawing/2014/main" id="{8F656813-0E65-5F6E-291C-96F5A953813C}"/>
                </a:ext>
              </a:extLst>
            </p:cNvPr>
            <p:cNvSpPr txBox="1">
              <a:spLocks noChangeArrowheads="1"/>
            </p:cNvSpPr>
            <p:nvPr/>
          </p:nvSpPr>
          <p:spPr bwMode="auto">
            <a:xfrm>
              <a:off x="2064" y="2669"/>
              <a:ext cx="548" cy="13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endParaRPr lang="zh-CN" altLang="zh-CN" sz="938">
                <a:solidFill>
                  <a:srgbClr val="000000"/>
                </a:solidFill>
              </a:endParaRPr>
            </a:p>
          </p:txBody>
        </p:sp>
        <p:sp>
          <p:nvSpPr>
            <p:cNvPr id="3140" name="Line 68">
              <a:extLst>
                <a:ext uri="{FF2B5EF4-FFF2-40B4-BE49-F238E27FC236}">
                  <a16:creationId xmlns:a16="http://schemas.microsoft.com/office/drawing/2014/main" id="{4FB2CBE9-3B6E-2BEC-BCA8-7170E0DBB801}"/>
                </a:ext>
              </a:extLst>
            </p:cNvPr>
            <p:cNvSpPr>
              <a:spLocks noChangeShapeType="1"/>
            </p:cNvSpPr>
            <p:nvPr/>
          </p:nvSpPr>
          <p:spPr bwMode="auto">
            <a:xfrm rot="5400000">
              <a:off x="2937" y="3159"/>
              <a:ext cx="0" cy="1554"/>
            </a:xfrm>
            <a:prstGeom prst="line">
              <a:avLst/>
            </a:prstGeom>
            <a:noFill/>
            <a:ln w="177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41" name="Text Box 69">
              <a:extLst>
                <a:ext uri="{FF2B5EF4-FFF2-40B4-BE49-F238E27FC236}">
                  <a16:creationId xmlns:a16="http://schemas.microsoft.com/office/drawing/2014/main" id="{2E69784D-F1EC-0217-9884-C7B085B563C7}"/>
                </a:ext>
              </a:extLst>
            </p:cNvPr>
            <p:cNvSpPr txBox="1">
              <a:spLocks noChangeArrowheads="1"/>
            </p:cNvSpPr>
            <p:nvPr/>
          </p:nvSpPr>
          <p:spPr bwMode="auto">
            <a:xfrm>
              <a:off x="2250" y="3876"/>
              <a:ext cx="1395"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FFFFFF"/>
                  </a:solidFill>
                  <a:ea typeface="宋体" panose="02010600030101010101" pitchFamily="2" charset="-122"/>
                </a:rPr>
                <a:t>Coordination across Organizational Units</a:t>
              </a:r>
              <a:endParaRPr lang="en-US" altLang="zh-CN" sz="1969">
                <a:solidFill>
                  <a:srgbClr val="FFFFFF"/>
                </a:solidFill>
                <a:ea typeface="宋体" panose="02010600030101010101" pitchFamily="2" charset="-122"/>
              </a:endParaRPr>
            </a:p>
          </p:txBody>
        </p:sp>
        <p:sp>
          <p:nvSpPr>
            <p:cNvPr id="3142" name="Line 70">
              <a:extLst>
                <a:ext uri="{FF2B5EF4-FFF2-40B4-BE49-F238E27FC236}">
                  <a16:creationId xmlns:a16="http://schemas.microsoft.com/office/drawing/2014/main" id="{470D8C96-14EF-71D0-35A3-0D1FA4EF8CE8}"/>
                </a:ext>
              </a:extLst>
            </p:cNvPr>
            <p:cNvSpPr>
              <a:spLocks noChangeShapeType="1"/>
            </p:cNvSpPr>
            <p:nvPr/>
          </p:nvSpPr>
          <p:spPr bwMode="auto">
            <a:xfrm>
              <a:off x="3754" y="2352"/>
              <a:ext cx="0" cy="1248"/>
            </a:xfrm>
            <a:prstGeom prst="line">
              <a:avLst/>
            </a:prstGeom>
            <a:noFill/>
            <a:ln w="177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43" name="Text Box 71">
              <a:extLst>
                <a:ext uri="{FF2B5EF4-FFF2-40B4-BE49-F238E27FC236}">
                  <a16:creationId xmlns:a16="http://schemas.microsoft.com/office/drawing/2014/main" id="{988F328F-42E7-9EFD-A179-676D3D913597}"/>
                </a:ext>
              </a:extLst>
            </p:cNvPr>
            <p:cNvSpPr txBox="1">
              <a:spLocks noChangeArrowheads="1"/>
            </p:cNvSpPr>
            <p:nvPr/>
          </p:nvSpPr>
          <p:spPr bwMode="auto">
            <a:xfrm>
              <a:off x="3504" y="2112"/>
              <a:ext cx="469"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000000"/>
                  </a:solidFill>
                  <a:ea typeface="宋体" panose="02010600030101010101" pitchFamily="2" charset="-122"/>
                </a:rPr>
                <a:t>Strategic</a:t>
              </a:r>
            </a:p>
            <a:p>
              <a:pPr algn="ctr" defTabSz="906364" fontAlgn="base">
                <a:spcBef>
                  <a:spcPct val="0"/>
                </a:spcBef>
                <a:spcAft>
                  <a:spcPct val="0"/>
                </a:spcAft>
              </a:pPr>
              <a:r>
                <a:rPr lang="en-US" altLang="zh-CN" sz="844">
                  <a:solidFill>
                    <a:srgbClr val="000000"/>
                  </a:solidFill>
                  <a:ea typeface="宋体" panose="02010600030101010101" pitchFamily="2" charset="-122"/>
                </a:rPr>
                <a:t>Information</a:t>
              </a:r>
            </a:p>
          </p:txBody>
        </p:sp>
        <p:sp>
          <p:nvSpPr>
            <p:cNvPr id="3144" name="Text Box 72">
              <a:extLst>
                <a:ext uri="{FF2B5EF4-FFF2-40B4-BE49-F238E27FC236}">
                  <a16:creationId xmlns:a16="http://schemas.microsoft.com/office/drawing/2014/main" id="{38A7D8A8-2400-D7C1-D532-F5FC33D1B257}"/>
                </a:ext>
              </a:extLst>
            </p:cNvPr>
            <p:cNvSpPr txBox="1">
              <a:spLocks noChangeArrowheads="1"/>
            </p:cNvSpPr>
            <p:nvPr/>
          </p:nvSpPr>
          <p:spPr bwMode="auto">
            <a:xfrm>
              <a:off x="3504" y="3600"/>
              <a:ext cx="508"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000000"/>
                  </a:solidFill>
                  <a:ea typeface="宋体" panose="02010600030101010101" pitchFamily="2" charset="-122"/>
                </a:rPr>
                <a:t>Tactical</a:t>
              </a:r>
            </a:p>
            <a:p>
              <a:pPr algn="ctr" defTabSz="906364" fontAlgn="base">
                <a:spcBef>
                  <a:spcPct val="0"/>
                </a:spcBef>
                <a:spcAft>
                  <a:spcPct val="0"/>
                </a:spcAft>
              </a:pPr>
              <a:r>
                <a:rPr lang="en-US" altLang="zh-CN" sz="844">
                  <a:solidFill>
                    <a:srgbClr val="000000"/>
                  </a:solidFill>
                  <a:ea typeface="宋体" panose="02010600030101010101" pitchFamily="2" charset="-122"/>
                </a:rPr>
                <a:t>Information</a:t>
              </a:r>
            </a:p>
          </p:txBody>
        </p:sp>
        <p:sp>
          <p:nvSpPr>
            <p:cNvPr id="3145" name="Text Box 73">
              <a:extLst>
                <a:ext uri="{FF2B5EF4-FFF2-40B4-BE49-F238E27FC236}">
                  <a16:creationId xmlns:a16="http://schemas.microsoft.com/office/drawing/2014/main" id="{4E7BE207-6BC6-221A-C763-004A8F0BDE68}"/>
                </a:ext>
              </a:extLst>
            </p:cNvPr>
            <p:cNvSpPr txBox="1">
              <a:spLocks noChangeArrowheads="1"/>
            </p:cNvSpPr>
            <p:nvPr/>
          </p:nvSpPr>
          <p:spPr bwMode="auto">
            <a:xfrm>
              <a:off x="2928" y="4128"/>
              <a:ext cx="1029" cy="175"/>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656">
                  <a:solidFill>
                    <a:srgbClr val="000000"/>
                  </a:solidFill>
                  <a:ea typeface="宋体" panose="02010600030101010101" pitchFamily="2" charset="-122"/>
                </a:rPr>
                <a:t>Transportation Asset Management Guide – (NCHRP) Project 20-24(11)</a:t>
              </a:r>
              <a:endParaRPr lang="en-US" altLang="zh-CN" sz="1781">
                <a:solidFill>
                  <a:srgbClr val="000000"/>
                </a:solidFill>
                <a:ea typeface="宋体" panose="02010600030101010101" pitchFamily="2" charset="-122"/>
              </a:endParaRPr>
            </a:p>
          </p:txBody>
        </p:sp>
      </p:grpSp>
      <p:sp>
        <p:nvSpPr>
          <p:cNvPr id="3159" name="Text Box 87">
            <a:extLst>
              <a:ext uri="{FF2B5EF4-FFF2-40B4-BE49-F238E27FC236}">
                <a16:creationId xmlns:a16="http://schemas.microsoft.com/office/drawing/2014/main" id="{2FB91038-2D41-AA50-3322-473842DBE26A}"/>
              </a:ext>
            </a:extLst>
          </p:cNvPr>
          <p:cNvSpPr txBox="1">
            <a:spLocks noChangeArrowheads="1"/>
          </p:cNvSpPr>
          <p:nvPr/>
        </p:nvSpPr>
        <p:spPr bwMode="auto">
          <a:xfrm>
            <a:off x="3143250" y="1357313"/>
            <a:ext cx="2786063" cy="1304203"/>
          </a:xfrm>
          <a:prstGeom prst="rect">
            <a:avLst/>
          </a:prstGeom>
          <a:noFill/>
          <a:ln w="57150">
            <a:solidFill>
              <a:srgbClr val="808080"/>
            </a:solidFill>
            <a:miter lim="800000"/>
            <a:headEnd/>
            <a:tailEnd/>
          </a:ln>
          <a:effectLst/>
          <a:extLst>
            <a:ext uri="{909E8E84-426E-40DD-AFC4-6F175D3DCCD1}">
              <a14:hiddenFill xmlns:a14="http://schemas.microsoft.com/office/drawing/2010/main">
                <a:solidFill>
                  <a:srgbClr val="FFCC00">
                    <a:alpha val="42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966788">
              <a:defRPr>
                <a:solidFill>
                  <a:schemeClr val="tx1"/>
                </a:solidFill>
                <a:latin typeface="Arial" panose="020B0604020202020204" pitchFamily="34" charset="0"/>
              </a:defRPr>
            </a:lvl1pPr>
            <a:lvl2pPr marL="571500"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marL="107156" indent="-107156" defTabSz="906364" fontAlgn="base">
              <a:spcBef>
                <a:spcPct val="50000"/>
              </a:spcBef>
              <a:spcAft>
                <a:spcPct val="0"/>
              </a:spcAft>
            </a:pPr>
            <a:r>
              <a:rPr lang="en-US" altLang="zh-CN" sz="1125">
                <a:solidFill>
                  <a:srgbClr val="000000"/>
                </a:solidFill>
                <a:ea typeface="宋体" panose="02010600030101010101" pitchFamily="2" charset="-122"/>
              </a:rPr>
              <a:t>Ultimately you will have:</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the right information</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available to the right levels of business</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at the right times</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to support the right decisions</a:t>
            </a:r>
          </a:p>
        </p:txBody>
      </p:sp>
      <p:sp>
        <p:nvSpPr>
          <p:cNvPr id="3164" name="Text Box 92">
            <a:extLst>
              <a:ext uri="{FF2B5EF4-FFF2-40B4-BE49-F238E27FC236}">
                <a16:creationId xmlns:a16="http://schemas.microsoft.com/office/drawing/2014/main" id="{CE0E813D-D3B1-EAA8-F4FE-2A6F0C9ED823}"/>
              </a:ext>
            </a:extLst>
          </p:cNvPr>
          <p:cNvSpPr txBox="1">
            <a:spLocks noChangeArrowheads="1"/>
          </p:cNvSpPr>
          <p:nvPr/>
        </p:nvSpPr>
        <p:spPr bwMode="auto">
          <a:xfrm>
            <a:off x="285750" y="428625"/>
            <a:ext cx="200025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ODOT Vision</a:t>
            </a:r>
          </a:p>
        </p:txBody>
      </p:sp>
      <p:sp>
        <p:nvSpPr>
          <p:cNvPr id="3166" name="Text Box 94">
            <a:extLst>
              <a:ext uri="{FF2B5EF4-FFF2-40B4-BE49-F238E27FC236}">
                <a16:creationId xmlns:a16="http://schemas.microsoft.com/office/drawing/2014/main" id="{0C7C8DE1-30EC-CFCB-D27F-08B52C54C259}"/>
              </a:ext>
            </a:extLst>
          </p:cNvPr>
          <p:cNvSpPr txBox="1">
            <a:spLocks noChangeArrowheads="1"/>
          </p:cNvSpPr>
          <p:nvPr/>
        </p:nvSpPr>
        <p:spPr bwMode="auto">
          <a:xfrm>
            <a:off x="214312" y="1000125"/>
            <a:ext cx="2357438"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125">
                <a:solidFill>
                  <a:srgbClr val="000000"/>
                </a:solidFill>
                <a:ea typeface="宋体" panose="02010600030101010101" pitchFamily="2" charset="-122"/>
              </a:rPr>
              <a:t>ODOT’s assets are managed strategically by utilizing integrated and systematic data collection, storage, analysis and reporting standards on a broad range of transportation system assets, optimizing funding and life cycle decisions for operations, maintenance and construction business functions.</a:t>
            </a:r>
          </a:p>
        </p:txBody>
      </p:sp>
      <p:sp>
        <p:nvSpPr>
          <p:cNvPr id="3167" name="Text Box 95">
            <a:extLst>
              <a:ext uri="{FF2B5EF4-FFF2-40B4-BE49-F238E27FC236}">
                <a16:creationId xmlns:a16="http://schemas.microsoft.com/office/drawing/2014/main" id="{DDD4C9A8-C6F4-5986-41DC-A8876B878863}"/>
              </a:ext>
            </a:extLst>
          </p:cNvPr>
          <p:cNvSpPr txBox="1">
            <a:spLocks noChangeArrowheads="1"/>
          </p:cNvSpPr>
          <p:nvPr/>
        </p:nvSpPr>
        <p:spPr bwMode="auto">
          <a:xfrm>
            <a:off x="285750" y="3143250"/>
            <a:ext cx="2000250" cy="100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Key Elements of Asset Management</a:t>
            </a:r>
          </a:p>
        </p:txBody>
      </p:sp>
      <p:sp>
        <p:nvSpPr>
          <p:cNvPr id="3168" name="Text Box 96">
            <a:extLst>
              <a:ext uri="{FF2B5EF4-FFF2-40B4-BE49-F238E27FC236}">
                <a16:creationId xmlns:a16="http://schemas.microsoft.com/office/drawing/2014/main" id="{0BE55F05-D4B3-DE45-8115-DE17D683FFD7}"/>
              </a:ext>
            </a:extLst>
          </p:cNvPr>
          <p:cNvSpPr txBox="1">
            <a:spLocks noChangeArrowheads="1"/>
          </p:cNvSpPr>
          <p:nvPr/>
        </p:nvSpPr>
        <p:spPr bwMode="auto">
          <a:xfrm>
            <a:off x="0" y="4357688"/>
            <a:ext cx="2143125" cy="208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buFontTx/>
              <a:buChar char="•"/>
            </a:pPr>
            <a:r>
              <a:rPr lang="en-US" altLang="zh-CN" sz="1125">
                <a:solidFill>
                  <a:srgbClr val="000000"/>
                </a:solidFill>
                <a:ea typeface="宋体" panose="02010600030101010101" pitchFamily="2" charset="-122"/>
              </a:rPr>
              <a:t>  Strategic Goals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Inventory of Assets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Data Collection and Storage Standards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Robust Asset Reporting and Analysis including Cross-Asset Analysis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Customer Focused</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System Oriented</a:t>
            </a:r>
          </a:p>
          <a:p>
            <a:pPr defTabSz="906364" fontAlgn="base">
              <a:spcBef>
                <a:spcPct val="0"/>
              </a:spcBef>
              <a:spcAft>
                <a:spcPct val="0"/>
              </a:spcAft>
              <a:buFontTx/>
              <a:buChar char="•"/>
            </a:pPr>
            <a:endParaRPr lang="en-US" altLang="zh-CN" sz="1125">
              <a:solidFill>
                <a:srgbClr val="000000"/>
              </a:solidFill>
              <a:ea typeface="宋体" panose="02010600030101010101" pitchFamily="2" charset="-122"/>
            </a:endParaRPr>
          </a:p>
        </p:txBody>
      </p:sp>
      <p:sp>
        <p:nvSpPr>
          <p:cNvPr id="3169" name="Text Box 97">
            <a:extLst>
              <a:ext uri="{FF2B5EF4-FFF2-40B4-BE49-F238E27FC236}">
                <a16:creationId xmlns:a16="http://schemas.microsoft.com/office/drawing/2014/main" id="{275FD334-BF54-84B9-FAFE-FE734288E805}"/>
              </a:ext>
            </a:extLst>
          </p:cNvPr>
          <p:cNvSpPr txBox="1">
            <a:spLocks noChangeArrowheads="1"/>
          </p:cNvSpPr>
          <p:nvPr/>
        </p:nvSpPr>
        <p:spPr bwMode="auto">
          <a:xfrm>
            <a:off x="3500438" y="428625"/>
            <a:ext cx="2000250" cy="69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What Will it Mean for Me?</a:t>
            </a:r>
          </a:p>
        </p:txBody>
      </p:sp>
      <p:sp>
        <p:nvSpPr>
          <p:cNvPr id="3170" name="Text Box 98">
            <a:extLst>
              <a:ext uri="{FF2B5EF4-FFF2-40B4-BE49-F238E27FC236}">
                <a16:creationId xmlns:a16="http://schemas.microsoft.com/office/drawing/2014/main" id="{37D9F7CE-C8EC-4554-9238-E4DD7031B04E}"/>
              </a:ext>
            </a:extLst>
          </p:cNvPr>
          <p:cNvSpPr txBox="1">
            <a:spLocks noChangeArrowheads="1"/>
          </p:cNvSpPr>
          <p:nvPr/>
        </p:nvSpPr>
        <p:spPr bwMode="auto">
          <a:xfrm>
            <a:off x="6715125" y="428625"/>
            <a:ext cx="2000250" cy="100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Asset Management Overview</a:t>
            </a:r>
          </a:p>
        </p:txBody>
      </p:sp>
      <p:sp>
        <p:nvSpPr>
          <p:cNvPr id="3172" name="Rectangle 100">
            <a:extLst>
              <a:ext uri="{FF2B5EF4-FFF2-40B4-BE49-F238E27FC236}">
                <a16:creationId xmlns:a16="http://schemas.microsoft.com/office/drawing/2014/main" id="{ED9CCDE9-7801-6E89-AC50-957C01FF6C0D}"/>
              </a:ext>
            </a:extLst>
          </p:cNvPr>
          <p:cNvSpPr>
            <a:spLocks noChangeArrowheads="1"/>
          </p:cNvSpPr>
          <p:nvPr/>
        </p:nvSpPr>
        <p:spPr bwMode="auto">
          <a:xfrm>
            <a:off x="71438" y="1061404"/>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73" name="Text Box 101">
            <a:extLst>
              <a:ext uri="{FF2B5EF4-FFF2-40B4-BE49-F238E27FC236}">
                <a16:creationId xmlns:a16="http://schemas.microsoft.com/office/drawing/2014/main" id="{BA4F85BD-64C7-60A4-1BC5-703319CDAABA}"/>
              </a:ext>
            </a:extLst>
          </p:cNvPr>
          <p:cNvSpPr txBox="1">
            <a:spLocks noChangeArrowheads="1"/>
          </p:cNvSpPr>
          <p:nvPr/>
        </p:nvSpPr>
        <p:spPr bwMode="auto">
          <a:xfrm>
            <a:off x="6715125" y="4071938"/>
            <a:ext cx="2000250" cy="69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Implementation Structure</a:t>
            </a:r>
          </a:p>
        </p:txBody>
      </p:sp>
      <p:sp>
        <p:nvSpPr>
          <p:cNvPr id="3174" name="Text Box 102">
            <a:extLst>
              <a:ext uri="{FF2B5EF4-FFF2-40B4-BE49-F238E27FC236}">
                <a16:creationId xmlns:a16="http://schemas.microsoft.com/office/drawing/2014/main" id="{31F0EB65-85EF-6DB8-8E59-392318C6AF78}"/>
              </a:ext>
            </a:extLst>
          </p:cNvPr>
          <p:cNvSpPr txBox="1">
            <a:spLocks noChangeArrowheads="1"/>
          </p:cNvSpPr>
          <p:nvPr/>
        </p:nvSpPr>
        <p:spPr bwMode="auto">
          <a:xfrm>
            <a:off x="7000875" y="4929188"/>
            <a:ext cx="1714500"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125">
                <a:solidFill>
                  <a:srgbClr val="000000"/>
                </a:solidFill>
                <a:ea typeface="宋体" panose="02010600030101010101" pitchFamily="2" charset="-122"/>
              </a:rPr>
              <a:t>Steering Committees:</a:t>
            </a:r>
          </a:p>
          <a:p>
            <a:pPr defTabSz="906364" fontAlgn="base">
              <a:spcBef>
                <a:spcPct val="50000"/>
              </a:spcBef>
              <a:spcAft>
                <a:spcPct val="0"/>
              </a:spcAft>
              <a:buFontTx/>
              <a:buChar char="•"/>
            </a:pPr>
            <a:r>
              <a:rPr lang="en-US" altLang="zh-CN" sz="1125">
                <a:solidFill>
                  <a:srgbClr val="000000"/>
                </a:solidFill>
                <a:ea typeface="宋体" panose="02010600030101010101" pitchFamily="2" charset="-122"/>
              </a:rPr>
              <a:t>  Executive</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Asset/OTMS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Asset/OTMS Tactical</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Various Working          Committees &amp; Groups</a:t>
            </a:r>
          </a:p>
          <a:p>
            <a:pPr defTabSz="906364" fontAlgn="base">
              <a:spcBef>
                <a:spcPct val="0"/>
              </a:spcBef>
              <a:spcAft>
                <a:spcPct val="0"/>
              </a:spcAft>
            </a:pPr>
            <a:endParaRPr lang="en-US" altLang="zh-CN" sz="1125">
              <a:solidFill>
                <a:srgbClr val="000000"/>
              </a:solidFill>
              <a:ea typeface="宋体" panose="02010600030101010101" pitchFamily="2" charset="-122"/>
            </a:endParaRPr>
          </a:p>
        </p:txBody>
      </p:sp>
      <p:sp>
        <p:nvSpPr>
          <p:cNvPr id="3178" name="Rectangle 106">
            <a:extLst>
              <a:ext uri="{FF2B5EF4-FFF2-40B4-BE49-F238E27FC236}">
                <a16:creationId xmlns:a16="http://schemas.microsoft.com/office/drawing/2014/main" id="{D183735E-123A-D5C6-BB9B-AF0EAAD9BC49}"/>
              </a:ext>
            </a:extLst>
          </p:cNvPr>
          <p:cNvSpPr>
            <a:spLocks noChangeArrowheads="1"/>
          </p:cNvSpPr>
          <p:nvPr/>
        </p:nvSpPr>
        <p:spPr bwMode="auto">
          <a:xfrm>
            <a:off x="71438" y="1065870"/>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graphicFrame>
        <p:nvGraphicFramePr>
          <p:cNvPr id="3177" name="Object 105">
            <a:extLst>
              <a:ext uri="{FF2B5EF4-FFF2-40B4-BE49-F238E27FC236}">
                <a16:creationId xmlns:a16="http://schemas.microsoft.com/office/drawing/2014/main" id="{039AA748-86EC-13A9-47F9-98557CF958AE}"/>
              </a:ext>
            </a:extLst>
          </p:cNvPr>
          <p:cNvGraphicFramePr>
            <a:graphicFrameLocks noChangeAspect="1"/>
          </p:cNvGraphicFramePr>
          <p:nvPr/>
        </p:nvGraphicFramePr>
        <p:xfrm>
          <a:off x="6643688" y="1428750"/>
          <a:ext cx="2290465" cy="2357438"/>
        </p:xfrm>
        <a:graphic>
          <a:graphicData uri="http://schemas.openxmlformats.org/presentationml/2006/ole">
            <mc:AlternateContent xmlns:mc="http://schemas.openxmlformats.org/markup-compatibility/2006">
              <mc:Choice xmlns:v="urn:schemas-microsoft-com:vml" Requires="v">
                <p:oleObj name="Slide" r:id="rId2" imgW="4515556" imgH="3386394" progId="PowerPoint.Slide.8">
                  <p:embed/>
                </p:oleObj>
              </mc:Choice>
              <mc:Fallback>
                <p:oleObj name="Slide" r:id="rId2" imgW="4515556" imgH="3386394" progId="PowerPoint.Slide.8">
                  <p:embed/>
                  <p:pic>
                    <p:nvPicPr>
                      <p:cNvPr id="3177" name="Object 105">
                        <a:extLst>
                          <a:ext uri="{FF2B5EF4-FFF2-40B4-BE49-F238E27FC236}">
                            <a16:creationId xmlns:a16="http://schemas.microsoft.com/office/drawing/2014/main" id="{039AA748-86EC-13A9-47F9-98557CF95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688" y="1428750"/>
                        <a:ext cx="2290465" cy="235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EDCADA48-97AB-5705-A853-542714F8FC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bg1"/>
                </a:solidFill>
                <a:latin typeface="Arial" panose="020B0604020202020204" pitchFamily="34" charset="0"/>
              </a:defRPr>
            </a:lvl1pPr>
            <a:lvl2pPr marL="742950" indent="-285750">
              <a:defRPr sz="3600">
                <a:solidFill>
                  <a:schemeClr val="bg1"/>
                </a:solidFill>
                <a:latin typeface="Arial" panose="020B0604020202020204" pitchFamily="34" charset="0"/>
              </a:defRPr>
            </a:lvl2pPr>
            <a:lvl3pPr marL="1143000" indent="-228600">
              <a:defRPr sz="3600">
                <a:solidFill>
                  <a:schemeClr val="bg1"/>
                </a:solidFill>
                <a:latin typeface="Arial" panose="020B0604020202020204" pitchFamily="34" charset="0"/>
              </a:defRPr>
            </a:lvl3pPr>
            <a:lvl4pPr marL="1600200" indent="-228600">
              <a:defRPr sz="3600">
                <a:solidFill>
                  <a:schemeClr val="bg1"/>
                </a:solidFill>
                <a:latin typeface="Arial" panose="020B0604020202020204" pitchFamily="34" charset="0"/>
              </a:defRPr>
            </a:lvl4pPr>
            <a:lvl5pPr marL="2057400" indent="-228600">
              <a:defRPr sz="3600">
                <a:solidFill>
                  <a:schemeClr val="bg1"/>
                </a:solidFill>
                <a:latin typeface="Arial" panose="020B0604020202020204" pitchFamily="34" charset="0"/>
              </a:defRPr>
            </a:lvl5pPr>
            <a:lvl6pPr marL="2514600" indent="-228600" algn="r" eaLnBrk="0" fontAlgn="base" hangingPunct="0">
              <a:spcBef>
                <a:spcPct val="50000"/>
              </a:spcBef>
              <a:spcAft>
                <a:spcPct val="0"/>
              </a:spcAft>
              <a:defRPr sz="3600">
                <a:solidFill>
                  <a:schemeClr val="bg1"/>
                </a:solidFill>
                <a:latin typeface="Arial" panose="020B0604020202020204" pitchFamily="34" charset="0"/>
              </a:defRPr>
            </a:lvl6pPr>
            <a:lvl7pPr marL="2971800" indent="-228600" algn="r" eaLnBrk="0" fontAlgn="base" hangingPunct="0">
              <a:spcBef>
                <a:spcPct val="50000"/>
              </a:spcBef>
              <a:spcAft>
                <a:spcPct val="0"/>
              </a:spcAft>
              <a:defRPr sz="3600">
                <a:solidFill>
                  <a:schemeClr val="bg1"/>
                </a:solidFill>
                <a:latin typeface="Arial" panose="020B0604020202020204" pitchFamily="34" charset="0"/>
              </a:defRPr>
            </a:lvl7pPr>
            <a:lvl8pPr marL="3429000" indent="-228600" algn="r" eaLnBrk="0" fontAlgn="base" hangingPunct="0">
              <a:spcBef>
                <a:spcPct val="50000"/>
              </a:spcBef>
              <a:spcAft>
                <a:spcPct val="0"/>
              </a:spcAft>
              <a:defRPr sz="3600">
                <a:solidFill>
                  <a:schemeClr val="bg1"/>
                </a:solidFill>
                <a:latin typeface="Arial" panose="020B0604020202020204" pitchFamily="34" charset="0"/>
              </a:defRPr>
            </a:lvl8pPr>
            <a:lvl9pPr marL="3886200" indent="-228600" algn="r" eaLnBrk="0" fontAlgn="base" hangingPunct="0">
              <a:spcBef>
                <a:spcPct val="50000"/>
              </a:spcBef>
              <a:spcAft>
                <a:spcPct val="0"/>
              </a:spcAft>
              <a:defRPr sz="36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D7D2348-B01E-4A9F-83B1-68DB16377767}" type="slidenum">
              <a:rPr kumimoji="0" lang="en-US" altLang="zh-CN" sz="1200" b="0" i="0" u="none" strike="noStrike" kern="1200" cap="none" spc="0" normalizeH="0" baseline="0" noProof="0" smtClean="0">
                <a:ln>
                  <a:noFill/>
                </a:ln>
                <a:solidFill>
                  <a:srgbClr val="ABD5FF"/>
                </a:solidFill>
                <a:effectLst/>
                <a:uLnTx/>
                <a:uFillTx/>
                <a:latin typeface="Georgia" panose="02040502050405020303" pitchFamily="18"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ABD5FF"/>
              </a:solidFill>
              <a:effectLst/>
              <a:uLnTx/>
              <a:uFillTx/>
              <a:latin typeface="Georgia" panose="02040502050405020303" pitchFamily="18"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7A71CD1C-CB21-A756-94EE-72FE8B0226B5}"/>
              </a:ext>
            </a:extLst>
          </p:cNvPr>
          <p:cNvSpPr>
            <a:spLocks noGrp="1" noChangeArrowheads="1"/>
          </p:cNvSpPr>
          <p:nvPr>
            <p:ph type="title"/>
          </p:nvPr>
        </p:nvSpPr>
        <p:spPr>
          <a:xfrm>
            <a:off x="533400" y="762000"/>
            <a:ext cx="8229600" cy="1219200"/>
          </a:xfrm>
          <a:noFill/>
        </p:spPr>
        <p:txBody>
          <a:bodyPr/>
          <a:lstStyle/>
          <a:p>
            <a:pPr eaLnBrk="1" hangingPunct="1"/>
            <a:r>
              <a:rPr lang="en-US" altLang="zh-CN" sz="3400" b="0">
                <a:ea typeface="宋体" panose="02010600030101010101" pitchFamily="2" charset="-122"/>
              </a:rPr>
              <a:t>Cleanup Program Trust Fund Status </a:t>
            </a:r>
            <a:br>
              <a:rPr lang="en-US" altLang="zh-CN" sz="3400" b="0">
                <a:ea typeface="宋体" panose="02010600030101010101" pitchFamily="2" charset="-122"/>
              </a:rPr>
            </a:br>
            <a:endParaRPr lang="en-US" altLang="zh-CN" sz="3400" b="0">
              <a:solidFill>
                <a:srgbClr val="BBE0E3"/>
              </a:solidFill>
              <a:ea typeface="宋体" panose="02010600030101010101" pitchFamily="2" charset="-122"/>
            </a:endParaRPr>
          </a:p>
        </p:txBody>
      </p:sp>
      <p:graphicFrame>
        <p:nvGraphicFramePr>
          <p:cNvPr id="782558" name="Group 222">
            <a:extLst>
              <a:ext uri="{FF2B5EF4-FFF2-40B4-BE49-F238E27FC236}">
                <a16:creationId xmlns:a16="http://schemas.microsoft.com/office/drawing/2014/main" id="{8E34342D-78BB-5288-99EF-562FA855AE70}"/>
              </a:ext>
            </a:extLst>
          </p:cNvPr>
          <p:cNvGraphicFramePr>
            <a:graphicFrameLocks noGrp="1"/>
          </p:cNvGraphicFramePr>
          <p:nvPr>
            <p:ph idx="1"/>
          </p:nvPr>
        </p:nvGraphicFramePr>
        <p:xfrm rot="21013826">
          <a:off x="381011" y="1752617"/>
          <a:ext cx="8458200" cy="4389438"/>
        </p:xfrm>
        <a:graphic>
          <a:graphicData uri="http://schemas.openxmlformats.org/drawingml/2006/table">
            <a:tbl>
              <a:tblPr/>
              <a:tblGrid>
                <a:gridCol w="6705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762055">
                <a:tc>
                  <a:txBody>
                    <a:bodyPr/>
                    <a:lstStyle/>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Solid Waste Trust Fund:</a:t>
                      </a: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a:ln>
                          <a:noFill/>
                        </a:ln>
                        <a:solidFill>
                          <a:schemeClr val="accent1"/>
                        </a:solidFill>
                        <a:effectLst/>
                        <a:latin typeface="Arial" charset="0"/>
                      </a:endParaRPr>
                    </a:p>
                  </a:txBody>
                  <a:tcPr marL="0" marT="45723" marB="45723"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30890">
                <a:tc>
                  <a:txBody>
                    <a:bodyPr/>
                    <a:lstStyle/>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r>
                        <a:rPr kumimoji="0" lang="en-US" sz="2200" b="0" i="0" u="none" strike="noStrike" cap="none" normalizeH="0" baseline="0" dirty="0">
                          <a:ln>
                            <a:noFill/>
                          </a:ln>
                          <a:solidFill>
                            <a:schemeClr val="accent1"/>
                          </a:solidFill>
                          <a:effectLst/>
                          <a:latin typeface="Arial" charset="0"/>
                        </a:rPr>
                        <a:t>Unreserved Balance (July 2008)</a:t>
                      </a:r>
                    </a:p>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r>
                        <a:rPr kumimoji="0" lang="en-US" sz="2200" b="0" i="0" u="none" strike="noStrike" cap="none" normalizeH="0" baseline="0" dirty="0">
                          <a:ln>
                            <a:noFill/>
                          </a:ln>
                          <a:solidFill>
                            <a:schemeClr val="accent1"/>
                          </a:solidFill>
                          <a:effectLst/>
                          <a:latin typeface="Arial" charset="0"/>
                        </a:rPr>
                        <a:t>(assumes FY 08/09 Budget)</a:t>
                      </a:r>
                    </a:p>
                    <a:p>
                      <a:pPr marL="465138"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tab pos="465138" algn="l"/>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$5,100,200</a:t>
                      </a:r>
                    </a:p>
                  </a:txBody>
                  <a:tcPr marL="0" marT="45723" marB="4572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762055">
                <a:tc>
                  <a:txBody>
                    <a:bodyPr/>
                    <a:lstStyle/>
                    <a:p>
                      <a:pPr marL="0" marR="0" lvl="0" indent="465138"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September 2008 Grants</a:t>
                      </a:r>
                    </a:p>
                    <a:p>
                      <a:pPr marL="0" marR="0" lvl="0" indent="465138"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txBody>
                  <a:tcPr marL="0" marT="45723" marB="45723" horzOverflow="overflow">
                    <a:lnL cap="flat">
                      <a:noFill/>
                    </a:lnL>
                    <a:lnR>
                      <a:noFill/>
                    </a:lnR>
                    <a:lnT>
                      <a:noFill/>
                    </a:lnT>
                    <a:lnB w="12700" cap="flat" cmpd="sng" algn="ctr">
                      <a:solidFill>
                        <a:srgbClr val="BBE0E3"/>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($750,000)</a:t>
                      </a:r>
                    </a:p>
                  </a:txBody>
                  <a:tcPr marL="0" marT="45723" marB="45723" horzOverflow="overflow">
                    <a:lnL>
                      <a:noFill/>
                    </a:lnL>
                    <a:lnR cap="flat">
                      <a:noFill/>
                    </a:lnR>
                    <a:lnT>
                      <a:noFill/>
                    </a:lnT>
                    <a:lnB w="12700" cap="flat" cmpd="sng" algn="ctr">
                      <a:solidFill>
                        <a:srgbClr val="BBE0E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34438">
                <a:tc>
                  <a:txBody>
                    <a:bodyPr/>
                    <a:lstStyle/>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Balance Available for New Grants/Contracts</a:t>
                      </a: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endParaRPr kumimoji="0" lang="en-US" sz="2200" b="0" i="0" u="none" strike="noStrike" cap="none" normalizeH="0" baseline="0" dirty="0">
                        <a:ln>
                          <a:noFill/>
                        </a:ln>
                        <a:solidFill>
                          <a:schemeClr val="accent1"/>
                        </a:solidFill>
                        <a:effectLst/>
                        <a:latin typeface="Arial" charset="0"/>
                      </a:endParaRPr>
                    </a:p>
                    <a:p>
                      <a:pPr marL="0" marR="0" lvl="0" indent="0" algn="l"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1" u="none" strike="noStrike" cap="none" normalizeH="0" baseline="0" dirty="0">
                          <a:ln>
                            <a:noFill/>
                          </a:ln>
                          <a:solidFill>
                            <a:schemeClr val="accent1"/>
                          </a:solidFill>
                          <a:effectLst/>
                          <a:latin typeface="Arial" charset="0"/>
                        </a:rPr>
                        <a:t>Note: up to $3.4 million in</a:t>
                      </a:r>
                      <a:r>
                        <a:rPr kumimoji="0" lang="en-US" sz="2200" b="0" i="0" u="none" strike="noStrike" cap="none" normalizeH="0" baseline="0" dirty="0">
                          <a:ln>
                            <a:noFill/>
                          </a:ln>
                          <a:solidFill>
                            <a:schemeClr val="accent1"/>
                          </a:solidFill>
                          <a:effectLst/>
                          <a:latin typeface="Arial" charset="0"/>
                        </a:rPr>
                        <a:t> </a:t>
                      </a:r>
                      <a:r>
                        <a:rPr kumimoji="0" lang="en-US" sz="2200" b="0" i="1" u="none" strike="noStrike" cap="none" normalizeH="0" baseline="0" dirty="0">
                          <a:ln>
                            <a:noFill/>
                          </a:ln>
                          <a:solidFill>
                            <a:schemeClr val="accent1"/>
                          </a:solidFill>
                          <a:effectLst/>
                          <a:latin typeface="Arial" charset="0"/>
                        </a:rPr>
                        <a:t>scheduled FY 08/09 contract allocations is available for new grants/contracts during period of budget delay. </a:t>
                      </a:r>
                    </a:p>
                  </a:txBody>
                  <a:tcPr marL="0" marT="45723" marB="45723" horzOverflow="overflow">
                    <a:lnL cap="flat">
                      <a:noFill/>
                    </a:lnL>
                    <a:lnR>
                      <a:noFill/>
                    </a:lnR>
                    <a:lnT w="12700" cap="flat" cmpd="sng" algn="ctr">
                      <a:solidFill>
                        <a:srgbClr val="BBE0E3"/>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90000"/>
                        </a:lnSpc>
                        <a:spcBef>
                          <a:spcPct val="20000"/>
                        </a:spcBef>
                        <a:spcAft>
                          <a:spcPct val="0"/>
                        </a:spcAft>
                        <a:buClr>
                          <a:srgbClr val="FFCC00"/>
                        </a:buClr>
                        <a:buSzPct val="110000"/>
                        <a:buFont typeface="Arial" charset="0"/>
                        <a:buNone/>
                        <a:tabLst/>
                      </a:pPr>
                      <a:r>
                        <a:rPr kumimoji="0" lang="en-US" sz="2200" b="0" i="0" u="none" strike="noStrike" cap="none" normalizeH="0" baseline="0" dirty="0">
                          <a:ln>
                            <a:noFill/>
                          </a:ln>
                          <a:solidFill>
                            <a:schemeClr val="accent1"/>
                          </a:solidFill>
                          <a:effectLst/>
                          <a:latin typeface="Arial" charset="0"/>
                        </a:rPr>
                        <a:t>$4,350,200</a:t>
                      </a:r>
                    </a:p>
                  </a:txBody>
                  <a:tcPr marL="0" marT="45723" marB="45723" horzOverflow="overflow">
                    <a:lnL>
                      <a:noFill/>
                    </a:lnL>
                    <a:lnR cap="flat">
                      <a:noFill/>
                    </a:lnR>
                    <a:lnT w="12700" cap="flat" cmpd="sng" algn="ctr">
                      <a:solidFill>
                        <a:srgbClr val="BBE0E3"/>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F3391063-45A4-F015-844D-42F6B2415C7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E84677-69F7-4E80-9396-B969608445B9}" type="slidenum">
              <a:rPr kumimoji="0" lang="en-US" altLang="zh-CN" sz="1400" b="0" i="0" u="none" strike="noStrike" kern="1200" cap="none" spc="0" normalizeH="0" baseline="0" noProof="0" smtClean="0">
                <a:ln>
                  <a:noFill/>
                </a:ln>
                <a:solidFill>
                  <a:srgbClr val="FFFF99"/>
                </a:solidFill>
                <a:effectLst/>
                <a:uLnTx/>
                <a:uFillTx/>
                <a:latin typeface="Arial" panose="020B0604020202020204" pitchFamily="34" charset="0"/>
                <a:ea typeface="宋体" panose="02010600030101010101"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4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530" name="Rectangle 2">
            <a:extLst>
              <a:ext uri="{FF2B5EF4-FFF2-40B4-BE49-F238E27FC236}">
                <a16:creationId xmlns:a16="http://schemas.microsoft.com/office/drawing/2014/main" id="{0F8CD01D-AFD7-78DB-3B27-1E83758EFA0D}"/>
              </a:ext>
            </a:extLst>
          </p:cNvPr>
          <p:cNvSpPr>
            <a:spLocks noGrp="1" noChangeArrowheads="1"/>
          </p:cNvSpPr>
          <p:nvPr>
            <p:ph type="title"/>
          </p:nvPr>
        </p:nvSpPr>
        <p:spPr/>
        <p:txBody>
          <a:bodyPr/>
          <a:lstStyle/>
          <a:p>
            <a:r>
              <a:rPr lang="en-US" altLang="zh-CN">
                <a:ea typeface="宋体" panose="02010600030101010101" pitchFamily="2" charset="-122"/>
              </a:rPr>
              <a:t> </a:t>
            </a:r>
            <a:r>
              <a:rPr lang="en-US" altLang="zh-CN" sz="4000" b="1">
                <a:solidFill>
                  <a:schemeClr val="folHlink"/>
                </a:solidFill>
                <a:ea typeface="宋体" panose="02010600030101010101" pitchFamily="2" charset="-122"/>
              </a:rPr>
              <a:t>Thorough QT Study Purpose</a:t>
            </a:r>
          </a:p>
        </p:txBody>
      </p:sp>
      <p:sp>
        <p:nvSpPr>
          <p:cNvPr id="22531" name="Rectangle 3">
            <a:extLst>
              <a:ext uri="{FF2B5EF4-FFF2-40B4-BE49-F238E27FC236}">
                <a16:creationId xmlns:a16="http://schemas.microsoft.com/office/drawing/2014/main" id="{69AF4612-151C-989A-7B49-A9369F5AF41E}"/>
              </a:ext>
            </a:extLst>
          </p:cNvPr>
          <p:cNvSpPr>
            <a:spLocks noGrp="1" noChangeArrowheads="1"/>
          </p:cNvSpPr>
          <p:nvPr>
            <p:ph type="body" idx="1"/>
          </p:nvPr>
        </p:nvSpPr>
        <p:spPr>
          <a:xfrm>
            <a:off x="457200" y="1295400"/>
            <a:ext cx="8229600" cy="4525963"/>
          </a:xfrm>
        </p:spPr>
        <p:txBody>
          <a:bodyPr/>
          <a:lstStyle/>
          <a:p>
            <a:pPr>
              <a:lnSpc>
                <a:spcPct val="90000"/>
              </a:lnSpc>
            </a:pPr>
            <a:r>
              <a:rPr lang="en-US" altLang="zh-CN">
                <a:ea typeface="宋体" panose="02010600030101010101" pitchFamily="2" charset="-122"/>
              </a:rPr>
              <a:t>Characterize the concentration-response relationship</a:t>
            </a:r>
          </a:p>
          <a:p>
            <a:pPr>
              <a:lnSpc>
                <a:spcPct val="90000"/>
              </a:lnSpc>
            </a:pPr>
            <a:r>
              <a:rPr lang="en-US" altLang="zh-CN">
                <a:ea typeface="宋体" panose="02010600030101010101" pitchFamily="2" charset="-122"/>
              </a:rPr>
              <a:t>Characterize QT effects of the drug under near “worst case” scenario</a:t>
            </a:r>
          </a:p>
          <a:p>
            <a:pPr lvl="1">
              <a:lnSpc>
                <a:spcPct val="90000"/>
              </a:lnSpc>
            </a:pPr>
            <a:r>
              <a:rPr lang="en-US" altLang="zh-CN">
                <a:ea typeface="宋体" panose="02010600030101010101" pitchFamily="2" charset="-122"/>
              </a:rPr>
              <a:t>ECG sampling at peak concentrations (drug/metabolites)</a:t>
            </a:r>
          </a:p>
          <a:p>
            <a:pPr lvl="1">
              <a:lnSpc>
                <a:spcPct val="90000"/>
              </a:lnSpc>
            </a:pPr>
            <a:r>
              <a:rPr lang="en-US" altLang="zh-CN">
                <a:ea typeface="宋体" panose="02010600030101010101" pitchFamily="2" charset="-122"/>
              </a:rPr>
              <a:t>Exposure at supratherapeutic concentrations</a:t>
            </a:r>
          </a:p>
          <a:p>
            <a:pPr lvl="1">
              <a:lnSpc>
                <a:spcPct val="90000"/>
              </a:lnSpc>
            </a:pPr>
            <a:r>
              <a:rPr lang="en-US" altLang="zh-CN">
                <a:ea typeface="宋体" panose="02010600030101010101" pitchFamily="2" charset="-122"/>
              </a:rPr>
              <a:t>Sufficient duration of dosing/sampling to characterize effects</a:t>
            </a:r>
          </a:p>
        </p:txBody>
      </p:sp>
      <p:sp>
        <p:nvSpPr>
          <p:cNvPr id="22532" name="Rectangle 4">
            <a:extLst>
              <a:ext uri="{FF2B5EF4-FFF2-40B4-BE49-F238E27FC236}">
                <a16:creationId xmlns:a16="http://schemas.microsoft.com/office/drawing/2014/main" id="{6F44D07D-D762-F55D-22A5-CD2F08537797}"/>
              </a:ext>
            </a:extLst>
          </p:cNvPr>
          <p:cNvSpPr>
            <a:spLocks noChangeArrowheads="1"/>
          </p:cNvSpPr>
          <p:nvPr/>
        </p:nvSpPr>
        <p:spPr bwMode="auto">
          <a:xfrm>
            <a:off x="762000" y="1219200"/>
            <a:ext cx="8382000" cy="76200"/>
          </a:xfrm>
          <a:prstGeom prst="rect">
            <a:avLst/>
          </a:prstGeom>
          <a:gradFill rotWithShape="0">
            <a:gsLst>
              <a:gs pos="0">
                <a:srgbClr val="006699"/>
              </a:gs>
              <a:gs pos="100000">
                <a:srgbClr val="00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9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82B117C-94F4-419C-539F-D9A74A004499}"/>
              </a:ext>
            </a:extLst>
          </p:cNvPr>
          <p:cNvSpPr>
            <a:spLocks noGrp="1" noChangeArrowheads="1"/>
          </p:cNvSpPr>
          <p:nvPr>
            <p:ph type="ctrTitle"/>
          </p:nvPr>
        </p:nvSpPr>
        <p:spPr>
          <a:xfrm>
            <a:off x="914400" y="228600"/>
            <a:ext cx="7623175" cy="914400"/>
          </a:xfrm>
        </p:spPr>
        <p:txBody>
          <a:bodyPr/>
          <a:lstStyle/>
          <a:p>
            <a:r>
              <a:rPr lang="en-US" altLang="zh-CN" sz="1600">
                <a:ea typeface="宋体" panose="02010600030101010101" pitchFamily="2" charset="-122"/>
              </a:rPr>
              <a:t>Wisconsin Department of Revenue</a:t>
            </a:r>
            <a:br>
              <a:rPr lang="en-US" altLang="zh-CN" sz="1600">
                <a:ea typeface="宋体" panose="02010600030101010101" pitchFamily="2" charset="-122"/>
              </a:rPr>
            </a:br>
            <a:r>
              <a:rPr lang="en-US" altLang="zh-CN" sz="2800">
                <a:ea typeface="宋体" panose="02010600030101010101" pitchFamily="2" charset="-122"/>
              </a:rPr>
              <a:t>Integrated Property Assessment System (IPAS)</a:t>
            </a:r>
          </a:p>
        </p:txBody>
      </p:sp>
      <p:sp>
        <p:nvSpPr>
          <p:cNvPr id="91139" name="Rectangle 3">
            <a:extLst>
              <a:ext uri="{FF2B5EF4-FFF2-40B4-BE49-F238E27FC236}">
                <a16:creationId xmlns:a16="http://schemas.microsoft.com/office/drawing/2014/main" id="{6C501EB7-0A95-40B9-479A-522E85AE397D}"/>
              </a:ext>
            </a:extLst>
          </p:cNvPr>
          <p:cNvSpPr>
            <a:spLocks noGrp="1" noChangeArrowheads="1"/>
          </p:cNvSpPr>
          <p:nvPr>
            <p:ph type="subTitle" idx="1"/>
          </p:nvPr>
        </p:nvSpPr>
        <p:spPr>
          <a:xfrm>
            <a:off x="457200" y="990600"/>
            <a:ext cx="8229600" cy="4191000"/>
          </a:xfrm>
        </p:spPr>
        <p:txBody>
          <a:bodyPr/>
          <a:lstStyle/>
          <a:p>
            <a:pPr marL="533400" indent="-533400"/>
            <a:r>
              <a:rPr lang="en-US" altLang="zh-CN" sz="3200" b="1">
                <a:ea typeface="宋体" panose="02010600030101010101" pitchFamily="2" charset="-122"/>
              </a:rPr>
              <a:t>What is IPAS?</a:t>
            </a:r>
            <a:r>
              <a:rPr lang="en-US" altLang="zh-CN" sz="6000" b="1">
                <a:ea typeface="宋体" panose="02010600030101010101" pitchFamily="2" charset="-122"/>
              </a:rPr>
              <a:t>  </a:t>
            </a:r>
            <a:r>
              <a:rPr lang="en-US" altLang="zh-CN" sz="2000" b="1">
                <a:ea typeface="宋体" panose="02010600030101010101" pitchFamily="2" charset="-122"/>
              </a:rPr>
              <a:t>(continued)</a:t>
            </a:r>
          </a:p>
          <a:p>
            <a:pPr marL="533400" indent="-533400"/>
            <a:endParaRPr lang="en-US" altLang="zh-CN" sz="800" b="1">
              <a:ea typeface="宋体" panose="02010600030101010101" pitchFamily="2" charset="-122"/>
            </a:endParaRPr>
          </a:p>
          <a:p>
            <a:pPr marL="533400" indent="-533400">
              <a:buFont typeface="Wingdings" panose="05000000000000000000" pitchFamily="2" charset="2"/>
              <a:buChar char="n"/>
            </a:pPr>
            <a:r>
              <a:rPr lang="en-US" altLang="zh-CN" sz="1600" b="1">
                <a:ea typeface="宋体" panose="02010600030101010101" pitchFamily="2" charset="-122"/>
              </a:rPr>
              <a:t>Commercial off-the-shelf (COTS) software</a:t>
            </a:r>
            <a:r>
              <a:rPr lang="en-US" altLang="zh-CN" sz="1600">
                <a:ea typeface="宋体" panose="02010600030101010101" pitchFamily="2" charset="-122"/>
              </a:rPr>
              <a:t> (Tyler Technologies) - provides the platform;</a:t>
            </a:r>
          </a:p>
          <a:p>
            <a:pPr marL="533400" indent="-533400">
              <a:buFont typeface="Wingdings" panose="05000000000000000000" pitchFamily="2" charset="2"/>
              <a:buChar char="n"/>
            </a:pPr>
            <a:r>
              <a:rPr lang="en-US" altLang="zh-CN" sz="1600">
                <a:ea typeface="宋体" panose="02010600030101010101" pitchFamily="2" charset="-122"/>
              </a:rPr>
              <a:t>Tyler and DOR - </a:t>
            </a:r>
            <a:r>
              <a:rPr lang="en-US" altLang="zh-CN" sz="1600" b="1">
                <a:ea typeface="宋体" panose="02010600030101010101" pitchFamily="2" charset="-122"/>
              </a:rPr>
              <a:t>modify product</a:t>
            </a:r>
            <a:r>
              <a:rPr lang="en-US" altLang="zh-CN" sz="1600">
                <a:ea typeface="宋体" panose="02010600030101010101" pitchFamily="2" charset="-122"/>
              </a:rPr>
              <a:t> to meet SLF and customer needs;</a:t>
            </a:r>
          </a:p>
          <a:p>
            <a:pPr marL="533400" indent="-533400">
              <a:buFont typeface="Wingdings" panose="05000000000000000000" pitchFamily="2" charset="2"/>
              <a:buChar char="n"/>
            </a:pPr>
            <a:r>
              <a:rPr lang="en-US" altLang="zh-CN" sz="1600">
                <a:ea typeface="宋体" panose="02010600030101010101" pitchFamily="2" charset="-122"/>
              </a:rPr>
              <a:t>First: </a:t>
            </a:r>
            <a:r>
              <a:rPr lang="en-US" altLang="zh-CN" sz="1600" b="1">
                <a:ea typeface="宋体" panose="02010600030101010101" pitchFamily="2" charset="-122"/>
              </a:rPr>
              <a:t>manufacturing property assessment</a:t>
            </a:r>
            <a:r>
              <a:rPr lang="en-US" altLang="zh-CN" sz="1600">
                <a:ea typeface="宋体" panose="02010600030101010101" pitchFamily="2" charset="-122"/>
              </a:rPr>
              <a:t>;</a:t>
            </a:r>
          </a:p>
          <a:p>
            <a:pPr marL="533400" indent="-533400">
              <a:buFont typeface="Wingdings" panose="05000000000000000000" pitchFamily="2" charset="2"/>
              <a:buChar char="n"/>
            </a:pPr>
            <a:r>
              <a:rPr lang="en-US" altLang="zh-CN" sz="1600">
                <a:ea typeface="宋体" panose="02010600030101010101" pitchFamily="2" charset="-122"/>
              </a:rPr>
              <a:t>Next: </a:t>
            </a:r>
            <a:r>
              <a:rPr lang="en-US" altLang="zh-CN" sz="1600" b="1">
                <a:ea typeface="宋体" panose="02010600030101010101" pitchFamily="2" charset="-122"/>
              </a:rPr>
              <a:t>create a database that can be used to store state-wide property sales data</a:t>
            </a:r>
            <a:r>
              <a:rPr lang="en-US" altLang="zh-CN" sz="1600">
                <a:ea typeface="宋体" panose="02010600030101010101" pitchFamily="2" charset="-122"/>
              </a:rPr>
              <a:t>.  Stakeholders such as local assessors, municipal and county officials, and the public will be authorized to access data.  Will be able to import and export data using standard tools such as Microsoft Office, text files, and XML transmission.</a:t>
            </a:r>
          </a:p>
          <a:p>
            <a:pPr marL="533400" indent="-533400">
              <a:buFont typeface="Wingdings" panose="05000000000000000000" pitchFamily="2" charset="2"/>
              <a:buChar char="n"/>
            </a:pPr>
            <a:r>
              <a:rPr lang="en-US" altLang="zh-CN" sz="1600">
                <a:ea typeface="宋体" panose="02010600030101010101" pitchFamily="2" charset="-122"/>
              </a:rPr>
              <a:t>One component: </a:t>
            </a:r>
            <a:r>
              <a:rPr lang="en-US" altLang="zh-CN" sz="1600" b="1">
                <a:ea typeface="宋体" panose="02010600030101010101" pitchFamily="2" charset="-122"/>
              </a:rPr>
              <a:t>e-filing of Manufacturing Forms (M-Forms)</a:t>
            </a:r>
            <a:r>
              <a:rPr lang="en-US" altLang="zh-CN" sz="1600">
                <a:ea typeface="宋体" panose="02010600030101010101" pitchFamily="2" charset="-122"/>
              </a:rPr>
              <a:t>. E-filing of the M-P form was implemented in January 2006.</a:t>
            </a:r>
          </a:p>
          <a:p>
            <a:pPr marL="533400" indent="-533400"/>
            <a:endParaRPr lang="en-US" altLang="zh-CN" sz="1600">
              <a:ea typeface="宋体" panose="02010600030101010101" pitchFamily="2" charset="-122"/>
            </a:endParaRPr>
          </a:p>
          <a:p>
            <a:pPr marL="533400" indent="-533400"/>
            <a:r>
              <a:rPr lang="en-US" altLang="zh-CN" sz="2000">
                <a:ea typeface="宋体" panose="02010600030101010101" pitchFamily="2" charset="-122"/>
              </a:rPr>
              <a:t>For more information:   http://www.dor.state.wi.us/slf/ipas/index.html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B783DAFD-2A27-DE6A-85AF-47F6AA37A438}"/>
              </a:ext>
            </a:extLst>
          </p:cNvPr>
          <p:cNvSpPr txBox="1">
            <a:spLocks noChangeArrowheads="1"/>
          </p:cNvSpPr>
          <p:nvPr/>
        </p:nvSpPr>
        <p:spPr bwMode="auto">
          <a:xfrm>
            <a:off x="304800" y="152400"/>
            <a:ext cx="7924800" cy="380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3200" b="1" i="1" u="sng" strike="noStrike" kern="1200" cap="none" spc="0" normalizeH="0" baseline="0" noProof="0">
                <a:ln>
                  <a:noFill/>
                </a:ln>
                <a:solidFill>
                  <a:srgbClr val="0033CC"/>
                </a:solidFill>
                <a:effectLst/>
                <a:uLnTx/>
                <a:uFillTx/>
                <a:latin typeface="Arial" panose="020B0604020202020204" pitchFamily="34" charset="0"/>
                <a:ea typeface="+mn-ea"/>
                <a:cs typeface="+mn-cs"/>
              </a:rPr>
              <a:t>Removal of Pesticides in </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3200" b="1" i="1" u="none" strike="noStrike" kern="1200" cap="none" spc="0" normalizeH="0" baseline="0" noProof="0">
                <a:ln>
                  <a:noFill/>
                </a:ln>
                <a:solidFill>
                  <a:srgbClr val="0033CC"/>
                </a:solidFill>
                <a:effectLst/>
                <a:uLnTx/>
                <a:uFillTx/>
                <a:latin typeface="Arial" panose="020B0604020202020204" pitchFamily="34" charset="0"/>
                <a:ea typeface="+mn-ea"/>
                <a:cs typeface="+mn-cs"/>
              </a:rPr>
              <a:t>             </a:t>
            </a:r>
            <a:r>
              <a:rPr kumimoji="0" lang="zh-CN" altLang="zh-CN" sz="3200" b="1" i="1" u="sng" strike="noStrike" kern="1200" cap="none" spc="0" normalizeH="0" baseline="0" noProof="0">
                <a:ln>
                  <a:noFill/>
                </a:ln>
                <a:solidFill>
                  <a:srgbClr val="0033CC"/>
                </a:solidFill>
                <a:effectLst/>
                <a:uLnTx/>
                <a:uFillTx/>
                <a:latin typeface="Arial" panose="020B0604020202020204" pitchFamily="34" charset="0"/>
                <a:ea typeface="+mn-ea"/>
                <a:cs typeface="+mn-cs"/>
              </a:rPr>
              <a:t>Grassed Waterways</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zh-CN" altLang="zh-CN" sz="2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Quantify the effectiveness of using water-treatment residuals in filter socks for removal of pesticides</a:t>
            </a:r>
          </a:p>
          <a:p>
            <a:pPr marL="0" marR="0" lvl="0" indent="0" algn="l" defTabSz="4806950" rtl="0" eaLnBrk="1" fontAlgn="base" latinLnBrk="0" hangingPunct="1">
              <a:lnSpc>
                <a:spcPct val="100000"/>
              </a:lnSpc>
              <a:spcBef>
                <a:spcPct val="0"/>
              </a:spcBef>
              <a:spcAft>
                <a:spcPct val="0"/>
              </a:spcAft>
              <a:buClrTx/>
              <a:buSzTx/>
              <a:buFontTx/>
              <a:buNone/>
              <a:tabLst/>
              <a:defRPr/>
            </a:pP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from fields</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4806950" rtl="0" eaLnBrk="1" fontAlgn="base" latinLnBrk="0" hangingPunct="1">
              <a:lnSpc>
                <a:spcPct val="100000"/>
              </a:lnSpc>
              <a:spcBef>
                <a:spcPct val="0"/>
              </a:spcBef>
              <a:spcAft>
                <a:spcPct val="0"/>
              </a:spcAft>
              <a:buClrTx/>
              <a:buSzTx/>
              <a:buFontTx/>
              <a:buChar char="•"/>
              <a:tabLst/>
              <a:defRPr/>
            </a:pPr>
            <a:r>
              <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Collaboration with industry</a:t>
            </a:r>
          </a:p>
          <a:p>
            <a:pPr marL="0" marR="0" lvl="0" indent="0" algn="l" defTabSz="480695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90115" name="Picture 3">
            <a:extLst>
              <a:ext uri="{FF2B5EF4-FFF2-40B4-BE49-F238E27FC236}">
                <a16:creationId xmlns:a16="http://schemas.microsoft.com/office/drawing/2014/main" id="{3895BD9E-65BD-74EC-F52A-48681BDE0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371" t="54529" r="37730" b="-3430"/>
          <a:stretch>
            <a:fillRect/>
          </a:stretch>
        </p:blipFill>
        <p:spPr bwMode="auto">
          <a:xfrm>
            <a:off x="5181600" y="3352800"/>
            <a:ext cx="3810000" cy="3417888"/>
          </a:xfrm>
          <a:prstGeom prst="rect">
            <a:avLst/>
          </a:prstGeom>
          <a:noFill/>
          <a:extLst>
            <a:ext uri="{909E8E84-426E-40DD-AFC4-6F175D3DCCD1}">
              <a14:hiddenFill xmlns:a14="http://schemas.microsoft.com/office/drawing/2010/main">
                <a:solidFill>
                  <a:srgbClr val="FFFFFF"/>
                </a:solidFill>
              </a14:hiddenFill>
            </a:ext>
          </a:extLst>
        </p:spPr>
      </p:pic>
      <p:sp>
        <p:nvSpPr>
          <p:cNvPr id="90116" name="Text Box 4">
            <a:extLst>
              <a:ext uri="{FF2B5EF4-FFF2-40B4-BE49-F238E27FC236}">
                <a16:creationId xmlns:a16="http://schemas.microsoft.com/office/drawing/2014/main" id="{7A041659-4DB4-6714-4F40-D6010C953CBA}"/>
              </a:ext>
            </a:extLst>
          </p:cNvPr>
          <p:cNvSpPr txBox="1">
            <a:spLocks noChangeArrowheads="1"/>
          </p:cNvSpPr>
          <p:nvPr/>
        </p:nvSpPr>
        <p:spPr bwMode="auto">
          <a:xfrm>
            <a:off x="5486400" y="2971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l" defTabSz="4806950" rtl="0" eaLnBrk="1" fontAlgn="base" latinLnBrk="0" hangingPunct="1">
              <a:lnSpc>
                <a:spcPct val="100000"/>
              </a:lnSpc>
              <a:spcBef>
                <a:spcPct val="5000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Arial" panose="020B0604020202020204" pitchFamily="34" charset="0"/>
                <a:ea typeface="+mn-ea"/>
                <a:cs typeface="+mn-cs"/>
              </a:rPr>
              <a:t>Filter sock filled with compost</a:t>
            </a: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90117" name="Picture 5">
            <a:extLst>
              <a:ext uri="{FF2B5EF4-FFF2-40B4-BE49-F238E27FC236}">
                <a16:creationId xmlns:a16="http://schemas.microsoft.com/office/drawing/2014/main" id="{4AEE8737-CD37-FF58-1E42-998DF0A5B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8" name="Text Box 6">
            <a:extLst>
              <a:ext uri="{FF2B5EF4-FFF2-40B4-BE49-F238E27FC236}">
                <a16:creationId xmlns:a16="http://schemas.microsoft.com/office/drawing/2014/main" id="{03C5F7F3-8A3D-F6EC-F2DE-8FD8D1B78E8D}"/>
              </a:ext>
            </a:extLst>
          </p:cNvPr>
          <p:cNvSpPr txBox="1">
            <a:spLocks noChangeArrowheads="1"/>
          </p:cNvSpPr>
          <p:nvPr/>
        </p:nvSpPr>
        <p:spPr bwMode="auto">
          <a:xfrm>
            <a:off x="2743200" y="35052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806950">
              <a:defRPr>
                <a:solidFill>
                  <a:schemeClr val="tx1"/>
                </a:solidFill>
                <a:latin typeface="Arial" panose="020B0604020202020204" pitchFamily="34" charset="0"/>
              </a:defRPr>
            </a:lvl1pPr>
            <a:lvl2pPr defTabSz="4806950">
              <a:defRPr>
                <a:solidFill>
                  <a:schemeClr val="tx1"/>
                </a:solidFill>
                <a:latin typeface="Arial" panose="020B0604020202020204" pitchFamily="34" charset="0"/>
              </a:defRPr>
            </a:lvl2pPr>
            <a:lvl3pPr defTabSz="4806950">
              <a:defRPr>
                <a:solidFill>
                  <a:schemeClr val="tx1"/>
                </a:solidFill>
                <a:latin typeface="Arial" panose="020B0604020202020204" pitchFamily="34" charset="0"/>
              </a:defRPr>
            </a:lvl3pPr>
            <a:lvl4pPr defTabSz="4806950">
              <a:defRPr>
                <a:solidFill>
                  <a:schemeClr val="tx1"/>
                </a:solidFill>
                <a:latin typeface="Arial" panose="020B0604020202020204" pitchFamily="34" charset="0"/>
              </a:defRPr>
            </a:lvl4pPr>
            <a:lvl5pPr defTabSz="4806950">
              <a:defRPr>
                <a:solidFill>
                  <a:schemeClr val="tx1"/>
                </a:solidFill>
                <a:latin typeface="Arial" panose="020B0604020202020204" pitchFamily="34" charset="0"/>
              </a:defRPr>
            </a:lvl5pPr>
            <a:lvl6pPr defTabSz="4806950" fontAlgn="base">
              <a:spcBef>
                <a:spcPct val="0"/>
              </a:spcBef>
              <a:spcAft>
                <a:spcPct val="0"/>
              </a:spcAft>
              <a:defRPr>
                <a:solidFill>
                  <a:schemeClr val="tx1"/>
                </a:solidFill>
                <a:latin typeface="Arial" panose="020B0604020202020204" pitchFamily="34" charset="0"/>
              </a:defRPr>
            </a:lvl6pPr>
            <a:lvl7pPr defTabSz="4806950" fontAlgn="base">
              <a:spcBef>
                <a:spcPct val="0"/>
              </a:spcBef>
              <a:spcAft>
                <a:spcPct val="0"/>
              </a:spcAft>
              <a:defRPr>
                <a:solidFill>
                  <a:schemeClr val="tx1"/>
                </a:solidFill>
                <a:latin typeface="Arial" panose="020B0604020202020204" pitchFamily="34" charset="0"/>
              </a:defRPr>
            </a:lvl7pPr>
            <a:lvl8pPr defTabSz="4806950" fontAlgn="base">
              <a:spcBef>
                <a:spcPct val="0"/>
              </a:spcBef>
              <a:spcAft>
                <a:spcPct val="0"/>
              </a:spcAft>
              <a:defRPr>
                <a:solidFill>
                  <a:schemeClr val="tx1"/>
                </a:solidFill>
                <a:latin typeface="Arial" panose="020B0604020202020204" pitchFamily="34" charset="0"/>
              </a:defRPr>
            </a:lvl8pPr>
            <a:lvl9pPr defTabSz="4806950" fontAlgn="base">
              <a:spcBef>
                <a:spcPct val="0"/>
              </a:spcBef>
              <a:spcAft>
                <a:spcPct val="0"/>
              </a:spcAft>
              <a:defRPr>
                <a:solidFill>
                  <a:schemeClr val="tx1"/>
                </a:solidFill>
                <a:latin typeface="Arial" panose="020B0604020202020204" pitchFamily="34" charset="0"/>
              </a:defRPr>
            </a:lvl9pPr>
          </a:lstStyle>
          <a:p>
            <a:pPr marL="0" marR="0" lvl="0" indent="0" algn="ctr" defTabSz="4806950" rtl="0" eaLnBrk="1" fontAlgn="base" latinLnBrk="0" hangingPunct="1">
              <a:lnSpc>
                <a:spcPct val="100000"/>
              </a:lnSpc>
              <a:spcBef>
                <a:spcPct val="50000"/>
              </a:spcBef>
              <a:spcAft>
                <a:spcPct val="0"/>
              </a:spcAft>
              <a:buClrTx/>
              <a:buSzTx/>
              <a:buFontTx/>
              <a:buNone/>
              <a:tabLst/>
              <a:defRPr/>
            </a:pPr>
            <a:r>
              <a:rPr kumimoji="0" lang="zh-CN" altLang="zh-CN" sz="1800" b="0" i="1" u="none" strike="noStrike" kern="1200" cap="none" spc="0" normalizeH="0" baseline="0" noProof="0">
                <a:ln>
                  <a:noFill/>
                </a:ln>
                <a:solidFill>
                  <a:srgbClr val="000000"/>
                </a:solidFill>
                <a:effectLst/>
                <a:uLnTx/>
                <a:uFillTx/>
                <a:latin typeface="Arial" panose="020B0604020202020204" pitchFamily="34" charset="0"/>
                <a:ea typeface="+mn-ea"/>
                <a:cs typeface="+mn-cs"/>
              </a:rPr>
              <a:t>Grassed waterway</a:t>
            </a: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4E8C75E-EEFD-4E1B-4CC2-D06DD9EE55D8}"/>
              </a:ext>
            </a:extLst>
          </p:cNvPr>
          <p:cNvSpPr>
            <a:spLocks noGrp="1" noChangeArrowheads="1"/>
          </p:cNvSpPr>
          <p:nvPr>
            <p:ph type="ctrTitle"/>
          </p:nvPr>
        </p:nvSpPr>
        <p:spPr>
          <a:xfrm>
            <a:off x="0" y="228600"/>
            <a:ext cx="7623175" cy="914400"/>
          </a:xfrm>
        </p:spPr>
        <p:txBody>
          <a:bodyPr/>
          <a:lstStyle/>
          <a:p>
            <a:r>
              <a:rPr lang="en-US" altLang="zh-CN" sz="1600">
                <a:ea typeface="宋体" panose="02010600030101010101" pitchFamily="2" charset="-122"/>
              </a:rPr>
              <a:t>Wisconsin Department of Revenue</a:t>
            </a:r>
            <a:br>
              <a:rPr lang="en-US" altLang="zh-CN" sz="1600">
                <a:ea typeface="宋体" panose="02010600030101010101" pitchFamily="2" charset="-122"/>
              </a:rPr>
            </a:br>
            <a:r>
              <a:rPr lang="en-US" altLang="zh-CN" sz="2800">
                <a:ea typeface="宋体" panose="02010600030101010101" pitchFamily="2" charset="-122"/>
              </a:rPr>
              <a:t>Integrated Property Assessment System (IPAS)</a:t>
            </a:r>
          </a:p>
        </p:txBody>
      </p:sp>
      <p:sp>
        <p:nvSpPr>
          <p:cNvPr id="17411" name="Rectangle 3">
            <a:extLst>
              <a:ext uri="{FF2B5EF4-FFF2-40B4-BE49-F238E27FC236}">
                <a16:creationId xmlns:a16="http://schemas.microsoft.com/office/drawing/2014/main" id="{6312A789-17E4-C633-56D9-B8FFE54268EF}"/>
              </a:ext>
            </a:extLst>
          </p:cNvPr>
          <p:cNvSpPr>
            <a:spLocks noGrp="1" noChangeArrowheads="1"/>
          </p:cNvSpPr>
          <p:nvPr>
            <p:ph type="subTitle" idx="1"/>
          </p:nvPr>
        </p:nvSpPr>
        <p:spPr>
          <a:xfrm>
            <a:off x="762000" y="1524000"/>
            <a:ext cx="7543800" cy="1752600"/>
          </a:xfrm>
        </p:spPr>
        <p:txBody>
          <a:bodyPr/>
          <a:lstStyle/>
          <a:p>
            <a:pPr marL="533400" indent="-533400">
              <a:lnSpc>
                <a:spcPct val="80000"/>
              </a:lnSpc>
            </a:pPr>
            <a:r>
              <a:rPr lang="en-US" altLang="zh-CN" sz="3200" b="1">
                <a:ea typeface="宋体" panose="02010600030101010101" pitchFamily="2" charset="-122"/>
              </a:rPr>
              <a:t>GIS</a:t>
            </a:r>
          </a:p>
          <a:p>
            <a:pPr marL="533400" indent="-533400">
              <a:lnSpc>
                <a:spcPct val="80000"/>
              </a:lnSpc>
            </a:pPr>
            <a:endParaRPr lang="en-US" altLang="zh-CN" sz="1200">
              <a:ea typeface="宋体" panose="02010600030101010101" pitchFamily="2" charset="-122"/>
            </a:endParaRPr>
          </a:p>
          <a:p>
            <a:pPr marL="533400" indent="-533400">
              <a:lnSpc>
                <a:spcPct val="80000"/>
              </a:lnSpc>
            </a:pPr>
            <a:r>
              <a:rPr lang="en-US" altLang="zh-CN" sz="2000">
                <a:ea typeface="宋体" panose="02010600030101010101" pitchFamily="2" charset="-122"/>
              </a:rPr>
              <a:t>We are working closely with David Mockert and Jerry Sullivan – Department of Administration/Division of Enterprise Technology</a:t>
            </a:r>
          </a:p>
          <a:p>
            <a:pPr marL="533400" indent="-533400">
              <a:lnSpc>
                <a:spcPct val="80000"/>
              </a:lnSpc>
            </a:pPr>
            <a:endParaRPr lang="en-US" altLang="zh-CN" sz="2000">
              <a:ea typeface="宋体" panose="02010600030101010101" pitchFamily="2" charset="-122"/>
            </a:endParaRPr>
          </a:p>
          <a:p>
            <a:pPr marL="1090613" lvl="2" indent="-419100">
              <a:lnSpc>
                <a:spcPct val="80000"/>
              </a:lnSpc>
              <a:buFont typeface="Wingdings" panose="05000000000000000000" pitchFamily="2" charset="2"/>
              <a:buNone/>
            </a:pPr>
            <a:r>
              <a:rPr lang="en-US" altLang="zh-CN" sz="1800" i="1">
                <a:solidFill>
                  <a:srgbClr val="3333FF"/>
                </a:solidFill>
                <a:ea typeface="宋体" panose="02010600030101010101" pitchFamily="2" charset="-122"/>
              </a:rPr>
              <a:t>The GIO has the responsibility to </a:t>
            </a:r>
            <a:r>
              <a:rPr lang="en-US" altLang="zh-CN" sz="1800" i="1" u="sng">
                <a:solidFill>
                  <a:srgbClr val="3333FF"/>
                </a:solidFill>
                <a:ea typeface="宋体" panose="02010600030101010101" pitchFamily="2" charset="-122"/>
              </a:rPr>
              <a:t>coordinate</a:t>
            </a:r>
            <a:r>
              <a:rPr lang="en-US" altLang="zh-CN" sz="1800" i="1">
                <a:solidFill>
                  <a:srgbClr val="3333FF"/>
                </a:solidFill>
                <a:ea typeface="宋体" panose="02010600030101010101" pitchFamily="2" charset="-122"/>
              </a:rPr>
              <a:t> Wisconsin’s geospatial information activities, to </a:t>
            </a:r>
            <a:r>
              <a:rPr lang="en-US" altLang="zh-CN" sz="1800" i="1" u="sng">
                <a:solidFill>
                  <a:srgbClr val="3333FF"/>
                </a:solidFill>
                <a:ea typeface="宋体" panose="02010600030101010101" pitchFamily="2" charset="-122"/>
              </a:rPr>
              <a:t>implement standards</a:t>
            </a:r>
            <a:r>
              <a:rPr lang="en-US" altLang="zh-CN" sz="1800" i="1">
                <a:solidFill>
                  <a:srgbClr val="3333FF"/>
                </a:solidFill>
                <a:ea typeface="宋体" panose="02010600030101010101" pitchFamily="2" charset="-122"/>
              </a:rPr>
              <a:t> to facilitate interoperability of information related to homeland security, to make recommendations on awarding grants to fund geospatial data, and to </a:t>
            </a:r>
            <a:r>
              <a:rPr lang="en-US" altLang="zh-CN" sz="1800" i="1" u="sng">
                <a:solidFill>
                  <a:srgbClr val="3333FF"/>
                </a:solidFill>
                <a:ea typeface="宋体" panose="02010600030101010101" pitchFamily="2" charset="-122"/>
              </a:rPr>
              <a:t>create information sharing agreements</a:t>
            </a:r>
            <a:r>
              <a:rPr lang="en-US" altLang="zh-CN" sz="1800" i="1">
                <a:solidFill>
                  <a:srgbClr val="3333FF"/>
                </a:solidFill>
                <a:ea typeface="宋体" panose="02010600030101010101" pitchFamily="2" charset="-122"/>
              </a:rPr>
              <a:t> with state, local and tribal governments.</a:t>
            </a:r>
            <a:r>
              <a:rPr lang="en-US" altLang="zh-CN">
                <a:ea typeface="宋体" panose="02010600030101010101" pitchFamily="2" charset="-122"/>
              </a:rPr>
              <a:t> </a:t>
            </a:r>
            <a:endParaRPr lang="en-US" altLang="zh-CN" sz="18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r>
              <a:rPr lang="en-US" altLang="zh-CN" sz="2000">
                <a:ea typeface="宋体" panose="02010600030101010101" pitchFamily="2" charset="-122"/>
              </a:rPr>
              <a:t>We at DOR have similar goals with IPAS.</a:t>
            </a: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000">
              <a:ea typeface="宋体" panose="02010600030101010101" pitchFamily="2" charset="-122"/>
            </a:endParaRPr>
          </a:p>
          <a:p>
            <a:pPr marL="533400" indent="-533400">
              <a:lnSpc>
                <a:spcPct val="80000"/>
              </a:lnSpc>
            </a:pPr>
            <a:endParaRPr lang="en-US" altLang="zh-CN" sz="2400">
              <a:ea typeface="宋体" panose="02010600030101010101" pitchFamily="2" charset="-122"/>
            </a:endParaRPr>
          </a:p>
          <a:p>
            <a:pPr marL="533400" indent="-533400">
              <a:lnSpc>
                <a:spcPct val="80000"/>
              </a:lnSpc>
            </a:pPr>
            <a:endParaRPr lang="en-US" altLang="zh-CN" sz="2400">
              <a:ea typeface="宋体" panose="02010600030101010101" pitchFamily="2" charset="-122"/>
            </a:endParaRPr>
          </a:p>
          <a:p>
            <a:pPr marL="533400" indent="-533400">
              <a:lnSpc>
                <a:spcPct val="80000"/>
              </a:lnSpc>
            </a:pPr>
            <a:endParaRPr lang="en-US" altLang="zh-CN" sz="1600">
              <a:ea typeface="宋体" panose="02010600030101010101" pitchFamily="2" charset="-122"/>
            </a:endParaRPr>
          </a:p>
          <a:p>
            <a:pPr marL="533400" indent="-533400">
              <a:lnSpc>
                <a:spcPct val="80000"/>
              </a:lnSpc>
            </a:pPr>
            <a:endParaRPr lang="en-US" altLang="zh-CN" sz="1800">
              <a:ea typeface="宋体" panose="02010600030101010101" pitchFamily="2" charset="-122"/>
            </a:endParaRPr>
          </a:p>
          <a:p>
            <a:pPr marL="533400" indent="-533400">
              <a:lnSpc>
                <a:spcPct val="80000"/>
              </a:lnSpc>
            </a:pPr>
            <a:endParaRPr lang="en-US" altLang="zh-CN" sz="1800">
              <a:ea typeface="宋体" panose="02010600030101010101" pitchFamily="2" charset="-122"/>
            </a:endParaRPr>
          </a:p>
        </p:txBody>
      </p:sp>
      <p:pic>
        <p:nvPicPr>
          <p:cNvPr id="17413" name="Picture 5" descr="Map">
            <a:extLst>
              <a:ext uri="{FF2B5EF4-FFF2-40B4-BE49-F238E27FC236}">
                <a16:creationId xmlns:a16="http://schemas.microsoft.com/office/drawing/2014/main" id="{622619B7-5B68-78D2-4FC5-026117E6F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5720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042B45-18D2-04E7-1A1A-1F5F9F7B4CC8}"/>
              </a:ext>
            </a:extLst>
          </p:cNvPr>
          <p:cNvSpPr>
            <a:spLocks noGrp="1" noChangeArrowheads="1"/>
          </p:cNvSpPr>
          <p:nvPr>
            <p:ph type="title"/>
          </p:nvPr>
        </p:nvSpPr>
        <p:spPr>
          <a:xfrm>
            <a:off x="931838" y="11"/>
          </a:xfrm>
        </p:spPr>
        <p:txBody>
          <a:bodyPr/>
          <a:lstStyle/>
          <a:p>
            <a:r>
              <a:rPr lang="en-US" altLang="zh-CN">
                <a:ea typeface="宋体" panose="02010600030101010101" pitchFamily="2" charset="-122"/>
              </a:rPr>
              <a:t>Special Promotions - Monthly</a:t>
            </a:r>
          </a:p>
        </p:txBody>
      </p:sp>
      <p:sp>
        <p:nvSpPr>
          <p:cNvPr id="30723" name="Rectangle 3">
            <a:extLst>
              <a:ext uri="{FF2B5EF4-FFF2-40B4-BE49-F238E27FC236}">
                <a16:creationId xmlns:a16="http://schemas.microsoft.com/office/drawing/2014/main" id="{09983E26-C005-BE36-A587-1232C5FA8175}"/>
              </a:ext>
            </a:extLst>
          </p:cNvPr>
          <p:cNvSpPr>
            <a:spLocks noGrp="1" noChangeArrowheads="1"/>
          </p:cNvSpPr>
          <p:nvPr>
            <p:ph type="body" idx="1"/>
          </p:nvPr>
        </p:nvSpPr>
        <p:spPr/>
        <p:txBody>
          <a:bodyPr/>
          <a:lstStyle/>
          <a:p>
            <a:r>
              <a:rPr lang="en-US" altLang="zh-CN">
                <a:ea typeface="宋体" panose="02010600030101010101" pitchFamily="2" charset="-122"/>
              </a:rPr>
              <a:t>Birthday Celebrations</a:t>
            </a:r>
          </a:p>
          <a:p>
            <a:pPr lvl="1"/>
            <a:r>
              <a:rPr lang="en-US" altLang="zh-CN">
                <a:ea typeface="宋体" panose="02010600030101010101" pitchFamily="2" charset="-122"/>
              </a:rPr>
              <a:t>Students for each month</a:t>
            </a:r>
          </a:p>
          <a:p>
            <a:pPr lvl="1"/>
            <a:r>
              <a:rPr lang="en-US" altLang="zh-CN">
                <a:ea typeface="宋体" panose="02010600030101010101" pitchFamily="2" charset="-122"/>
              </a:rPr>
              <a:t>Celebrity of the Month </a:t>
            </a:r>
          </a:p>
          <a:p>
            <a:pPr lvl="2"/>
            <a:r>
              <a:rPr lang="en-US" altLang="zh-CN">
                <a:ea typeface="宋体" panose="02010600030101010101" pitchFamily="2" charset="-122"/>
              </a:rPr>
              <a:t>Dr. Seuss – March 2nd</a:t>
            </a:r>
          </a:p>
          <a:p>
            <a:pPr lvl="2"/>
            <a:r>
              <a:rPr lang="en-US" altLang="zh-CN">
                <a:ea typeface="宋体" panose="02010600030101010101" pitchFamily="2" charset="-122"/>
              </a:rPr>
              <a:t>Mickey Mouse – November 18th</a:t>
            </a:r>
          </a:p>
          <a:p>
            <a:r>
              <a:rPr lang="en-US" altLang="zh-CN">
                <a:ea typeface="宋体" panose="02010600030101010101" pitchFamily="2" charset="-122"/>
              </a:rPr>
              <a:t>Theme or Specialty Bars</a:t>
            </a:r>
          </a:p>
          <a:p>
            <a:r>
              <a:rPr lang="en-US" altLang="zh-CN">
                <a:ea typeface="宋体" panose="02010600030101010101" pitchFamily="2" charset="-122"/>
              </a:rPr>
              <a:t>Menus planned by classrooms/grades</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7">
            <a:extLst>
              <a:ext uri="{FF2B5EF4-FFF2-40B4-BE49-F238E27FC236}">
                <a16:creationId xmlns:a16="http://schemas.microsoft.com/office/drawing/2014/main" id="{CABEBE5B-722F-C200-A3C2-AA43C56350E4}"/>
              </a:ext>
            </a:extLst>
          </p:cNvPr>
          <p:cNvSpPr>
            <a:spLocks noGrp="1"/>
          </p:cNvSpPr>
          <p:nvPr>
            <p:ph type="title"/>
          </p:nvPr>
        </p:nvSpPr>
        <p:spPr>
          <a:xfrm>
            <a:off x="152400" y="0"/>
          </a:xfrm>
        </p:spPr>
        <p:txBody>
          <a:bodyPr/>
          <a:lstStyle/>
          <a:p>
            <a:r>
              <a:rPr lang="en-US" altLang="zh-CN"/>
              <a:t>Overweight and obesity among adults </a:t>
            </a:r>
          </a:p>
        </p:txBody>
      </p:sp>
      <p:pic>
        <p:nvPicPr>
          <p:cNvPr id="3075" name="Content Placeholder 4" descr="Figure 11 consists of two area graphs, one for men and one for women, showing overweight but not obese, and grade 1, grade 2, and grade 3 obesity, among adults aged 20 and over, for three time periods: 1988 to 1994, 1999 to 2002, and 2007 to 2010.">
            <a:extLst>
              <a:ext uri="{FF2B5EF4-FFF2-40B4-BE49-F238E27FC236}">
                <a16:creationId xmlns:a16="http://schemas.microsoft.com/office/drawing/2014/main" id="{024F8621-DFC6-47E1-B85F-19A1374C9E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71488" y="1371600"/>
            <a:ext cx="8201025" cy="4572000"/>
          </a:xfrm>
        </p:spPr>
      </p:pic>
      <p:sp>
        <p:nvSpPr>
          <p:cNvPr id="10" name="Text Placeholder 9">
            <a:extLst>
              <a:ext uri="{FF2B5EF4-FFF2-40B4-BE49-F238E27FC236}">
                <a16:creationId xmlns:a16="http://schemas.microsoft.com/office/drawing/2014/main" id="{2C140596-D3D5-7618-B7BB-E8A29BED18ED}"/>
              </a:ext>
            </a:extLst>
          </p:cNvPr>
          <p:cNvSpPr>
            <a:spLocks noGrp="1"/>
          </p:cNvSpPr>
          <p:nvPr>
            <p:ph type="body" sz="quarter" idx="10"/>
          </p:nvPr>
        </p:nvSpPr>
        <p:spPr/>
        <p:txBody>
          <a:bodyPr rtlCol="0">
            <a:normAutofit lnSpcReduction="10000"/>
          </a:bodyPr>
          <a:lstStyle/>
          <a:p>
            <a:pPr fontAlgn="auto">
              <a:spcAft>
                <a:spcPts val="0"/>
              </a:spcAft>
              <a:defRPr/>
            </a:pPr>
            <a:r>
              <a:rPr lang="en-US" dirty="0"/>
              <a:t>NOTE: Overweight but not obese is body mass index (BMI) greater than or equal to 25 but less than 30; grade 1 obesity is BMI greater than or equal to 30 but less than 35; grade 2 obesity is BMI greater than or equal to 35 but less than 40; grade 3 obesity is BMI greater than or equal to 40. </a:t>
            </a:r>
          </a:p>
          <a:p>
            <a:pPr fontAlgn="auto">
              <a:spcAft>
                <a:spcPts val="0"/>
              </a:spcAft>
              <a:defRPr/>
            </a:pPr>
            <a:r>
              <a:rPr lang="en-US" dirty="0"/>
              <a:t>SOURCE: CDC/NCHS, </a:t>
            </a:r>
            <a:r>
              <a:rPr lang="en-US" i="1" dirty="0"/>
              <a:t>Health, United States, 2012</a:t>
            </a:r>
            <a:r>
              <a:rPr lang="en-US" dirty="0"/>
              <a:t>, Figure 11. Data from the National Health and Nutrition Examination Survey.</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4ADC45D6-6C54-447A-827D-0225C30A3D0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573B58-D242-4897-B78B-C3773A1F8C5D}"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8" name="Rectangle 2">
            <a:extLst>
              <a:ext uri="{FF2B5EF4-FFF2-40B4-BE49-F238E27FC236}">
                <a16:creationId xmlns:a16="http://schemas.microsoft.com/office/drawing/2014/main" id="{8C534977-EEC3-31A0-9619-1BEFD1147192}"/>
              </a:ext>
            </a:extLst>
          </p:cNvPr>
          <p:cNvSpPr>
            <a:spLocks noGrp="1" noChangeArrowheads="1"/>
          </p:cNvSpPr>
          <p:nvPr>
            <p:ph type="title"/>
          </p:nvPr>
        </p:nvSpPr>
        <p:spPr>
          <a:xfrm>
            <a:off x="0" y="0"/>
          </a:xfrm>
        </p:spPr>
        <p:txBody>
          <a:bodyPr/>
          <a:lstStyle/>
          <a:p>
            <a:r>
              <a:rPr lang="en-US" altLang="zh-CN" sz="3200">
                <a:ea typeface="宋体" panose="02010600030101010101" pitchFamily="2" charset="-122"/>
              </a:rPr>
              <a:t>CIO Council XML Web Services Initiative</a:t>
            </a:r>
          </a:p>
        </p:txBody>
      </p:sp>
      <p:sp>
        <p:nvSpPr>
          <p:cNvPr id="9219" name="Rectangle 3">
            <a:extLst>
              <a:ext uri="{FF2B5EF4-FFF2-40B4-BE49-F238E27FC236}">
                <a16:creationId xmlns:a16="http://schemas.microsoft.com/office/drawing/2014/main" id="{C2E4CCA2-27B7-C93D-61B3-4120FE4B6A67}"/>
              </a:ext>
            </a:extLst>
          </p:cNvPr>
          <p:cNvSpPr>
            <a:spLocks noGrp="1" noChangeArrowheads="1"/>
          </p:cNvSpPr>
          <p:nvPr>
            <p:ph type="body" idx="1"/>
          </p:nvPr>
        </p:nvSpPr>
        <p:spPr/>
        <p:txBody>
          <a:bodyPr/>
          <a:lstStyle/>
          <a:p>
            <a:pPr>
              <a:lnSpc>
                <a:spcPct val="80000"/>
              </a:lnSpc>
            </a:pPr>
            <a:r>
              <a:rPr lang="en-US" altLang="zh-CN" sz="2000" b="1">
                <a:ea typeface="宋体" panose="02010600030101010101" pitchFamily="2" charset="-122"/>
              </a:rPr>
              <a:t>The Federal Enterprise Architecture Program Management Office (FEA-PMO)</a:t>
            </a:r>
            <a:r>
              <a:rPr lang="en-US" altLang="zh-CN" sz="2000">
                <a:ea typeface="宋体" panose="02010600030101010101" pitchFamily="2" charset="-122"/>
              </a:rPr>
              <a:t> was established on February 6, 2002, in accordance with direction issued by the Associate Director for Information (IT) and E-Government, Office of Management and Budget (OMB). The lack of a Federal Enterprise Architecture had been cited by the 2001 Quicksilver E-Government Task Force as a key barrier to the success of the 24 Presidential Priority E-Government initiatives approved by the President's Management Council in October 2001. </a:t>
            </a:r>
          </a:p>
          <a:p>
            <a:pPr>
              <a:lnSpc>
                <a:spcPct val="80000"/>
              </a:lnSpc>
            </a:pPr>
            <a:r>
              <a:rPr lang="en-US" altLang="zh-CN" sz="2000">
                <a:ea typeface="宋体" panose="02010600030101010101" pitchFamily="2" charset="-122"/>
              </a:rPr>
              <a:t>The FEA-PMO manages and coordinates activities surrounding: </a:t>
            </a:r>
          </a:p>
          <a:p>
            <a:pPr lvl="1">
              <a:lnSpc>
                <a:spcPct val="80000"/>
              </a:lnSpc>
            </a:pPr>
            <a:r>
              <a:rPr lang="en-US" altLang="zh-CN" sz="1800" b="1">
                <a:ea typeface="宋体" panose="02010600030101010101" pitchFamily="2" charset="-122"/>
              </a:rPr>
              <a:t>The Federal Enterprise Architecture (FEA).</a:t>
            </a:r>
            <a:r>
              <a:rPr lang="en-US" altLang="zh-CN" sz="1800">
                <a:ea typeface="宋体" panose="02010600030101010101" pitchFamily="2" charset="-122"/>
              </a:rPr>
              <a:t> Definition of the Federal Enterprise Architecture through a set of Government-wide reference models focusing on business, performance, services and components, technologies and standards, and data and information. </a:t>
            </a:r>
          </a:p>
          <a:p>
            <a:pPr lvl="1">
              <a:lnSpc>
                <a:spcPct val="80000"/>
              </a:lnSpc>
            </a:pPr>
            <a:r>
              <a:rPr lang="en-US" altLang="zh-CN" sz="1800" b="1">
                <a:ea typeface="宋体" panose="02010600030101010101" pitchFamily="2" charset="-122"/>
              </a:rPr>
              <a:t>Solution Architects Working Group (SAWG).</a:t>
            </a:r>
            <a:r>
              <a:rPr lang="en-US" altLang="zh-CN" sz="1800">
                <a:ea typeface="宋体" panose="02010600030101010101" pitchFamily="2" charset="-122"/>
              </a:rPr>
              <a:t> Assist Federal Agencies with activities surrounding the technical design and implementation of their initiatives and to promote and communicate the principles of Component-Based Architecture and reuse.</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BFCD9160-4821-710A-9B04-F055CE52A225}"/>
              </a:ext>
            </a:extLst>
          </p:cNvPr>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5">
            <a:extLst>
              <a:ext uri="{FF2B5EF4-FFF2-40B4-BE49-F238E27FC236}">
                <a16:creationId xmlns:a16="http://schemas.microsoft.com/office/drawing/2014/main" id="{6C4F4A5E-8F8D-13DF-937B-649C5009B344}"/>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fld id="{6C0896BE-16EA-44F0-881C-0C185E71D0DB}"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174</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6066" name="Rectangle 2">
            <a:extLst>
              <a:ext uri="{FF2B5EF4-FFF2-40B4-BE49-F238E27FC236}">
                <a16:creationId xmlns:a16="http://schemas.microsoft.com/office/drawing/2014/main" id="{905E4E2B-DDDF-D49A-C487-ADDCC3D9072B}"/>
              </a:ext>
            </a:extLst>
          </p:cNvPr>
          <p:cNvSpPr>
            <a:spLocks noGrp="1" noChangeArrowheads="1"/>
          </p:cNvSpPr>
          <p:nvPr>
            <p:ph type="title"/>
          </p:nvPr>
        </p:nvSpPr>
        <p:spPr>
          <a:xfrm>
            <a:off x="685800" y="304800"/>
            <a:ext cx="7772400" cy="838200"/>
          </a:xfrm>
        </p:spPr>
        <p:txBody>
          <a:bodyPr/>
          <a:lstStyle/>
          <a:p>
            <a:r>
              <a:rPr lang="en-US" altLang="zh-CN" b="1">
                <a:ea typeface="宋体" panose="02010600030101010101" pitchFamily="2" charset="-122"/>
              </a:rPr>
              <a:t>Corrective Action Plan (CAP)</a:t>
            </a:r>
          </a:p>
        </p:txBody>
      </p:sp>
      <p:sp>
        <p:nvSpPr>
          <p:cNvPr id="216067" name="Rectangle 3">
            <a:extLst>
              <a:ext uri="{FF2B5EF4-FFF2-40B4-BE49-F238E27FC236}">
                <a16:creationId xmlns:a16="http://schemas.microsoft.com/office/drawing/2014/main" id="{D135101B-1EF8-B05F-3E8B-F2DA075A409A}"/>
              </a:ext>
            </a:extLst>
          </p:cNvPr>
          <p:cNvSpPr>
            <a:spLocks noGrp="1" noChangeArrowheads="1"/>
          </p:cNvSpPr>
          <p:nvPr>
            <p:ph type="body" idx="1"/>
          </p:nvPr>
        </p:nvSpPr>
        <p:spPr>
          <a:xfrm>
            <a:off x="685800" y="1371600"/>
            <a:ext cx="7772400" cy="4343400"/>
          </a:xfrm>
        </p:spPr>
        <p:txBody>
          <a:bodyPr/>
          <a:lstStyle/>
          <a:p>
            <a:pPr algn="l">
              <a:lnSpc>
                <a:spcPct val="90000"/>
              </a:lnSpc>
              <a:buFontTx/>
              <a:buChar char="•"/>
            </a:pPr>
            <a:r>
              <a:rPr lang="en-US" altLang="zh-CN" sz="2800">
                <a:ea typeface="宋体" panose="02010600030101010101" pitchFamily="2" charset="-122"/>
              </a:rPr>
              <a:t>11 Comments directly affecting FRD</a:t>
            </a:r>
          </a:p>
          <a:p>
            <a:pPr lvl="1">
              <a:lnSpc>
                <a:spcPct val="90000"/>
              </a:lnSpc>
            </a:pPr>
            <a:r>
              <a:rPr lang="en-US" altLang="zh-CN" sz="2400">
                <a:ea typeface="宋体" panose="02010600030101010101" pitchFamily="2" charset="-122"/>
              </a:rPr>
              <a:t>7 comments were deemed “in compliance” or not an FRD function</a:t>
            </a:r>
          </a:p>
          <a:p>
            <a:pPr lvl="1">
              <a:lnSpc>
                <a:spcPct val="90000"/>
              </a:lnSpc>
            </a:pPr>
            <a:r>
              <a:rPr lang="en-US" altLang="zh-CN" sz="2400">
                <a:ea typeface="宋体" panose="02010600030101010101" pitchFamily="2" charset="-122"/>
              </a:rPr>
              <a:t>2 comments closed at FRD retreat</a:t>
            </a:r>
          </a:p>
          <a:p>
            <a:pPr lvl="1">
              <a:lnSpc>
                <a:spcPct val="90000"/>
              </a:lnSpc>
            </a:pPr>
            <a:r>
              <a:rPr lang="en-US" altLang="zh-CN" sz="2400">
                <a:ea typeface="宋体" panose="02010600030101010101" pitchFamily="2" charset="-122"/>
              </a:rPr>
              <a:t>2 comments to be closed by June 30, 2004</a:t>
            </a:r>
          </a:p>
          <a:p>
            <a:pPr algn="l">
              <a:lnSpc>
                <a:spcPct val="90000"/>
              </a:lnSpc>
              <a:buFontTx/>
              <a:buChar char="•"/>
            </a:pPr>
            <a:r>
              <a:rPr lang="en-US" altLang="zh-CN" sz="2800">
                <a:ea typeface="宋体" panose="02010600030101010101" pitchFamily="2" charset="-122"/>
              </a:rPr>
              <a:t>Quotas are </a:t>
            </a:r>
            <a:r>
              <a:rPr lang="en-US" altLang="zh-CN" sz="2800" u="sng">
                <a:ea typeface="宋体" panose="02010600030101010101" pitchFamily="2" charset="-122"/>
              </a:rPr>
              <a:t>not</a:t>
            </a:r>
            <a:r>
              <a:rPr lang="en-US" altLang="zh-CN" sz="2800">
                <a:ea typeface="宋体" panose="02010600030101010101" pitchFamily="2" charset="-122"/>
              </a:rPr>
              <a:t> used for issues tracking</a:t>
            </a:r>
          </a:p>
          <a:p>
            <a:pPr algn="l">
              <a:lnSpc>
                <a:spcPct val="90000"/>
              </a:lnSpc>
              <a:buFontTx/>
              <a:buChar char="•"/>
            </a:pPr>
            <a:r>
              <a:rPr lang="en-US" altLang="zh-CN" sz="2800">
                <a:ea typeface="宋体" panose="02010600030101010101" pitchFamily="2" charset="-122"/>
              </a:rPr>
              <a:t>Senior meeting held with FRs, Labs, AMs to discuss values &amp; responsibilities of FRs and need for contractor response to FR concerns</a:t>
            </a:r>
          </a:p>
          <a:p>
            <a:pPr algn="l">
              <a:lnSpc>
                <a:spcPct val="90000"/>
              </a:lnSpc>
              <a:buFontTx/>
              <a:buChar char="•"/>
            </a:pPr>
            <a:r>
              <a:rPr lang="en-US" altLang="zh-CN" sz="2800">
                <a:ea typeface="宋体" panose="02010600030101010101" pitchFamily="2" charset="-122"/>
              </a:rPr>
              <a:t>Seeking to improve verbal communications</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1026">
            <a:extLst>
              <a:ext uri="{FF2B5EF4-FFF2-40B4-BE49-F238E27FC236}">
                <a16:creationId xmlns:a16="http://schemas.microsoft.com/office/drawing/2014/main" id="{C1A6927C-E3F9-7F63-D71B-F216ECB261A9}"/>
              </a:ext>
            </a:extLst>
          </p:cNvPr>
          <p:cNvSpPr>
            <a:spLocks noChangeArrowheads="1"/>
          </p:cNvSpPr>
          <p:nvPr/>
        </p:nvSpPr>
        <p:spPr bwMode="auto">
          <a:xfrm>
            <a:off x="0" y="979488"/>
            <a:ext cx="8680450" cy="938212"/>
          </a:xfrm>
          <a:prstGeom prst="rect">
            <a:avLst/>
          </a:prstGeom>
          <a:solidFill>
            <a:srgbClr val="CCFFCC">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EMEA</a:t>
            </a:r>
            <a:r>
              <a:rPr kumimoji="0" lang="en-US" altLang="zh-CN" sz="2400" b="1" i="0" u="none" strike="noStrike" kern="1200" cap="none" spc="0" normalizeH="0" baseline="50000" noProof="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definition: </a:t>
            </a:r>
            <a:r>
              <a:rPr kumimoji="0" lang="en-GB" altLang="zh-CN" sz="20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Pharmacogenomics</a:t>
            </a:r>
            <a:r>
              <a:rPr kumimoji="0" lang="en-GB" altLang="zh-CN"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applies genomic information to drug design, discovery and clinical development, reflecting the state or responses at cellular, tissue, individual or population levels.</a:t>
            </a:r>
            <a:endPar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60131" name="Rectangle 1027">
            <a:extLst>
              <a:ext uri="{FF2B5EF4-FFF2-40B4-BE49-F238E27FC236}">
                <a16:creationId xmlns:a16="http://schemas.microsoft.com/office/drawing/2014/main" id="{AEBFC8AE-2A17-35A5-717F-B6BD87AB535F}"/>
              </a:ext>
            </a:extLst>
          </p:cNvPr>
          <p:cNvSpPr>
            <a:spLocks noGrp="1" noChangeArrowheads="1"/>
          </p:cNvSpPr>
          <p:nvPr>
            <p:ph type="title"/>
          </p:nvPr>
        </p:nvSpPr>
        <p:spPr>
          <a:xfrm>
            <a:off x="152400" y="152400"/>
            <a:ext cx="8686800"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lIns="0" tIns="0" rIns="0" bIns="54864" anchor="b"/>
          <a:lstStyle/>
          <a:p>
            <a:r>
              <a:rPr lang="en-US" altLang="zh-CN">
                <a:ea typeface="宋体" panose="02010600030101010101" pitchFamily="2" charset="-122"/>
              </a:rPr>
              <a:t>Pharmacogenetics &amp; Pharmacogenomics</a:t>
            </a:r>
          </a:p>
        </p:txBody>
      </p:sp>
      <p:sp>
        <p:nvSpPr>
          <p:cNvPr id="560132" name="Line 1028">
            <a:extLst>
              <a:ext uri="{FF2B5EF4-FFF2-40B4-BE49-F238E27FC236}">
                <a16:creationId xmlns:a16="http://schemas.microsoft.com/office/drawing/2014/main" id="{106DE5A7-9426-82A9-80C2-351D3770E362}"/>
              </a:ext>
            </a:extLst>
          </p:cNvPr>
          <p:cNvSpPr>
            <a:spLocks noChangeShapeType="1"/>
          </p:cNvSpPr>
          <p:nvPr/>
        </p:nvSpPr>
        <p:spPr bwMode="auto">
          <a:xfrm>
            <a:off x="8229600" y="6602413"/>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3" name="Rectangle 1029">
            <a:extLst>
              <a:ext uri="{FF2B5EF4-FFF2-40B4-BE49-F238E27FC236}">
                <a16:creationId xmlns:a16="http://schemas.microsoft.com/office/drawing/2014/main" id="{70AAAA09-3A9E-5D72-4481-261688F5DA32}"/>
              </a:ext>
            </a:extLst>
          </p:cNvPr>
          <p:cNvSpPr>
            <a:spLocks noChangeArrowheads="1"/>
          </p:cNvSpPr>
          <p:nvPr/>
        </p:nvSpPr>
        <p:spPr bwMode="auto">
          <a:xfrm>
            <a:off x="457200" y="889000"/>
            <a:ext cx="82296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9728" bIns="0"/>
          <a:lstStyle>
            <a:lvl1pPr>
              <a:spcBef>
                <a:spcPct val="20000"/>
              </a:spcBef>
              <a:buChar char="•"/>
              <a:defRPr sz="3200">
                <a:solidFill>
                  <a:schemeClr val="tx1"/>
                </a:solidFill>
                <a:latin typeface="Times New Roman" panose="02020603050405020304" pitchFamily="18" charset="0"/>
              </a:defRPr>
            </a:lvl1pPr>
            <a:lvl2pPr marL="114300">
              <a:spcBef>
                <a:spcPct val="20000"/>
              </a:spcBef>
              <a:buChar char="–"/>
              <a:defRPr sz="2800">
                <a:solidFill>
                  <a:schemeClr val="tx1"/>
                </a:solidFill>
                <a:latin typeface="Times New Roman" panose="02020603050405020304" pitchFamily="18" charset="0"/>
              </a:defRPr>
            </a:lvl2pPr>
            <a:lvl3pPr marL="460375" indent="3175">
              <a:spcBef>
                <a:spcPct val="20000"/>
              </a:spcBef>
              <a:buChar char="•"/>
              <a:defRPr sz="2400">
                <a:solidFill>
                  <a:schemeClr val="tx1"/>
                </a:solidFill>
                <a:latin typeface="Times New Roman" panose="02020603050405020304" pitchFamily="18" charset="0"/>
              </a:defRPr>
            </a:lvl3pPr>
            <a:lvl4pPr marL="1354138" indent="-222250">
              <a:spcBef>
                <a:spcPct val="20000"/>
              </a:spcBef>
              <a:buChar char="–"/>
              <a:defRPr sz="2000">
                <a:solidFill>
                  <a:schemeClr val="tx1"/>
                </a:solidFill>
                <a:latin typeface="Times New Roman" panose="02020603050405020304" pitchFamily="18" charset="0"/>
              </a:defRPr>
            </a:lvl4pPr>
            <a:lvl5pPr marL="1709738" indent="-222250">
              <a:spcBef>
                <a:spcPct val="20000"/>
              </a:spcBef>
              <a:buChar char="»"/>
              <a:defRPr sz="2000">
                <a:solidFill>
                  <a:schemeClr val="tx1"/>
                </a:solidFill>
                <a:latin typeface="Times New Roman" panose="02020603050405020304" pitchFamily="18" charset="0"/>
              </a:defRPr>
            </a:lvl5pPr>
            <a:lvl6pPr marL="2166938" indent="-22225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624138" indent="-22225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081338" indent="-22225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538538" indent="-22225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Char char="•"/>
              <a:tabLst/>
              <a:defRPr/>
            </a:pPr>
            <a:endParaRPr kumimoji="0" lang="zh-CN" altLang="zh-CN" sz="20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4" name="Rectangle 1030">
            <a:extLst>
              <a:ext uri="{FF2B5EF4-FFF2-40B4-BE49-F238E27FC236}">
                <a16:creationId xmlns:a16="http://schemas.microsoft.com/office/drawing/2014/main" id="{4B177C16-51B6-7E02-F5B2-39147C099C10}"/>
              </a:ext>
            </a:extLst>
          </p:cNvPr>
          <p:cNvSpPr>
            <a:spLocks noChangeArrowheads="1"/>
          </p:cNvSpPr>
          <p:nvPr/>
        </p:nvSpPr>
        <p:spPr bwMode="auto">
          <a:xfrm>
            <a:off x="228600" y="2371725"/>
            <a:ext cx="8680450" cy="1455738"/>
          </a:xfrm>
          <a:prstGeom prst="rect">
            <a:avLst/>
          </a:prstGeom>
          <a:solidFill>
            <a:srgbClr val="99CCFF">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15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PWG definition: </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Pharmacogenetics: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study of DNA sequence variation as it relates to differential drug response. </a:t>
            </a:r>
          </a:p>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Pharmacogenomics: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study of the genome and its products (including RNA and protein) as it relates to drug discovery and development.</a:t>
            </a:r>
            <a:endParaRPr kumimoji="0" lang="en-GB"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60135" name="Rectangle 1031">
            <a:extLst>
              <a:ext uri="{FF2B5EF4-FFF2-40B4-BE49-F238E27FC236}">
                <a16:creationId xmlns:a16="http://schemas.microsoft.com/office/drawing/2014/main" id="{486F1D3A-C10B-3B16-2DB3-D436CF5328CA}"/>
              </a:ext>
            </a:extLst>
          </p:cNvPr>
          <p:cNvSpPr>
            <a:spLocks noChangeArrowheads="1"/>
          </p:cNvSpPr>
          <p:nvPr/>
        </p:nvSpPr>
        <p:spPr bwMode="auto">
          <a:xfrm>
            <a:off x="228600" y="6400800"/>
            <a:ext cx="3660775" cy="144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0" fontAlgn="base" latinLnBrk="0" hangingPunct="0">
              <a:lnSpc>
                <a:spcPct val="95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 The European Agency for the Evaluation of Medicinal Products</a:t>
            </a:r>
          </a:p>
        </p:txBody>
      </p:sp>
      <p:sp>
        <p:nvSpPr>
          <p:cNvPr id="560137" name="Rectangle 1033">
            <a:extLst>
              <a:ext uri="{FF2B5EF4-FFF2-40B4-BE49-F238E27FC236}">
                <a16:creationId xmlns:a16="http://schemas.microsoft.com/office/drawing/2014/main" id="{14CDBC56-DC0F-E2BF-E6F6-F09782F313B8}"/>
              </a:ext>
            </a:extLst>
          </p:cNvPr>
          <p:cNvSpPr>
            <a:spLocks noChangeArrowheads="1"/>
          </p:cNvSpPr>
          <p:nvPr/>
        </p:nvSpPr>
        <p:spPr bwMode="auto">
          <a:xfrm>
            <a:off x="228600" y="4283075"/>
            <a:ext cx="8680450" cy="1630363"/>
          </a:xfrm>
          <a:prstGeom prst="rect">
            <a:avLst/>
          </a:prstGeom>
          <a:solidFill>
            <a:srgbClr val="FFFF66">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l" defTabSz="914400" rtl="0" eaLnBrk="0" fontAlgn="base" latinLnBrk="0" hangingPunct="0">
              <a:lnSpc>
                <a:spcPct val="95000"/>
              </a:lnSpc>
              <a:spcBef>
                <a:spcPct val="75000"/>
              </a:spcBef>
              <a:spcAft>
                <a:spcPct val="0"/>
              </a:spcAft>
              <a:buClrTx/>
              <a:buSzTx/>
              <a:buFontTx/>
              <a:buNone/>
              <a:tabLst/>
              <a:defRPr/>
            </a:pPr>
            <a:r>
              <a:rPr kumimoji="0" lang="en-US" altLang="zh-CN" sz="19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Lilly Definitions:</a:t>
            </a:r>
          </a:p>
          <a:p>
            <a:pPr marL="457200" marR="0" lvl="1" indent="0" algn="l" defTabSz="914400" rtl="0" eaLnBrk="0" fontAlgn="base" latinLnBrk="0" hangingPunct="0">
              <a:lnSpc>
                <a:spcPct val="95000"/>
              </a:lnSpc>
              <a:spcBef>
                <a:spcPct val="25000"/>
              </a:spcBef>
              <a:spcAft>
                <a:spcPct val="0"/>
              </a:spcAft>
              <a:buClrTx/>
              <a:buSzPct val="80000"/>
              <a:buFontTx/>
              <a:buNone/>
              <a:tabLst/>
              <a:defRPr/>
            </a:pPr>
            <a:r>
              <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rPr>
              <a:t>Discovery Genetics</a:t>
            </a:r>
            <a:r>
              <a:rPr kumimoji="0" lang="en-GB"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utilizes genetic information to improve target identification/ verification and MOA testing.</a:t>
            </a:r>
            <a:endPar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95000"/>
              </a:lnSpc>
              <a:spcBef>
                <a:spcPct val="25000"/>
              </a:spcBef>
              <a:spcAft>
                <a:spcPct val="0"/>
              </a:spcAft>
              <a:buClrTx/>
              <a:buSzPct val="80000"/>
              <a:buFontTx/>
              <a:buNone/>
              <a:tabLst/>
              <a:defRPr/>
            </a:pPr>
            <a:endParaRPr kumimoji="0" lang="en-GB" altLang="zh-CN" sz="900" b="1" i="1"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95000"/>
              </a:lnSpc>
              <a:spcBef>
                <a:spcPct val="25000"/>
              </a:spcBef>
              <a:spcAft>
                <a:spcPct val="0"/>
              </a:spcAft>
              <a:buClrTx/>
              <a:buSzPct val="80000"/>
              <a:buFontTx/>
              <a:buNone/>
              <a:tabLst/>
              <a:defRPr/>
            </a:pPr>
            <a:r>
              <a:rPr kumimoji="0" lang="en-GB" altLang="zh-CN" sz="1800" b="1" i="1" u="none" strike="noStrike" kern="1200" cap="none" spc="0" normalizeH="0" baseline="0" noProof="0">
                <a:ln>
                  <a:noFill/>
                </a:ln>
                <a:solidFill>
                  <a:srgbClr val="000000"/>
                </a:solidFill>
                <a:effectLst/>
                <a:uLnTx/>
                <a:uFillTx/>
                <a:latin typeface="Arial" panose="020B0604020202020204" pitchFamily="34" charset="0"/>
                <a:ea typeface="+mn-ea"/>
                <a:cs typeface="+mn-cs"/>
              </a:rPr>
              <a:t>Pharmacogenomics</a:t>
            </a:r>
            <a:r>
              <a:rPr kumimoji="0" lang="en-GB"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utilizes gene based information to predict, assess and evaluate drug response.</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a:extLst>
              <a:ext uri="{FF2B5EF4-FFF2-40B4-BE49-F238E27FC236}">
                <a16:creationId xmlns:a16="http://schemas.microsoft.com/office/drawing/2014/main" id="{5D74EDB9-FCA1-4F0D-AB80-4838E949BE31}"/>
              </a:ext>
            </a:extLst>
          </p:cNvPr>
          <p:cNvSpPr>
            <a:spLocks noGrp="1" noChangeArrowheads="1"/>
          </p:cNvSpPr>
          <p:nvPr>
            <p:ph type="title"/>
          </p:nvPr>
        </p:nvSpPr>
        <p:spPr>
          <a:xfrm>
            <a:off x="322263" y="193675"/>
            <a:ext cx="7772400" cy="671513"/>
          </a:xfrm>
        </p:spPr>
        <p:txBody>
          <a:bodyPr/>
          <a:lstStyle/>
          <a:p>
            <a:r>
              <a:rPr lang="en-US" altLang="zh-CN">
                <a:ea typeface="宋体" panose="02010600030101010101" pitchFamily="2" charset="-122"/>
              </a:rPr>
              <a:t>CYP2D6 Genotypes by Ethnicity</a:t>
            </a:r>
          </a:p>
        </p:txBody>
      </p:sp>
      <p:sp>
        <p:nvSpPr>
          <p:cNvPr id="772099" name="Rectangle 3">
            <a:extLst>
              <a:ext uri="{FF2B5EF4-FFF2-40B4-BE49-F238E27FC236}">
                <a16:creationId xmlns:a16="http://schemas.microsoft.com/office/drawing/2014/main" id="{7293862E-B921-4C90-5DF3-D573643AF224}"/>
              </a:ext>
            </a:extLst>
          </p:cNvPr>
          <p:cNvSpPr>
            <a:spLocks noGrp="1" noChangeArrowheads="1"/>
          </p:cNvSpPr>
          <p:nvPr>
            <p:ph type="body" sz="half" idx="1"/>
          </p:nvPr>
        </p:nvSpPr>
        <p:spPr>
          <a:xfrm>
            <a:off x="344488" y="1111250"/>
            <a:ext cx="4132262" cy="2265363"/>
          </a:xfrm>
        </p:spPr>
        <p:txBody>
          <a:bodyPr/>
          <a:lstStyle/>
          <a:p>
            <a:r>
              <a:rPr lang="en-US" altLang="zh-CN" sz="2800">
                <a:ea typeface="宋体" panose="02010600030101010101" pitchFamily="2" charset="-122"/>
              </a:rPr>
              <a:t>Caucasians</a:t>
            </a:r>
          </a:p>
          <a:p>
            <a:pPr lvl="1"/>
            <a:r>
              <a:rPr lang="en-US" altLang="zh-CN" sz="2400">
                <a:ea typeface="宋体" panose="02010600030101010101" pitchFamily="2" charset="-122"/>
              </a:rPr>
              <a:t>UM = 1 - 2%</a:t>
            </a:r>
          </a:p>
          <a:p>
            <a:pPr lvl="1"/>
            <a:r>
              <a:rPr lang="en-US" altLang="zh-CN" sz="2400">
                <a:ea typeface="宋体" panose="02010600030101010101" pitchFamily="2" charset="-122"/>
              </a:rPr>
              <a:t>EM = 92 - 95%</a:t>
            </a:r>
          </a:p>
          <a:p>
            <a:pPr lvl="1"/>
            <a:r>
              <a:rPr lang="en-US" altLang="zh-CN" sz="2400">
                <a:ea typeface="宋体" panose="02010600030101010101" pitchFamily="2" charset="-122"/>
              </a:rPr>
              <a:t>PM = 5 - 7%</a:t>
            </a:r>
          </a:p>
        </p:txBody>
      </p:sp>
      <p:sp>
        <p:nvSpPr>
          <p:cNvPr id="772100" name="Rectangle 4">
            <a:extLst>
              <a:ext uri="{FF2B5EF4-FFF2-40B4-BE49-F238E27FC236}">
                <a16:creationId xmlns:a16="http://schemas.microsoft.com/office/drawing/2014/main" id="{DBC086B4-C232-1E3C-C8F9-5DA71253BC8A}"/>
              </a:ext>
            </a:extLst>
          </p:cNvPr>
          <p:cNvSpPr>
            <a:spLocks noGrp="1" noChangeArrowheads="1"/>
          </p:cNvSpPr>
          <p:nvPr>
            <p:ph type="body" sz="half" idx="2"/>
          </p:nvPr>
        </p:nvSpPr>
        <p:spPr>
          <a:xfrm>
            <a:off x="4643438" y="1111250"/>
            <a:ext cx="4132262" cy="2249488"/>
          </a:xfrm>
        </p:spPr>
        <p:txBody>
          <a:bodyPr/>
          <a:lstStyle/>
          <a:p>
            <a:r>
              <a:rPr lang="en-US" altLang="zh-CN" sz="2800">
                <a:ea typeface="宋体" panose="02010600030101010101" pitchFamily="2" charset="-122"/>
              </a:rPr>
              <a:t>African American</a:t>
            </a:r>
          </a:p>
          <a:p>
            <a:pPr lvl="1"/>
            <a:r>
              <a:rPr lang="en-US" altLang="zh-CN" sz="2400">
                <a:ea typeface="宋体" panose="02010600030101010101" pitchFamily="2" charset="-122"/>
              </a:rPr>
              <a:t>UM = 3 - 5%</a:t>
            </a:r>
          </a:p>
          <a:p>
            <a:pPr lvl="1"/>
            <a:r>
              <a:rPr lang="en-US" altLang="zh-CN" sz="2400">
                <a:ea typeface="宋体" panose="02010600030101010101" pitchFamily="2" charset="-122"/>
              </a:rPr>
              <a:t>EM = 92 - 95%</a:t>
            </a:r>
          </a:p>
          <a:p>
            <a:pPr lvl="1"/>
            <a:r>
              <a:rPr lang="en-US" altLang="zh-CN" sz="2400">
                <a:ea typeface="宋体" panose="02010600030101010101" pitchFamily="2" charset="-122"/>
              </a:rPr>
              <a:t>PM = 2 - 3%</a:t>
            </a:r>
          </a:p>
          <a:p>
            <a:endParaRPr lang="en-US" altLang="zh-CN" sz="2800">
              <a:ea typeface="宋体" panose="02010600030101010101" pitchFamily="2" charset="-122"/>
            </a:endParaRPr>
          </a:p>
        </p:txBody>
      </p:sp>
      <p:sp>
        <p:nvSpPr>
          <p:cNvPr id="772101" name="Rectangle 5">
            <a:extLst>
              <a:ext uri="{FF2B5EF4-FFF2-40B4-BE49-F238E27FC236}">
                <a16:creationId xmlns:a16="http://schemas.microsoft.com/office/drawing/2014/main" id="{F48D21BB-8B43-8311-7B6E-4F555121DEF9}"/>
              </a:ext>
            </a:extLst>
          </p:cNvPr>
          <p:cNvSpPr>
            <a:spLocks noChangeArrowheads="1"/>
          </p:cNvSpPr>
          <p:nvPr/>
        </p:nvSpPr>
        <p:spPr bwMode="auto">
          <a:xfrm>
            <a:off x="793750" y="3686175"/>
            <a:ext cx="3903663" cy="229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Asians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UM = </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 = 70 - 80%</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IM  = 20 - 30%</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PM = </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772102" name="Rectangle 6">
            <a:extLst>
              <a:ext uri="{FF2B5EF4-FFF2-40B4-BE49-F238E27FC236}">
                <a16:creationId xmlns:a16="http://schemas.microsoft.com/office/drawing/2014/main" id="{5D71C4B6-D31D-3C7A-CC76-D04D3FCCA313}"/>
              </a:ext>
            </a:extLst>
          </p:cNvPr>
          <p:cNvSpPr>
            <a:spLocks noChangeArrowheads="1"/>
          </p:cNvSpPr>
          <p:nvPr/>
        </p:nvSpPr>
        <p:spPr bwMode="auto">
          <a:xfrm>
            <a:off x="5334000" y="3686175"/>
            <a:ext cx="38100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Hispanics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UM =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EM =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PM =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426B2819-0283-1091-59E6-A8194A379B15}"/>
              </a:ext>
            </a:extLst>
          </p:cNvPr>
          <p:cNvSpPr txBox="1">
            <a:spLocks noGrp="1"/>
          </p:cNvSpPr>
          <p:nvPr/>
        </p:nvSpPr>
        <p:spPr bwMode="auto">
          <a:xfrm>
            <a:off x="6867525" y="627697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50000"/>
              </a:spcBef>
              <a:spcAft>
                <a:spcPct val="0"/>
              </a:spcAft>
              <a:buClrTx/>
              <a:buSzTx/>
              <a:buFontTx/>
              <a:buNone/>
              <a:tabLst/>
              <a:defRPr/>
            </a:pPr>
            <a:fld id="{AC12153E-A93E-4F8B-B551-BC817475646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50000"/>
                </a:spcBef>
                <a:spcAft>
                  <a:spcPct val="0"/>
                </a:spcAft>
                <a:buClrTx/>
                <a:buSzTx/>
                <a:buFontTx/>
                <a:buNone/>
                <a:tabLst/>
                <a:defRPr/>
              </a:pPr>
              <a:t>177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9" name="Rectangle 2">
            <a:extLst>
              <a:ext uri="{FF2B5EF4-FFF2-40B4-BE49-F238E27FC236}">
                <a16:creationId xmlns:a16="http://schemas.microsoft.com/office/drawing/2014/main" id="{5851B3ED-F5B5-4658-3BB9-105B89AF1F08}"/>
              </a:ext>
            </a:extLst>
          </p:cNvPr>
          <p:cNvSpPr>
            <a:spLocks noGrp="1" noChangeArrowheads="1"/>
          </p:cNvSpPr>
          <p:nvPr>
            <p:ph type="title" idx="4294967295"/>
          </p:nvPr>
        </p:nvSpPr>
        <p:spPr>
          <a:xfrm>
            <a:off x="457248" y="228608"/>
            <a:ext cx="8229600" cy="762000"/>
          </a:xfrm>
        </p:spPr>
        <p:txBody>
          <a:bodyPr/>
          <a:lstStyle/>
          <a:p>
            <a:pPr eaLnBrk="1" hangingPunct="1"/>
            <a:r>
              <a:rPr lang="en-US" altLang="zh-CN">
                <a:ea typeface="宋体" panose="02010600030101010101" pitchFamily="2" charset="-122"/>
              </a:rPr>
              <a:t>Job Aids</a:t>
            </a:r>
          </a:p>
        </p:txBody>
      </p:sp>
      <p:sp>
        <p:nvSpPr>
          <p:cNvPr id="10" name="Rectangle 5">
            <a:extLst>
              <a:ext uri="{FF2B5EF4-FFF2-40B4-BE49-F238E27FC236}">
                <a16:creationId xmlns:a16="http://schemas.microsoft.com/office/drawing/2014/main" id="{B0A79CB4-CB4A-4A35-D2A1-BFF2307A1209}"/>
              </a:ext>
            </a:extLst>
          </p:cNvPr>
          <p:cNvSpPr>
            <a:spLocks noChangeArrowheads="1"/>
          </p:cNvSpPr>
          <p:nvPr/>
        </p:nvSpPr>
        <p:spPr bwMode="auto">
          <a:xfrm>
            <a:off x="533400" y="5695950"/>
            <a:ext cx="8458200" cy="400050"/>
          </a:xfrm>
          <a:prstGeom prst="rect">
            <a:avLst/>
          </a:prstGeom>
          <a:solidFill>
            <a:srgbClr val="DEBDFF"/>
          </a:solidFill>
          <a:ln w="9525" algn="ctr">
            <a:solidFill>
              <a:schemeClr val="tx1"/>
            </a:solidFill>
            <a:miter lim="800000"/>
            <a:headEnd/>
            <a:tailEnd/>
          </a:ln>
        </p:spPr>
        <p:txBody>
          <a:bodyPr>
            <a:spAutoFit/>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website address: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3"/>
              </a:rPr>
              <a:t>http://www.dop.wa.gov/payroll/HRMS/OnLineQuickReference</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040257" name="Picture 1">
            <a:extLst>
              <a:ext uri="{FF2B5EF4-FFF2-40B4-BE49-F238E27FC236}">
                <a16:creationId xmlns:a16="http://schemas.microsoft.com/office/drawing/2014/main" id="{1C2A4F74-35F8-444D-E468-1A1AE05859A9}"/>
              </a:ext>
            </a:extLst>
          </p:cNvPr>
          <p:cNvPicPr>
            <a:picLocks noChangeAspect="1" noChangeArrowheads="1"/>
          </p:cNvPicPr>
          <p:nvPr/>
        </p:nvPicPr>
        <p:blipFill>
          <a:blip r:embed="rId4"/>
          <a:srcRect/>
          <a:stretch>
            <a:fillRect/>
          </a:stretch>
        </p:blipFill>
        <p:spPr bwMode="auto">
          <a:xfrm>
            <a:off x="4632325" y="1997075"/>
            <a:ext cx="4341813" cy="3001963"/>
          </a:xfrm>
          <a:prstGeom prst="rect">
            <a:avLst/>
          </a:prstGeom>
          <a:noFill/>
          <a:ln w="9525">
            <a:noFill/>
            <a:miter lim="800000"/>
            <a:headEnd/>
            <a:tailEnd/>
          </a:ln>
          <a:effectLst>
            <a:outerShdw blurRad="76200" dir="13500000" sy="23000" kx="1200000" algn="br" rotWithShape="0">
              <a:prstClr val="black">
                <a:alpha val="20000"/>
              </a:prstClr>
            </a:outerShdw>
          </a:effectLst>
        </p:spPr>
      </p:pic>
      <p:pic>
        <p:nvPicPr>
          <p:cNvPr id="9222" name="Picture 7">
            <a:extLst>
              <a:ext uri="{FF2B5EF4-FFF2-40B4-BE49-F238E27FC236}">
                <a16:creationId xmlns:a16="http://schemas.microsoft.com/office/drawing/2014/main" id="{AB5D5CC8-1C5D-C6C6-58A9-3456B4880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047750"/>
            <a:ext cx="77724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iterate type="lt">
                                    <p:tmAbs val="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AF89C60-5461-F76C-7FFE-05C0A8D7F213}"/>
              </a:ext>
            </a:extLst>
          </p:cNvPr>
          <p:cNvSpPr>
            <a:spLocks noGrp="1" noChangeArrowheads="1"/>
          </p:cNvSpPr>
          <p:nvPr>
            <p:ph type="title"/>
          </p:nvPr>
        </p:nvSpPr>
        <p:spPr/>
        <p:txBody>
          <a:bodyPr/>
          <a:lstStyle/>
          <a:p>
            <a:pPr eaLnBrk="1" hangingPunct="1"/>
            <a:r>
              <a:rPr lang="en-US" altLang="zh-CN">
                <a:ea typeface="宋体" panose="02010600030101010101" pitchFamily="2" charset="-122"/>
              </a:rPr>
              <a:t>Key Terms – cont’d</a:t>
            </a:r>
          </a:p>
        </p:txBody>
      </p:sp>
      <p:sp>
        <p:nvSpPr>
          <p:cNvPr id="18435" name="Slide Number Placeholder 4">
            <a:extLst>
              <a:ext uri="{FF2B5EF4-FFF2-40B4-BE49-F238E27FC236}">
                <a16:creationId xmlns:a16="http://schemas.microsoft.com/office/drawing/2014/main" id="{759143C8-BDBD-9E75-0520-44FF234EB2E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8C4D49-FF73-45E8-ABE8-8E570BBADE6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793345" name="Picture 1">
            <a:extLst>
              <a:ext uri="{FF2B5EF4-FFF2-40B4-BE49-F238E27FC236}">
                <a16:creationId xmlns:a16="http://schemas.microsoft.com/office/drawing/2014/main" id="{E63C7530-0FEB-6F7C-9B98-D46884037DE7}"/>
              </a:ext>
            </a:extLst>
          </p:cNvPr>
          <p:cNvPicPr>
            <a:picLocks noChangeAspect="1" noChangeArrowheads="1"/>
          </p:cNvPicPr>
          <p:nvPr/>
        </p:nvPicPr>
        <p:blipFill>
          <a:blip r:embed="rId3" cstate="print"/>
          <a:srcRect/>
          <a:stretch>
            <a:fillRect/>
          </a:stretch>
        </p:blipFill>
        <p:spPr bwMode="auto">
          <a:xfrm>
            <a:off x="6858000" y="5683250"/>
            <a:ext cx="1219200" cy="869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
        <p:nvSpPr>
          <p:cNvPr id="18437" name="Rectangle 1">
            <a:extLst>
              <a:ext uri="{FF2B5EF4-FFF2-40B4-BE49-F238E27FC236}">
                <a16:creationId xmlns:a16="http://schemas.microsoft.com/office/drawing/2014/main" id="{207E5DF3-CA0E-6121-A9F0-78D81C499F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Lst>
              <a:defRPr>
                <a:solidFill>
                  <a:schemeClr val="tx1"/>
                </a:solidFill>
                <a:latin typeface="Arial" panose="020B0604020202020204" pitchFamily="34" charset="0"/>
              </a:defRPr>
            </a:lvl1pPr>
            <a:lvl2pPr marL="742950" indent="-285750" eaLnBrk="0" hangingPunct="0">
              <a:spcBef>
                <a:spcPct val="50000"/>
              </a:spcBef>
              <a:tabLst>
                <a:tab pos="109538" algn="l"/>
              </a:tabLst>
              <a:defRPr>
                <a:solidFill>
                  <a:schemeClr val="tx1"/>
                </a:solidFill>
                <a:latin typeface="Arial" panose="020B0604020202020204" pitchFamily="34" charset="0"/>
              </a:defRPr>
            </a:lvl2pPr>
            <a:lvl3pPr marL="1143000" indent="-228600" eaLnBrk="0" hangingPunct="0">
              <a:spcBef>
                <a:spcPct val="50000"/>
              </a:spcBef>
              <a:tabLst>
                <a:tab pos="109538" algn="l"/>
              </a:tabLst>
              <a:defRPr>
                <a:solidFill>
                  <a:schemeClr val="tx1"/>
                </a:solidFill>
                <a:latin typeface="Arial" panose="020B0604020202020204" pitchFamily="34" charset="0"/>
              </a:defRPr>
            </a:lvl3pPr>
            <a:lvl4pPr marL="1600200" indent="-228600" eaLnBrk="0" hangingPunct="0">
              <a:spcBef>
                <a:spcPct val="50000"/>
              </a:spcBef>
              <a:tabLst>
                <a:tab pos="109538" algn="l"/>
              </a:tabLst>
              <a:defRPr>
                <a:solidFill>
                  <a:schemeClr val="tx1"/>
                </a:solidFill>
                <a:latin typeface="Arial" panose="020B0604020202020204" pitchFamily="34" charset="0"/>
              </a:defRPr>
            </a:lvl4pPr>
            <a:lvl5pPr marL="2057400" indent="-228600" eaLnBrk="0" hangingPunct="0">
              <a:spcBef>
                <a:spcPct val="50000"/>
              </a:spcBef>
              <a:tabLst>
                <a:tab pos="109538"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38" name="Rectangle 2">
            <a:extLst>
              <a:ext uri="{FF2B5EF4-FFF2-40B4-BE49-F238E27FC236}">
                <a16:creationId xmlns:a16="http://schemas.microsoft.com/office/drawing/2014/main" id="{B834BF4E-60CC-E136-9C63-01CE4260613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 pos="457200" algn="l"/>
              </a:tabLst>
              <a:defRPr>
                <a:solidFill>
                  <a:schemeClr val="tx1"/>
                </a:solidFill>
                <a:latin typeface="Arial" panose="020B0604020202020204" pitchFamily="34" charset="0"/>
              </a:defRPr>
            </a:lvl1pPr>
            <a:lvl2pPr marL="742950" indent="-285750" eaLnBrk="0" hangingPunct="0">
              <a:spcBef>
                <a:spcPct val="50000"/>
              </a:spcBef>
              <a:tabLst>
                <a:tab pos="109538" algn="l"/>
                <a:tab pos="457200" algn="l"/>
              </a:tabLst>
              <a:defRPr>
                <a:solidFill>
                  <a:schemeClr val="tx1"/>
                </a:solidFill>
                <a:latin typeface="Arial" panose="020B0604020202020204" pitchFamily="34" charset="0"/>
              </a:defRPr>
            </a:lvl2pPr>
            <a:lvl3pPr marL="1143000" indent="-228600" eaLnBrk="0" hangingPunct="0">
              <a:spcBef>
                <a:spcPct val="50000"/>
              </a:spcBef>
              <a:tabLst>
                <a:tab pos="109538" algn="l"/>
                <a:tab pos="457200" algn="l"/>
              </a:tabLst>
              <a:defRPr>
                <a:solidFill>
                  <a:schemeClr val="tx1"/>
                </a:solidFill>
                <a:latin typeface="Arial" panose="020B0604020202020204" pitchFamily="34" charset="0"/>
              </a:defRPr>
            </a:lvl3pPr>
            <a:lvl4pPr marL="1600200" indent="-228600" eaLnBrk="0" hangingPunct="0">
              <a:spcBef>
                <a:spcPct val="50000"/>
              </a:spcBef>
              <a:tabLst>
                <a:tab pos="109538" algn="l"/>
                <a:tab pos="457200" algn="l"/>
              </a:tabLst>
              <a:defRPr>
                <a:solidFill>
                  <a:schemeClr val="tx1"/>
                </a:solidFill>
                <a:latin typeface="Arial" panose="020B0604020202020204" pitchFamily="34" charset="0"/>
              </a:defRPr>
            </a:lvl4pPr>
            <a:lvl5pPr marL="2057400" indent="-228600" eaLnBrk="0" hangingPunct="0">
              <a:spcBef>
                <a:spcPct val="50000"/>
              </a:spcBef>
              <a:tabLst>
                <a:tab pos="109538" algn="l"/>
                <a:tab pos="457200"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 pos="457200"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5" name="Table 14">
            <a:extLst>
              <a:ext uri="{FF2B5EF4-FFF2-40B4-BE49-F238E27FC236}">
                <a16:creationId xmlns:a16="http://schemas.microsoft.com/office/drawing/2014/main" id="{7A3AB86B-2A8A-28E3-35FB-7D4732AC3147}"/>
              </a:ext>
            </a:extLst>
          </p:cNvPr>
          <p:cNvGraphicFramePr>
            <a:graphicFrameLocks noGrp="1"/>
          </p:cNvGraphicFramePr>
          <p:nvPr/>
        </p:nvGraphicFramePr>
        <p:xfrm rot="21575856">
          <a:off x="631825" y="1463675"/>
          <a:ext cx="8512175" cy="2943225"/>
        </p:xfrm>
        <a:graphic>
          <a:graphicData uri="http://schemas.openxmlformats.org/drawingml/2006/table">
            <a:tbl>
              <a:tblPr/>
              <a:tblGrid>
                <a:gridCol w="2140787">
                  <a:extLst>
                    <a:ext uri="{9D8B030D-6E8A-4147-A177-3AD203B41FA5}">
                      <a16:colId xmlns:a16="http://schemas.microsoft.com/office/drawing/2014/main" val="20000"/>
                    </a:ext>
                  </a:extLst>
                </a:gridCol>
                <a:gridCol w="6371388">
                  <a:extLst>
                    <a:ext uri="{9D8B030D-6E8A-4147-A177-3AD203B41FA5}">
                      <a16:colId xmlns:a16="http://schemas.microsoft.com/office/drawing/2014/main" val="20001"/>
                    </a:ext>
                  </a:extLst>
                </a:gridCol>
              </a:tblGrid>
              <a:tr h="1270780">
                <a:tc>
                  <a:txBody>
                    <a:bodyPr/>
                    <a:lstStyle/>
                    <a:p>
                      <a:pPr marL="0" marR="0">
                        <a:lnSpc>
                          <a:spcPct val="115000"/>
                        </a:lnSpc>
                        <a:spcBef>
                          <a:spcPts val="0"/>
                        </a:spcBef>
                        <a:spcAft>
                          <a:spcPts val="0"/>
                        </a:spcAft>
                      </a:pPr>
                      <a:r>
                        <a:rPr lang="en-US" sz="2800" b="1" dirty="0">
                          <a:solidFill>
                            <a:srgbClr val="000000"/>
                          </a:solidFill>
                          <a:latin typeface="+mn-lt"/>
                          <a:ea typeface="Times New Roman"/>
                          <a:cs typeface="Times New Roman"/>
                        </a:rPr>
                        <a:t>Personnel Action</a:t>
                      </a:r>
                      <a:endParaRPr lang="en-US" sz="2800" b="1" dirty="0">
                        <a:solidFill>
                          <a:srgbClr val="000000"/>
                        </a:solidFill>
                        <a:latin typeface="Arial"/>
                        <a:ea typeface="Times New Roman"/>
                        <a:cs typeface="Times New Roman"/>
                      </a:endParaRPr>
                    </a:p>
                  </a:txBody>
                  <a:tcPr marL="68585" marR="68585" marT="0" marB="0" anchor="ctr">
                    <a:lnL>
                      <a:noFill/>
                    </a:lnL>
                    <a:lnR>
                      <a:noFill/>
                    </a:lnR>
                    <a:lnT>
                      <a:noFill/>
                    </a:lnT>
                    <a:lnB>
                      <a:noFill/>
                    </a:lnB>
                  </a:tcPr>
                </a:tc>
                <a:tc>
                  <a:txBody>
                    <a:bodyPr/>
                    <a:lstStyle/>
                    <a:p>
                      <a:pPr marL="109855" marR="0" indent="0" algn="l" defTabSz="914400" rtl="0" eaLnBrk="1" fontAlgn="auto" latinLnBrk="0" hangingPunct="1">
                        <a:lnSpc>
                          <a:spcPct val="115000"/>
                        </a:lnSpc>
                        <a:spcBef>
                          <a:spcPts val="0"/>
                        </a:spcBef>
                        <a:spcAft>
                          <a:spcPts val="0"/>
                        </a:spcAft>
                        <a:buClrTx/>
                        <a:buSzTx/>
                        <a:buFontTx/>
                        <a:buNone/>
                        <a:tabLst>
                          <a:tab pos="109855" algn="l"/>
                          <a:tab pos="457200" algn="l"/>
                        </a:tabLst>
                        <a:defRPr/>
                      </a:pPr>
                      <a:r>
                        <a:rPr lang="en-US" sz="2400" dirty="0"/>
                        <a:t>Processes used to record personnel events such as hiring, appointment change or separation.</a:t>
                      </a:r>
                      <a:endParaRPr lang="en-US" sz="1600" dirty="0">
                        <a:solidFill>
                          <a:srgbClr val="000000"/>
                        </a:solidFill>
                        <a:latin typeface="+mn-lt"/>
                        <a:ea typeface="Times New Roman"/>
                        <a:cs typeface="Times New Roman"/>
                      </a:endParaRPr>
                    </a:p>
                  </a:txBody>
                  <a:tcPr marL="68585" marR="6858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72445">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800" b="1" dirty="0">
                          <a:solidFill>
                            <a:srgbClr val="000000"/>
                          </a:solidFill>
                          <a:latin typeface="+mn-lt"/>
                          <a:ea typeface="Times New Roman"/>
                          <a:cs typeface="Times New Roman"/>
                        </a:rPr>
                        <a:t>Transaction</a:t>
                      </a:r>
                    </a:p>
                  </a:txBody>
                  <a:tcPr marL="68585" marR="68585" marT="0" marB="0" anchor="ctr">
                    <a:lnL>
                      <a:noFill/>
                    </a:lnL>
                    <a:lnR>
                      <a:noFill/>
                    </a:lnR>
                    <a:lnT>
                      <a:noFill/>
                    </a:lnT>
                    <a:lnB>
                      <a:noFill/>
                    </a:lnB>
                  </a:tcPr>
                </a:tc>
                <a:tc>
                  <a:txBody>
                    <a:bodyPr/>
                    <a:lstStyle/>
                    <a:p>
                      <a:pPr marL="109855" marR="0" indent="0" algn="l" defTabSz="914400" rtl="0" eaLnBrk="1" fontAlgn="auto" latinLnBrk="0" hangingPunct="1">
                        <a:lnSpc>
                          <a:spcPct val="115000"/>
                        </a:lnSpc>
                        <a:spcBef>
                          <a:spcPts val="0"/>
                        </a:spcBef>
                        <a:spcAft>
                          <a:spcPts val="0"/>
                        </a:spcAft>
                        <a:buClrTx/>
                        <a:buSzTx/>
                        <a:buFontTx/>
                        <a:buNone/>
                        <a:tabLst>
                          <a:tab pos="109855" algn="l"/>
                          <a:tab pos="457200" algn="l"/>
                        </a:tabLst>
                        <a:defRPr/>
                      </a:pPr>
                      <a:r>
                        <a:rPr lang="en-US" sz="2400" dirty="0"/>
                        <a:t>Is composed of one or more screens and is a process that an end user performs to complete a business task, such as displaying employee information.</a:t>
                      </a:r>
                      <a:endParaRPr lang="en-US" sz="1600" dirty="0">
                        <a:solidFill>
                          <a:srgbClr val="000000"/>
                        </a:solidFill>
                        <a:latin typeface="+mn-lt"/>
                        <a:ea typeface="Times New Roman"/>
                        <a:cs typeface="Times New Roman"/>
                      </a:endParaRPr>
                    </a:p>
                  </a:txBody>
                  <a:tcPr marL="68585" marR="6858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447" name="Rectangle 3">
            <a:extLst>
              <a:ext uri="{FF2B5EF4-FFF2-40B4-BE49-F238E27FC236}">
                <a16:creationId xmlns:a16="http://schemas.microsoft.com/office/drawing/2014/main" id="{0FF87B0D-CD6F-AC38-1A96-159FC9EFB4A1}"/>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50000"/>
              </a:spcBef>
              <a:tabLst>
                <a:tab pos="109538" algn="l"/>
                <a:tab pos="457200" algn="l"/>
              </a:tabLst>
              <a:defRPr>
                <a:solidFill>
                  <a:schemeClr val="tx1"/>
                </a:solidFill>
                <a:latin typeface="Arial" panose="020B0604020202020204" pitchFamily="34" charset="0"/>
              </a:defRPr>
            </a:lvl1pPr>
            <a:lvl2pPr marL="742950" indent="-285750" eaLnBrk="0" hangingPunct="0">
              <a:spcBef>
                <a:spcPct val="50000"/>
              </a:spcBef>
              <a:tabLst>
                <a:tab pos="109538" algn="l"/>
                <a:tab pos="457200" algn="l"/>
              </a:tabLst>
              <a:defRPr>
                <a:solidFill>
                  <a:schemeClr val="tx1"/>
                </a:solidFill>
                <a:latin typeface="Arial" panose="020B0604020202020204" pitchFamily="34" charset="0"/>
              </a:defRPr>
            </a:lvl2pPr>
            <a:lvl3pPr marL="1143000" indent="-228600" eaLnBrk="0" hangingPunct="0">
              <a:spcBef>
                <a:spcPct val="50000"/>
              </a:spcBef>
              <a:tabLst>
                <a:tab pos="109538" algn="l"/>
                <a:tab pos="457200" algn="l"/>
              </a:tabLst>
              <a:defRPr>
                <a:solidFill>
                  <a:schemeClr val="tx1"/>
                </a:solidFill>
                <a:latin typeface="Arial" panose="020B0604020202020204" pitchFamily="34" charset="0"/>
              </a:defRPr>
            </a:lvl3pPr>
            <a:lvl4pPr marL="1600200" indent="-228600" eaLnBrk="0" hangingPunct="0">
              <a:spcBef>
                <a:spcPct val="50000"/>
              </a:spcBef>
              <a:tabLst>
                <a:tab pos="109538" algn="l"/>
                <a:tab pos="457200" algn="l"/>
              </a:tabLst>
              <a:defRPr>
                <a:solidFill>
                  <a:schemeClr val="tx1"/>
                </a:solidFill>
                <a:latin typeface="Arial" panose="020B0604020202020204" pitchFamily="34" charset="0"/>
              </a:defRPr>
            </a:lvl4pPr>
            <a:lvl5pPr marL="2057400" indent="-228600" eaLnBrk="0" hangingPunct="0">
              <a:spcBef>
                <a:spcPct val="50000"/>
              </a:spcBef>
              <a:tabLst>
                <a:tab pos="109538" algn="l"/>
                <a:tab pos="457200" algn="l"/>
              </a:tabLst>
              <a:defRPr>
                <a:solidFill>
                  <a:schemeClr val="tx1"/>
                </a:solidFill>
                <a:latin typeface="Arial" panose="020B0604020202020204" pitchFamily="34" charset="0"/>
              </a:defRPr>
            </a:lvl5pPr>
            <a:lvl6pPr marL="25146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6pPr>
            <a:lvl7pPr marL="29718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7pPr>
            <a:lvl8pPr marL="34290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8pPr>
            <a:lvl9pPr marL="3886200" indent="-228600" eaLnBrk="0" fontAlgn="base" hangingPunct="0">
              <a:spcBef>
                <a:spcPct val="50000"/>
              </a:spcBef>
              <a:spcAft>
                <a:spcPct val="0"/>
              </a:spcAft>
              <a:tabLst>
                <a:tab pos="109538" algn="l"/>
                <a:tab pos="457200" algn="l"/>
              </a:tabLs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109538" algn="l"/>
                <a:tab pos="457200" algn="l"/>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79B4630-B811-45C9-F35C-EE6603E6A185}"/>
              </a:ext>
            </a:extLst>
          </p:cNvPr>
          <p:cNvSpPr>
            <a:spLocks noGrp="1" noChangeArrowheads="1"/>
          </p:cNvSpPr>
          <p:nvPr>
            <p:ph type="title"/>
          </p:nvPr>
        </p:nvSpPr>
        <p:spPr/>
        <p:txBody>
          <a:bodyPr/>
          <a:lstStyle/>
          <a:p>
            <a:pPr eaLnBrk="1" hangingPunct="1"/>
            <a:r>
              <a:rPr lang="en-US" altLang="zh-CN">
                <a:ea typeface="宋体" panose="02010600030101010101" pitchFamily="2" charset="-122"/>
              </a:rPr>
              <a:t>Personnel Administration Roles</a:t>
            </a:r>
          </a:p>
        </p:txBody>
      </p:sp>
      <p:sp>
        <p:nvSpPr>
          <p:cNvPr id="19459" name="Slide Number Placeholder 5">
            <a:extLst>
              <a:ext uri="{FF2B5EF4-FFF2-40B4-BE49-F238E27FC236}">
                <a16:creationId xmlns:a16="http://schemas.microsoft.com/office/drawing/2014/main" id="{0F70ACE1-76BA-FABE-3FB9-EDF19A49BFF4}"/>
              </a:ext>
            </a:extLst>
          </p:cNvPr>
          <p:cNvSpPr>
            <a:spLocks noGrp="1"/>
          </p:cNvSpPr>
          <p:nvPr>
            <p:ph type="sldNum" sz="quarter" idx="11"/>
          </p:nvPr>
        </p:nvSpPr>
        <p:spPr>
          <a:xfrm>
            <a:off x="3505200" 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7A613A-6152-4E75-AC24-C4593862164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0" name="Rectangle 3">
            <a:extLst>
              <a:ext uri="{FF2B5EF4-FFF2-40B4-BE49-F238E27FC236}">
                <a16:creationId xmlns:a16="http://schemas.microsoft.com/office/drawing/2014/main" id="{8D715373-3578-5B0A-DD52-624B16A704A3}"/>
              </a:ext>
            </a:extLst>
          </p:cNvPr>
          <p:cNvSpPr>
            <a:spLocks noGrp="1" noChangeArrowheads="1"/>
          </p:cNvSpPr>
          <p:nvPr>
            <p:ph type="body" sz="half" idx="4294967295"/>
          </p:nvPr>
        </p:nvSpPr>
        <p:spPr>
          <a:xfrm>
            <a:off x="114300" y="1295400"/>
            <a:ext cx="8420100" cy="2133600"/>
          </a:xfrm>
        </p:spPr>
        <p:txBody>
          <a:bodyPr/>
          <a:lstStyle/>
          <a:p>
            <a:pPr eaLnBrk="1" hangingPunct="1">
              <a:lnSpc>
                <a:spcPct val="90000"/>
              </a:lnSpc>
            </a:pPr>
            <a:r>
              <a:rPr lang="en-US" altLang="zh-CN">
                <a:ea typeface="宋体" panose="02010600030101010101" pitchFamily="2" charset="-122"/>
              </a:rPr>
              <a:t>The employee’s appointed position determines what role is assigned and the level of HRMS access available.</a:t>
            </a:r>
          </a:p>
          <a:p>
            <a:pPr eaLnBrk="1" hangingPunct="1">
              <a:lnSpc>
                <a:spcPct val="90000"/>
              </a:lnSpc>
            </a:pPr>
            <a:r>
              <a:rPr lang="en-US" altLang="zh-CN">
                <a:ea typeface="宋体" panose="02010600030101010101" pitchFamily="2" charset="-122"/>
              </a:rPr>
              <a:t>The following roles exist for Personnel Administration</a:t>
            </a:r>
            <a:r>
              <a:rPr lang="en-US" altLang="zh-CN" sz="2200">
                <a:ea typeface="宋体" panose="02010600030101010101" pitchFamily="2" charset="-122"/>
              </a:rPr>
              <a:t>:</a:t>
            </a:r>
          </a:p>
        </p:txBody>
      </p:sp>
      <p:graphicFrame>
        <p:nvGraphicFramePr>
          <p:cNvPr id="7" name="Table 6">
            <a:extLst>
              <a:ext uri="{FF2B5EF4-FFF2-40B4-BE49-F238E27FC236}">
                <a16:creationId xmlns:a16="http://schemas.microsoft.com/office/drawing/2014/main" id="{85F34F8A-0868-9621-B519-C55522C6E9F4}"/>
              </a:ext>
            </a:extLst>
          </p:cNvPr>
          <p:cNvGraphicFramePr>
            <a:graphicFrameLocks noGrp="1"/>
          </p:cNvGraphicFramePr>
          <p:nvPr/>
        </p:nvGraphicFramePr>
        <p:xfrm rot="590495">
          <a:off x="838200" y="2819400"/>
          <a:ext cx="6858000" cy="320040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tblGrid>
              <a:tr h="762000">
                <a:tc>
                  <a:txBody>
                    <a:bodyPr/>
                    <a:lstStyle/>
                    <a:p>
                      <a:r>
                        <a:rPr lang="en-US" sz="2000" b="1" dirty="0"/>
                        <a:t>Personnel Administrator</a:t>
                      </a:r>
                      <a:r>
                        <a:rPr lang="en-US" sz="2000" b="1" baseline="0" dirty="0"/>
                        <a:t> Processor</a:t>
                      </a:r>
                      <a:endParaRPr lang="en-US" sz="20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dirty="0"/>
                        <a:t>Creates and maintains employee new hire and rehire information, appointment changes, separations, extended leave of absences and runs reports.</a:t>
                      </a:r>
                      <a:endParaRPr lang="en-US"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762000">
                <a:tc>
                  <a:txBody>
                    <a:bodyPr/>
                    <a:lstStyle/>
                    <a:p>
                      <a:r>
                        <a:rPr lang="en-US" sz="2000" b="1" dirty="0"/>
                        <a:t>Personnel Administrator Inquirer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800" dirty="0"/>
                        <a:t>Views employee’s information once entered into HRMS.</a:t>
                      </a:r>
                      <a:endParaRPr lang="en-US" dirty="0"/>
                    </a:p>
                  </a:txBody>
                  <a:tcPr>
                    <a:lnL w="12700" cmpd="sng">
                      <a:noFill/>
                    </a:lnL>
                    <a:lnR w="12700" cap="flat" cmpd="sng" algn="ctr">
                      <a:no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1"/>
                  </a:ext>
                </a:extLst>
              </a:tr>
              <a:tr h="762000">
                <a:tc>
                  <a:txBody>
                    <a:bodyPr/>
                    <a:lstStyle/>
                    <a:p>
                      <a:r>
                        <a:rPr lang="en-US" sz="2000" b="1" dirty="0"/>
                        <a:t>Personnel Administrator Supervisor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dirty="0"/>
                        <a:t>Provides oversight for the Personnel Administration Processor and Inquirer as well as running reports.</a:t>
                      </a:r>
                      <a:endParaRPr lang="en-US" dirty="0"/>
                    </a:p>
                  </a:txBody>
                  <a:tcPr>
                    <a:lnL w="12700" cmpd="sng">
                      <a:noFill/>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D2A9E2-EE7D-0909-BBB9-ADC51D075BC6}"/>
              </a:ext>
            </a:extLst>
          </p:cNvPr>
          <p:cNvSpPr>
            <a:spLocks noGrp="1"/>
          </p:cNvSpPr>
          <p:nvPr>
            <p:ph type="title"/>
          </p:nvPr>
        </p:nvSpPr>
        <p:spPr>
          <a:xfrm>
            <a:off x="559185" y="176296"/>
            <a:ext cx="8262937" cy="441325"/>
          </a:xfrm>
        </p:spPr>
        <p:txBody>
          <a:bodyPr/>
          <a:lstStyle/>
          <a:p>
            <a:pPr>
              <a:defRPr/>
            </a:pPr>
            <a:r>
              <a:rPr lang="en-US" dirty="0"/>
              <a:t>2010 Interns</a:t>
            </a:r>
          </a:p>
        </p:txBody>
      </p:sp>
      <p:graphicFrame>
        <p:nvGraphicFramePr>
          <p:cNvPr id="10" name="Table 9">
            <a:extLst>
              <a:ext uri="{FF2B5EF4-FFF2-40B4-BE49-F238E27FC236}">
                <a16:creationId xmlns:a16="http://schemas.microsoft.com/office/drawing/2014/main" id="{DE55166F-6A01-438A-B145-2735BAE084E8}"/>
              </a:ext>
            </a:extLst>
          </p:cNvPr>
          <p:cNvGraphicFramePr>
            <a:graphicFrameLocks noGrp="1"/>
          </p:cNvGraphicFramePr>
          <p:nvPr/>
        </p:nvGraphicFramePr>
        <p:xfrm rot="720237">
          <a:off x="7461250" y="3822700"/>
          <a:ext cx="1071564" cy="482600"/>
        </p:xfrm>
        <a:graphic>
          <a:graphicData uri="http://schemas.openxmlformats.org/drawingml/2006/table">
            <a:tbl>
              <a:tblPr/>
              <a:tblGrid>
                <a:gridCol w="535782">
                  <a:extLst>
                    <a:ext uri="{9D8B030D-6E8A-4147-A177-3AD203B41FA5}">
                      <a16:colId xmlns:a16="http://schemas.microsoft.com/office/drawing/2014/main" val="20000"/>
                    </a:ext>
                  </a:extLst>
                </a:gridCol>
                <a:gridCol w="535782">
                  <a:extLst>
                    <a:ext uri="{9D8B030D-6E8A-4147-A177-3AD203B41FA5}">
                      <a16:colId xmlns:a16="http://schemas.microsoft.com/office/drawing/2014/main" val="20001"/>
                    </a:ext>
                  </a:extLst>
                </a:gridCol>
              </a:tblGrid>
              <a:tr h="241300">
                <a:tc>
                  <a:txBody>
                    <a:bodyPr/>
                    <a:lstStyle/>
                    <a:p>
                      <a:pPr algn="l" fontAlgn="b"/>
                      <a:r>
                        <a:rPr lang="en-US" sz="1000" b="0" i="0" u="none" strike="noStrike">
                          <a:latin typeface="Verdana"/>
                        </a:rPr>
                        <a:t> </a:t>
                      </a:r>
                    </a:p>
                  </a:txBody>
                  <a:tcPr marL="9522" marR="9522" marT="9538" marB="0" anchor="b">
                    <a:lnL>
                      <a:noFill/>
                    </a:lnL>
                    <a:lnR>
                      <a:noFill/>
                    </a:lnR>
                    <a:lnT>
                      <a:noFill/>
                    </a:lnT>
                    <a:lnB>
                      <a:noFill/>
                    </a:lnB>
                    <a:solidFill>
                      <a:srgbClr val="FDE9D9"/>
                    </a:solidFill>
                  </a:tcPr>
                </a:tc>
                <a:tc>
                  <a:txBody>
                    <a:bodyPr/>
                    <a:lstStyle/>
                    <a:p>
                      <a:pPr algn="l" fontAlgn="b"/>
                      <a:r>
                        <a:rPr lang="en-US" sz="1100" b="1" i="0" u="none" strike="noStrike" dirty="0">
                          <a:latin typeface="Verdana"/>
                        </a:rPr>
                        <a:t>FNAL</a:t>
                      </a:r>
                    </a:p>
                  </a:txBody>
                  <a:tcPr marL="9522" marR="9522" marT="9538" marB="0" anchor="b">
                    <a:lnL>
                      <a:noFill/>
                    </a:lnL>
                    <a:lnR>
                      <a:noFill/>
                    </a:lnR>
                    <a:lnT>
                      <a:noFill/>
                    </a:lnT>
                    <a:lnB>
                      <a:noFill/>
                    </a:lnB>
                  </a:tcPr>
                </a:tc>
                <a:extLst>
                  <a:ext uri="{0D108BD9-81ED-4DB2-BD59-A6C34878D82A}">
                    <a16:rowId xmlns:a16="http://schemas.microsoft.com/office/drawing/2014/main" val="10000"/>
                  </a:ext>
                </a:extLst>
              </a:tr>
              <a:tr h="241300">
                <a:tc>
                  <a:txBody>
                    <a:bodyPr/>
                    <a:lstStyle/>
                    <a:p>
                      <a:pPr algn="l" fontAlgn="b"/>
                      <a:r>
                        <a:rPr lang="en-US" sz="1000" b="0" i="0" u="none" strike="noStrike">
                          <a:latin typeface="Verdana"/>
                        </a:rPr>
                        <a:t> </a:t>
                      </a:r>
                    </a:p>
                  </a:txBody>
                  <a:tcPr marL="9522" marR="9522" marT="9538" marB="0" anchor="b">
                    <a:lnL>
                      <a:noFill/>
                    </a:lnL>
                    <a:lnR>
                      <a:noFill/>
                    </a:lnR>
                    <a:lnT>
                      <a:noFill/>
                    </a:lnT>
                    <a:lnB>
                      <a:noFill/>
                    </a:lnB>
                    <a:solidFill>
                      <a:srgbClr val="DBE5F1"/>
                    </a:solidFill>
                  </a:tcPr>
                </a:tc>
                <a:tc>
                  <a:txBody>
                    <a:bodyPr/>
                    <a:lstStyle/>
                    <a:p>
                      <a:pPr algn="l" fontAlgn="b"/>
                      <a:r>
                        <a:rPr lang="en-US" sz="1100" b="1" i="0" u="none" strike="noStrike" dirty="0">
                          <a:latin typeface="Verdana"/>
                        </a:rPr>
                        <a:t>ANL</a:t>
                      </a:r>
                    </a:p>
                  </a:txBody>
                  <a:tcPr marL="9522" marR="9522" marT="9538" marB="0" anchor="b">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1" name="Table 10">
            <a:extLst>
              <a:ext uri="{FF2B5EF4-FFF2-40B4-BE49-F238E27FC236}">
                <a16:creationId xmlns:a16="http://schemas.microsoft.com/office/drawing/2014/main" id="{41E7B4D2-DAE1-B01B-0271-3F01F80587C6}"/>
              </a:ext>
            </a:extLst>
          </p:cNvPr>
          <p:cNvGraphicFramePr>
            <a:graphicFrameLocks noGrp="1"/>
          </p:cNvGraphicFramePr>
          <p:nvPr/>
        </p:nvGraphicFramePr>
        <p:xfrm>
          <a:off x="881063" y="3429000"/>
          <a:ext cx="4133849" cy="3122614"/>
        </p:xfrm>
        <a:graphic>
          <a:graphicData uri="http://schemas.openxmlformats.org/drawingml/2006/table">
            <a:tbl>
              <a:tblPr/>
              <a:tblGrid>
                <a:gridCol w="1785161">
                  <a:extLst>
                    <a:ext uri="{9D8B030D-6E8A-4147-A177-3AD203B41FA5}">
                      <a16:colId xmlns:a16="http://schemas.microsoft.com/office/drawing/2014/main" val="20000"/>
                    </a:ext>
                  </a:extLst>
                </a:gridCol>
                <a:gridCol w="835440">
                  <a:extLst>
                    <a:ext uri="{9D8B030D-6E8A-4147-A177-3AD203B41FA5}">
                      <a16:colId xmlns:a16="http://schemas.microsoft.com/office/drawing/2014/main" val="20001"/>
                    </a:ext>
                  </a:extLst>
                </a:gridCol>
                <a:gridCol w="756624">
                  <a:extLst>
                    <a:ext uri="{9D8B030D-6E8A-4147-A177-3AD203B41FA5}">
                      <a16:colId xmlns:a16="http://schemas.microsoft.com/office/drawing/2014/main" val="20002"/>
                    </a:ext>
                  </a:extLst>
                </a:gridCol>
                <a:gridCol w="756624">
                  <a:extLst>
                    <a:ext uri="{9D8B030D-6E8A-4147-A177-3AD203B41FA5}">
                      <a16:colId xmlns:a16="http://schemas.microsoft.com/office/drawing/2014/main" val="20003"/>
                    </a:ext>
                  </a:extLst>
                </a:gridCol>
              </a:tblGrid>
              <a:tr h="283874">
                <a:tc>
                  <a:txBody>
                    <a:bodyPr/>
                    <a:lstStyle/>
                    <a:p>
                      <a:pPr algn="l" fontAlgn="b"/>
                      <a:endParaRPr lang="en-US" sz="1800" b="1" i="0" u="none" strike="noStrike" dirty="0">
                        <a:solidFill>
                          <a:srgbClr val="000000"/>
                        </a:solidFill>
                        <a:latin typeface="Calibri"/>
                      </a:endParaRP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a:solidFill>
                            <a:srgbClr val="000000"/>
                          </a:solidFill>
                          <a:latin typeface="Calibri"/>
                        </a:rPr>
                        <a:t>2008</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dirty="0">
                          <a:solidFill>
                            <a:srgbClr val="000000"/>
                          </a:solidFill>
                          <a:latin typeface="Calibri"/>
                        </a:rPr>
                        <a:t>2009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dirty="0">
                          <a:solidFill>
                            <a:srgbClr val="000000"/>
                          </a:solidFill>
                          <a:latin typeface="Calibri"/>
                        </a:rPr>
                        <a:t>2010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874">
                <a:tc>
                  <a:txBody>
                    <a:bodyPr/>
                    <a:lstStyle/>
                    <a:p>
                      <a:pPr algn="l" fontAlgn="b"/>
                      <a:r>
                        <a:rPr lang="en-US" sz="1800" b="0" i="0" u="none" strike="noStrike" dirty="0">
                          <a:solidFill>
                            <a:srgbClr val="000000"/>
                          </a:solidFill>
                          <a:latin typeface="Calibri"/>
                        </a:rPr>
                        <a:t>Argonne</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874">
                <a:tc>
                  <a:txBody>
                    <a:bodyPr/>
                    <a:lstStyle/>
                    <a:p>
                      <a:pPr algn="l" fontAlgn="b"/>
                      <a:r>
                        <a:rPr lang="en-US" sz="1800" b="0" i="0" u="none" strike="noStrike" dirty="0">
                          <a:solidFill>
                            <a:srgbClr val="000000"/>
                          </a:solidFill>
                          <a:latin typeface="Calibri"/>
                        </a:rPr>
                        <a:t>FNAL</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6</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874">
                <a:tc>
                  <a:txBody>
                    <a:bodyPr/>
                    <a:lstStyle/>
                    <a:p>
                      <a:pPr algn="l" fontAlgn="b"/>
                      <a:r>
                        <a:rPr lang="en-US" sz="1800" b="0" i="0" u="none" strike="noStrike" dirty="0">
                          <a:solidFill>
                            <a:srgbClr val="000000"/>
                          </a:solidFill>
                          <a:latin typeface="Calibri"/>
                        </a:rPr>
                        <a:t>Total offers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3874">
                <a:tc>
                  <a:txBody>
                    <a:bodyPr/>
                    <a:lstStyle/>
                    <a:p>
                      <a:pPr algn="l" fontAlgn="b"/>
                      <a:r>
                        <a:rPr lang="en-US" sz="1800" b="0" i="0" u="none" strike="noStrike" dirty="0">
                          <a:solidFill>
                            <a:srgbClr val="000000"/>
                          </a:solidFill>
                          <a:latin typeface="Calibri"/>
                        </a:rPr>
                        <a:t>Rejections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3874">
                <a:tc>
                  <a:txBody>
                    <a:bodyPr/>
                    <a:lstStyle/>
                    <a:p>
                      <a:pPr algn="l" fontAlgn="b"/>
                      <a:r>
                        <a:rPr lang="en-US" sz="1800" b="0" i="0" u="none" strike="noStrike">
                          <a:solidFill>
                            <a:srgbClr val="000000"/>
                          </a:solidFill>
                          <a:latin typeface="Calibri"/>
                        </a:rPr>
                        <a:t>Males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3874">
                <a:tc>
                  <a:txBody>
                    <a:bodyPr/>
                    <a:lstStyle/>
                    <a:p>
                      <a:pPr algn="l" fontAlgn="b"/>
                      <a:r>
                        <a:rPr lang="en-US" sz="1800" b="0" i="0" u="none" strike="noStrike" dirty="0">
                          <a:solidFill>
                            <a:srgbClr val="000000"/>
                          </a:solidFill>
                          <a:latin typeface="Calibri"/>
                        </a:rPr>
                        <a:t>Females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1</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3874">
                <a:tc>
                  <a:txBody>
                    <a:bodyPr/>
                    <a:lstStyle/>
                    <a:p>
                      <a:pPr algn="l" fontAlgn="b"/>
                      <a:r>
                        <a:rPr lang="en-US" sz="1800" b="0" i="0" u="none" strike="noStrike" dirty="0">
                          <a:solidFill>
                            <a:srgbClr val="000000"/>
                          </a:solidFill>
                          <a:latin typeface="Calibri"/>
                        </a:rPr>
                        <a:t>non-US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4</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3874">
                <a:tc>
                  <a:txBody>
                    <a:bodyPr/>
                    <a:lstStyle/>
                    <a:p>
                      <a:pPr algn="l" fontAlgn="b"/>
                      <a:r>
                        <a:rPr lang="en-US" sz="1800" b="0" i="0" u="none" strike="noStrike">
                          <a:solidFill>
                            <a:srgbClr val="000000"/>
                          </a:solidFill>
                          <a:latin typeface="Calibri"/>
                        </a:rPr>
                        <a:t>Illinois schools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5</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3874">
                <a:tc>
                  <a:txBody>
                    <a:bodyPr/>
                    <a:lstStyle/>
                    <a:p>
                      <a:pPr algn="l" fontAlgn="b"/>
                      <a:r>
                        <a:rPr lang="en-US" sz="1800" b="0" i="0" u="none" strike="noStrike">
                          <a:solidFill>
                            <a:srgbClr val="000000"/>
                          </a:solidFill>
                          <a:latin typeface="Calibri"/>
                        </a:rPr>
                        <a:t>Sophomores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3</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2</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83874">
                <a:tc>
                  <a:txBody>
                    <a:bodyPr/>
                    <a:lstStyle/>
                    <a:p>
                      <a:pPr algn="l" fontAlgn="b"/>
                      <a:r>
                        <a:rPr lang="en-US" sz="1800" b="0" i="0" u="none" strike="noStrike">
                          <a:solidFill>
                            <a:srgbClr val="000000"/>
                          </a:solidFill>
                          <a:latin typeface="Calibri"/>
                        </a:rPr>
                        <a:t>Juniors</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Calibri"/>
                        </a:rPr>
                        <a:t>10</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8</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Calibri"/>
                        </a:rPr>
                        <a:t>9</a:t>
                      </a:r>
                    </a:p>
                  </a:txBody>
                  <a:tcPr marL="9526" marR="9526"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8262" name="Date Placeholder 6">
            <a:extLst>
              <a:ext uri="{FF2B5EF4-FFF2-40B4-BE49-F238E27FC236}">
                <a16:creationId xmlns:a16="http://schemas.microsoft.com/office/drawing/2014/main" id="{AB69B6F5-883A-BB33-C513-0444EC2CD7C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6/11/2010</a:t>
            </a:r>
          </a:p>
        </p:txBody>
      </p:sp>
      <p:sp>
        <p:nvSpPr>
          <p:cNvPr id="8263" name="Slide Number Placeholder 7">
            <a:extLst>
              <a:ext uri="{FF2B5EF4-FFF2-40B4-BE49-F238E27FC236}">
                <a16:creationId xmlns:a16="http://schemas.microsoft.com/office/drawing/2014/main" id="{56B6DEE4-0898-5EEF-16EF-2E21B39B0B07}"/>
              </a:ext>
            </a:extLst>
          </p:cNvPr>
          <p:cNvSpPr>
            <a:spLocks noGrp="1"/>
          </p:cNvSpPr>
          <p:nvPr>
            <p:ph type="sldNum" sz="quarter" idx="12"/>
          </p:nvPr>
        </p:nvSpPr>
        <p:spPr bwMode="auto">
          <a:xfrm>
            <a:off x="4277518" 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2DBBFA-1FF5-4C6C-8688-184E1E82A6CD}" type="slidenum">
              <a:rPr kumimoji="0" lang="en-US" altLang="zh-CN" sz="1100" b="0" i="0" u="none" strike="noStrike" kern="1200" cap="none" spc="0" normalizeH="0" baseline="0" noProof="0" smtClean="0">
                <a:ln>
                  <a:noFill/>
                </a:ln>
                <a:solidFill>
                  <a:srgbClr val="B13F9A"/>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1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endParaRPr>
          </a:p>
        </p:txBody>
      </p:sp>
      <p:sp>
        <p:nvSpPr>
          <p:cNvPr id="8264" name="Footer Placeholder 8">
            <a:extLst>
              <a:ext uri="{FF2B5EF4-FFF2-40B4-BE49-F238E27FC236}">
                <a16:creationId xmlns:a16="http://schemas.microsoft.com/office/drawing/2014/main" id="{AD668441-4C87-2BB2-CD0B-3A1D0CE6D8F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E. Prebys – Lee Teng Welcome</a:t>
            </a:r>
          </a:p>
        </p:txBody>
      </p:sp>
      <p:pic>
        <p:nvPicPr>
          <p:cNvPr id="8265" name="Picture 62">
            <a:extLst>
              <a:ext uri="{FF2B5EF4-FFF2-40B4-BE49-F238E27FC236}">
                <a16:creationId xmlns:a16="http://schemas.microsoft.com/office/drawing/2014/main" id="{43D06F2D-C0B7-B5EE-09CD-42FB8880F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615950"/>
            <a:ext cx="806450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Tree>
  </p:cSld>
  <p:clrMapOvr>
    <a:masterClrMapping/>
  </p:clrMapOvr>
  <p:transition>
    <p:fade thruBlk="1"/>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D038C132-D9E4-35CA-FFD2-DEB5849A0D8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EACB13-BC38-4748-9175-F776602BE04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3" name="Rectangle 2">
            <a:extLst>
              <a:ext uri="{FF2B5EF4-FFF2-40B4-BE49-F238E27FC236}">
                <a16:creationId xmlns:a16="http://schemas.microsoft.com/office/drawing/2014/main" id="{A239C363-625D-C879-207D-79B66CF1B02A}"/>
              </a:ext>
            </a:extLst>
          </p:cNvPr>
          <p:cNvSpPr>
            <a:spLocks noGrp="1" noChangeArrowheads="1"/>
          </p:cNvSpPr>
          <p:nvPr>
            <p:ph type="title"/>
          </p:nvPr>
        </p:nvSpPr>
        <p:spPr/>
        <p:txBody>
          <a:bodyPr/>
          <a:lstStyle/>
          <a:p>
            <a:pPr eaLnBrk="1" hangingPunct="1"/>
            <a:r>
              <a:rPr lang="en-US" altLang="zh-CN">
                <a:ea typeface="宋体" panose="02010600030101010101" pitchFamily="2" charset="-122"/>
              </a:rPr>
              <a:t>Integration With Other HRMS Components</a:t>
            </a:r>
          </a:p>
        </p:txBody>
      </p:sp>
      <p:sp>
        <p:nvSpPr>
          <p:cNvPr id="20484" name="Rectangle 6">
            <a:extLst>
              <a:ext uri="{FF2B5EF4-FFF2-40B4-BE49-F238E27FC236}">
                <a16:creationId xmlns:a16="http://schemas.microsoft.com/office/drawing/2014/main" id="{55C0DD9D-EBC7-9AFF-267B-1D4382A43AEA}"/>
              </a:ext>
            </a:extLst>
          </p:cNvPr>
          <p:cNvSpPr>
            <a:spLocks noGrp="1" noChangeArrowheads="1"/>
          </p:cNvSpPr>
          <p:nvPr>
            <p:ph type="body" idx="1"/>
          </p:nvPr>
        </p:nvSpPr>
        <p:spPr>
          <a:xfrm>
            <a:off x="152400" y="1295400"/>
            <a:ext cx="8534400" cy="3657600"/>
          </a:xfrm>
        </p:spPr>
        <p:txBody>
          <a:bodyPr/>
          <a:lstStyle/>
          <a:p>
            <a:pPr eaLnBrk="1" hangingPunct="1">
              <a:lnSpc>
                <a:spcPct val="90000"/>
              </a:lnSpc>
            </a:pPr>
            <a:r>
              <a:rPr lang="en-US" altLang="zh-CN">
                <a:ea typeface="宋体" panose="02010600030101010101" pitchFamily="2" charset="-122"/>
              </a:rPr>
              <a:t>HRMS is an</a:t>
            </a:r>
            <a:r>
              <a:rPr lang="en-US" altLang="zh-CN" i="1">
                <a:ea typeface="宋体" panose="02010600030101010101" pitchFamily="2" charset="-122"/>
              </a:rPr>
              <a:t> </a:t>
            </a:r>
            <a:r>
              <a:rPr lang="en-US" altLang="zh-CN" b="1" i="1">
                <a:ea typeface="宋体" panose="02010600030101010101" pitchFamily="2" charset="-122"/>
              </a:rPr>
              <a:t>integrated</a:t>
            </a:r>
            <a:r>
              <a:rPr lang="en-US" altLang="zh-CN" i="1">
                <a:ea typeface="宋体" panose="02010600030101010101" pitchFamily="2" charset="-122"/>
              </a:rPr>
              <a:t> </a:t>
            </a:r>
            <a:r>
              <a:rPr lang="en-US" altLang="zh-CN">
                <a:ea typeface="宋体" panose="02010600030101010101" pitchFamily="2" charset="-122"/>
              </a:rPr>
              <a:t>system, with the ability to shared data with other HRMS components.</a:t>
            </a:r>
          </a:p>
          <a:p>
            <a:pPr eaLnBrk="1" hangingPunct="1">
              <a:lnSpc>
                <a:spcPct val="90000"/>
              </a:lnSpc>
            </a:pPr>
            <a:r>
              <a:rPr lang="en-US" altLang="zh-CN">
                <a:ea typeface="宋体" panose="02010600030101010101" pitchFamily="2" charset="-122"/>
              </a:rPr>
              <a:t>It allows real-time transmission from Personnel Administration to:</a:t>
            </a:r>
          </a:p>
          <a:p>
            <a:pPr lvl="1" eaLnBrk="1" hangingPunct="1">
              <a:lnSpc>
                <a:spcPct val="90000"/>
              </a:lnSpc>
            </a:pPr>
            <a:r>
              <a:rPr lang="en-US" altLang="zh-CN">
                <a:ea typeface="宋体" panose="02010600030101010101" pitchFamily="2" charset="-122"/>
              </a:rPr>
              <a:t>Organizational Management</a:t>
            </a:r>
          </a:p>
          <a:p>
            <a:pPr lvl="1" eaLnBrk="1" hangingPunct="1">
              <a:lnSpc>
                <a:spcPct val="90000"/>
              </a:lnSpc>
            </a:pPr>
            <a:r>
              <a:rPr lang="en-US" altLang="zh-CN">
                <a:ea typeface="宋体" panose="02010600030101010101" pitchFamily="2" charset="-122"/>
              </a:rPr>
              <a:t>Time Management</a:t>
            </a:r>
          </a:p>
          <a:p>
            <a:pPr lvl="1" eaLnBrk="1" hangingPunct="1">
              <a:lnSpc>
                <a:spcPct val="90000"/>
              </a:lnSpc>
            </a:pPr>
            <a:r>
              <a:rPr lang="en-US" altLang="zh-CN">
                <a:ea typeface="宋体" panose="02010600030101010101" pitchFamily="2" charset="-122"/>
              </a:rPr>
              <a:t>Payroll</a:t>
            </a:r>
          </a:p>
          <a:p>
            <a:pPr lvl="1" eaLnBrk="1" hangingPunct="1">
              <a:lnSpc>
                <a:spcPct val="90000"/>
              </a:lnSpc>
            </a:pPr>
            <a:r>
              <a:rPr lang="en-US" altLang="zh-CN">
                <a:ea typeface="宋体" panose="02010600030101010101" pitchFamily="2" charset="-122"/>
              </a:rPr>
              <a:t>Benefits</a:t>
            </a:r>
          </a:p>
        </p:txBody>
      </p:sp>
      <p:graphicFrame>
        <p:nvGraphicFramePr>
          <p:cNvPr id="5" name="Diagram 4">
            <a:extLst>
              <a:ext uri="{FF2B5EF4-FFF2-40B4-BE49-F238E27FC236}">
                <a16:creationId xmlns:a16="http://schemas.microsoft.com/office/drawing/2014/main" id="{90FFDCB2-B95F-F5E1-EA17-7A91051957FA}"/>
              </a:ext>
            </a:extLst>
          </p:cNvPr>
          <p:cNvGraphicFramePr/>
          <p:nvPr/>
        </p:nvGraphicFramePr>
        <p:xfrm>
          <a:off x="1524000" y="2413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3554" name="Slide Number Placeholder 4">
            <a:extLst>
              <a:ext uri="{FF2B5EF4-FFF2-40B4-BE49-F238E27FC236}">
                <a16:creationId xmlns:a16="http://schemas.microsoft.com/office/drawing/2014/main" id="{A441A59F-EBF4-81CD-D742-E972863F8CD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A1356C-03C5-4EBD-AA86-11FC23DDBD8E}"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5" name="Rectangle 2">
            <a:extLst>
              <a:ext uri="{FF2B5EF4-FFF2-40B4-BE49-F238E27FC236}">
                <a16:creationId xmlns:a16="http://schemas.microsoft.com/office/drawing/2014/main" id="{B6AE288B-03EF-66BF-0E17-E24403251A04}"/>
              </a:ext>
            </a:extLst>
          </p:cNvPr>
          <p:cNvSpPr>
            <a:spLocks noGrp="1" noChangeArrowheads="1"/>
          </p:cNvSpPr>
          <p:nvPr>
            <p:ph type="title"/>
          </p:nvPr>
        </p:nvSpPr>
        <p:spPr/>
        <p:txBody>
          <a:bodyPr/>
          <a:lstStyle/>
          <a:p>
            <a:pPr eaLnBrk="1" hangingPunct="1"/>
            <a:r>
              <a:rPr lang="en-US" altLang="zh-CN">
                <a:ea typeface="宋体" panose="02010600030101010101" pitchFamily="2" charset="-122"/>
              </a:rPr>
              <a:t>Effective Dating</a:t>
            </a:r>
          </a:p>
        </p:txBody>
      </p:sp>
      <p:sp>
        <p:nvSpPr>
          <p:cNvPr id="23556" name="Rectangle 3">
            <a:extLst>
              <a:ext uri="{FF2B5EF4-FFF2-40B4-BE49-F238E27FC236}">
                <a16:creationId xmlns:a16="http://schemas.microsoft.com/office/drawing/2014/main" id="{D8EC5D54-B24F-6A30-FD31-1690247DAC1D}"/>
              </a:ext>
            </a:extLst>
          </p:cNvPr>
          <p:cNvSpPr>
            <a:spLocks noGrp="1" noChangeArrowheads="1"/>
          </p:cNvSpPr>
          <p:nvPr>
            <p:ph type="body" idx="1"/>
          </p:nvPr>
        </p:nvSpPr>
        <p:spPr>
          <a:xfrm>
            <a:off x="304800" y="1066800"/>
            <a:ext cx="8534400" cy="2971800"/>
          </a:xfrm>
        </p:spPr>
        <p:txBody>
          <a:bodyPr/>
          <a:lstStyle/>
          <a:p>
            <a:pPr eaLnBrk="1" hangingPunct="1"/>
            <a:r>
              <a:rPr lang="en-US" altLang="zh-CN">
                <a:ea typeface="宋体" panose="02010600030101010101" pitchFamily="2" charset="-122"/>
              </a:rPr>
              <a:t>HRMS allows you to enter an </a:t>
            </a:r>
            <a:r>
              <a:rPr lang="en-US" altLang="zh-CN" b="1">
                <a:ea typeface="宋体" panose="02010600030101010101" pitchFamily="2" charset="-122"/>
              </a:rPr>
              <a:t>“______________ _______”</a:t>
            </a:r>
            <a:r>
              <a:rPr lang="en-US" altLang="zh-CN">
                <a:ea typeface="宋体" panose="02010600030101010101" pitchFamily="2" charset="-122"/>
              </a:rPr>
              <a:t> when creating infotype records.</a:t>
            </a:r>
          </a:p>
          <a:p>
            <a:pPr eaLnBrk="1" hangingPunct="1"/>
            <a:r>
              <a:rPr lang="en-US" altLang="zh-CN">
                <a:ea typeface="宋体" panose="02010600030101010101" pitchFamily="2" charset="-122"/>
              </a:rPr>
              <a:t>You can enter information into HRMS at any time, before or after the employee information changes.</a:t>
            </a:r>
          </a:p>
          <a:p>
            <a:pPr eaLnBrk="1" hangingPunct="1">
              <a:lnSpc>
                <a:spcPct val="130000"/>
              </a:lnSpc>
            </a:pPr>
            <a:r>
              <a:rPr lang="en-US" altLang="zh-CN">
                <a:ea typeface="宋体" panose="02010600030101010101" pitchFamily="2" charset="-122"/>
              </a:rPr>
              <a:t>The effective date is based upon a valid ________ date and a valid ___________________ date.</a:t>
            </a:r>
          </a:p>
        </p:txBody>
      </p:sp>
      <p:sp>
        <p:nvSpPr>
          <p:cNvPr id="23557" name="Text Box 5">
            <a:extLst>
              <a:ext uri="{FF2B5EF4-FFF2-40B4-BE49-F238E27FC236}">
                <a16:creationId xmlns:a16="http://schemas.microsoft.com/office/drawing/2014/main" id="{7F9E5EE7-6471-5D71-1DE8-F3A1824383CB}"/>
              </a:ext>
            </a:extLst>
          </p:cNvPr>
          <p:cNvSpPr txBox="1">
            <a:spLocks noChangeArrowheads="1"/>
          </p:cNvSpPr>
          <p:nvPr/>
        </p:nvSpPr>
        <p:spPr bwMode="auto">
          <a:xfrm>
            <a:off x="609600" y="4114800"/>
            <a:ext cx="4648200" cy="1031875"/>
          </a:xfrm>
          <a:prstGeom prst="rect">
            <a:avLst/>
          </a:prstGeom>
          <a:solidFill>
            <a:srgbClr val="FFFFCC"/>
          </a:solidFill>
          <a:ln w="25400" algn="ctr">
            <a:solidFill>
              <a:schemeClr val="tx1"/>
            </a:solidFill>
            <a:miter lim="800000"/>
            <a:headEnd/>
            <a:tailEnd/>
          </a:ln>
        </p:spPr>
        <p:txBody>
          <a:bodyPr>
            <a:spAutoFit/>
          </a:bodyPr>
          <a:lstStyle>
            <a:lvl1pPr eaLnBrk="0" hangingPunct="0">
              <a:spcBef>
                <a:spcPct val="50000"/>
              </a:spcBef>
              <a:defRPr>
                <a:solidFill>
                  <a:schemeClr val="tx1"/>
                </a:solidFill>
                <a:latin typeface="Arial" panose="020B0604020202020204" pitchFamily="34" charset="0"/>
              </a:defRPr>
            </a:lvl1pPr>
            <a:lvl2pPr marL="742950" indent="-285750" eaLnBrk="0" hangingPunct="0">
              <a:spcBef>
                <a:spcPct val="50000"/>
              </a:spcBef>
              <a:defRPr>
                <a:solidFill>
                  <a:schemeClr val="tx1"/>
                </a:solidFill>
                <a:latin typeface="Arial" panose="020B0604020202020204" pitchFamily="34" charset="0"/>
              </a:defRPr>
            </a:lvl2pPr>
            <a:lvl3pPr marL="1143000" indent="-228600" eaLnBrk="0" hangingPunct="0">
              <a:spcBef>
                <a:spcPct val="50000"/>
              </a:spcBef>
              <a:defRPr>
                <a:solidFill>
                  <a:schemeClr val="tx1"/>
                </a:solidFill>
                <a:latin typeface="Arial" panose="020B0604020202020204" pitchFamily="34" charset="0"/>
              </a:defRPr>
            </a:lvl3pPr>
            <a:lvl4pPr marL="1600200" indent="-228600" eaLnBrk="0" hangingPunct="0">
              <a:spcBef>
                <a:spcPct val="50000"/>
              </a:spcBef>
              <a:defRPr>
                <a:solidFill>
                  <a:schemeClr val="tx1"/>
                </a:solidFill>
                <a:latin typeface="Arial" panose="020B0604020202020204" pitchFamily="34" charset="0"/>
              </a:defRPr>
            </a:lvl4pPr>
            <a:lvl5pPr marL="2057400" indent="-228600" eaLnBrk="0" hangingPunct="0">
              <a:spcBef>
                <a:spcPct val="50000"/>
              </a:spcBef>
              <a:defRPr>
                <a:solidFill>
                  <a:schemeClr val="tx1"/>
                </a:solidFill>
                <a:latin typeface="Arial" panose="020B0604020202020204" pitchFamily="34" charset="0"/>
              </a:defRPr>
            </a:lvl5pPr>
            <a:lvl6pPr marL="2514600" indent="-228600" eaLnBrk="0" fontAlgn="base" hangingPunct="0">
              <a:spcBef>
                <a:spcPct val="50000"/>
              </a:spcBef>
              <a:spcAft>
                <a:spcPct val="0"/>
              </a:spcAft>
              <a:defRPr>
                <a:solidFill>
                  <a:schemeClr val="tx1"/>
                </a:solidFill>
                <a:latin typeface="Arial" panose="020B0604020202020204" pitchFamily="34" charset="0"/>
              </a:defRPr>
            </a:lvl6pPr>
            <a:lvl7pPr marL="2971800" indent="-228600" eaLnBrk="0" fontAlgn="base" hangingPunct="0">
              <a:spcBef>
                <a:spcPct val="50000"/>
              </a:spcBef>
              <a:spcAft>
                <a:spcPct val="0"/>
              </a:spcAft>
              <a:defRPr>
                <a:solidFill>
                  <a:schemeClr val="tx1"/>
                </a:solidFill>
                <a:latin typeface="Arial" panose="020B0604020202020204" pitchFamily="34" charset="0"/>
              </a:defRPr>
            </a:lvl7pPr>
            <a:lvl8pPr marL="3429000" indent="-228600" eaLnBrk="0" fontAlgn="base" hangingPunct="0">
              <a:spcBef>
                <a:spcPct val="50000"/>
              </a:spcBef>
              <a:spcAft>
                <a:spcPct val="0"/>
              </a:spcAft>
              <a:defRPr>
                <a:solidFill>
                  <a:schemeClr val="tx1"/>
                </a:solidFill>
                <a:latin typeface="Arial" panose="020B0604020202020204" pitchFamily="34" charset="0"/>
              </a:defRPr>
            </a:lvl8pPr>
            <a:lvl9pPr marL="3886200" indent="-228600"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50000"/>
              </a:spcAft>
              <a:buClr>
                <a:srgbClr val="000000"/>
              </a:buClr>
              <a:buSzTx/>
              <a:buFont typeface="Wingdings" panose="05000000000000000000" pitchFamily="2" charset="2"/>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Note:</a:t>
            </a: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The end date might default to 12/31/9999. Verify the desired end date prior to saving the action.</a:t>
            </a:r>
          </a:p>
        </p:txBody>
      </p:sp>
      <p:pic>
        <p:nvPicPr>
          <p:cNvPr id="7" name="Picture 4" descr="j0309636">
            <a:extLst>
              <a:ext uri="{FF2B5EF4-FFF2-40B4-BE49-F238E27FC236}">
                <a16:creationId xmlns:a16="http://schemas.microsoft.com/office/drawing/2014/main" id="{643668CC-45E9-26AC-1CDB-BFEDD7D29486}"/>
              </a:ext>
            </a:extLst>
          </p:cNvPr>
          <p:cNvPicPr>
            <a:picLocks noChangeAspect="1" noChangeArrowheads="1"/>
          </p:cNvPicPr>
          <p:nvPr/>
        </p:nvPicPr>
        <p:blipFill>
          <a:blip r:embed="rId3"/>
          <a:srcRect/>
          <a:stretch>
            <a:fillRect/>
          </a:stretch>
        </p:blipFill>
        <p:spPr bwMode="auto">
          <a:xfrm>
            <a:off x="6684272" y="3962400"/>
            <a:ext cx="2154928" cy="1608138"/>
          </a:xfrm>
          <a:prstGeom prst="roundRect">
            <a:avLst>
              <a:gd name="adj" fmla="val 21650"/>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6402" name="Line 2">
            <a:extLst>
              <a:ext uri="{FF2B5EF4-FFF2-40B4-BE49-F238E27FC236}">
                <a16:creationId xmlns:a16="http://schemas.microsoft.com/office/drawing/2014/main" id="{D11479D1-E60D-A572-6E0F-C1EF8055F025}"/>
              </a:ext>
            </a:extLst>
          </p:cNvPr>
          <p:cNvSpPr>
            <a:spLocks noChangeShapeType="1"/>
          </p:cNvSpPr>
          <p:nvPr/>
        </p:nvSpPr>
        <p:spPr bwMode="auto">
          <a:xfrm flipV="1">
            <a:off x="1187450" y="3500438"/>
            <a:ext cx="352901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pic>
        <p:nvPicPr>
          <p:cNvPr id="486403" name="Picture 3">
            <a:extLst>
              <a:ext uri="{FF2B5EF4-FFF2-40B4-BE49-F238E27FC236}">
                <a16:creationId xmlns:a16="http://schemas.microsoft.com/office/drawing/2014/main" id="{D4B8B5F9-2A52-7288-91E4-8BC422F43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957638"/>
            <a:ext cx="3851275" cy="2900362"/>
          </a:xfrm>
          <a:prstGeom prst="rect">
            <a:avLst/>
          </a:prstGeom>
          <a:noFill/>
          <a:extLst>
            <a:ext uri="{909E8E84-426E-40DD-AFC4-6F175D3DCCD1}">
              <a14:hiddenFill xmlns:a14="http://schemas.microsoft.com/office/drawing/2010/main">
                <a:solidFill>
                  <a:srgbClr val="FFFFFF"/>
                </a:solidFill>
              </a14:hiddenFill>
            </a:ext>
          </a:extLst>
        </p:spPr>
      </p:pic>
      <p:sp>
        <p:nvSpPr>
          <p:cNvPr id="486404" name="Line 4">
            <a:extLst>
              <a:ext uri="{FF2B5EF4-FFF2-40B4-BE49-F238E27FC236}">
                <a16:creationId xmlns:a16="http://schemas.microsoft.com/office/drawing/2014/main" id="{BA255F31-07E0-D1F5-7368-C7F22C6D10F5}"/>
              </a:ext>
            </a:extLst>
          </p:cNvPr>
          <p:cNvSpPr>
            <a:spLocks noChangeShapeType="1"/>
          </p:cNvSpPr>
          <p:nvPr/>
        </p:nvSpPr>
        <p:spPr bwMode="auto">
          <a:xfrm flipH="1">
            <a:off x="2843213" y="3500438"/>
            <a:ext cx="1800225" cy="2305050"/>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5" name="Line 5">
            <a:extLst>
              <a:ext uri="{FF2B5EF4-FFF2-40B4-BE49-F238E27FC236}">
                <a16:creationId xmlns:a16="http://schemas.microsoft.com/office/drawing/2014/main" id="{465B290A-D0E1-46B0-E4FB-4BD5D293F083}"/>
              </a:ext>
            </a:extLst>
          </p:cNvPr>
          <p:cNvSpPr>
            <a:spLocks noChangeShapeType="1"/>
          </p:cNvSpPr>
          <p:nvPr/>
        </p:nvSpPr>
        <p:spPr bwMode="auto">
          <a:xfrm>
            <a:off x="3348038" y="1844675"/>
            <a:ext cx="1296987" cy="1627188"/>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6" name="Line 6">
            <a:extLst>
              <a:ext uri="{FF2B5EF4-FFF2-40B4-BE49-F238E27FC236}">
                <a16:creationId xmlns:a16="http://schemas.microsoft.com/office/drawing/2014/main" id="{ECD8ECF5-F36D-B1FA-7CE3-07CC57EAC1FD}"/>
              </a:ext>
            </a:extLst>
          </p:cNvPr>
          <p:cNvSpPr>
            <a:spLocks noChangeShapeType="1"/>
          </p:cNvSpPr>
          <p:nvPr/>
        </p:nvSpPr>
        <p:spPr bwMode="auto">
          <a:xfrm flipH="1">
            <a:off x="4716463" y="2133600"/>
            <a:ext cx="3024187" cy="1366838"/>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7" name="Line 7">
            <a:extLst>
              <a:ext uri="{FF2B5EF4-FFF2-40B4-BE49-F238E27FC236}">
                <a16:creationId xmlns:a16="http://schemas.microsoft.com/office/drawing/2014/main" id="{CA2A1064-5D0D-55A0-2474-5521C46D7108}"/>
              </a:ext>
            </a:extLst>
          </p:cNvPr>
          <p:cNvSpPr>
            <a:spLocks noChangeShapeType="1"/>
          </p:cNvSpPr>
          <p:nvPr/>
        </p:nvSpPr>
        <p:spPr bwMode="auto">
          <a:xfrm flipH="1">
            <a:off x="4716463" y="1700213"/>
            <a:ext cx="576262" cy="1800225"/>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8" name="Line 8">
            <a:extLst>
              <a:ext uri="{FF2B5EF4-FFF2-40B4-BE49-F238E27FC236}">
                <a16:creationId xmlns:a16="http://schemas.microsoft.com/office/drawing/2014/main" id="{B4036182-FD2B-53A3-7269-6B8CAFE33EC7}"/>
              </a:ext>
            </a:extLst>
          </p:cNvPr>
          <p:cNvSpPr>
            <a:spLocks noChangeShapeType="1"/>
          </p:cNvSpPr>
          <p:nvPr/>
        </p:nvSpPr>
        <p:spPr bwMode="auto">
          <a:xfrm>
            <a:off x="4356100" y="3386138"/>
            <a:ext cx="2447925" cy="719137"/>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09" name="Cloud">
            <a:extLst>
              <a:ext uri="{FF2B5EF4-FFF2-40B4-BE49-F238E27FC236}">
                <a16:creationId xmlns:a16="http://schemas.microsoft.com/office/drawing/2014/main" id="{F7679D3E-3730-B567-B0F8-C5A6CF2B1951}"/>
              </a:ext>
            </a:extLst>
          </p:cNvPr>
          <p:cNvSpPr>
            <a:spLocks noChangeAspect="1" noEditPoints="1" noChangeArrowheads="1"/>
          </p:cNvSpPr>
          <p:nvPr/>
        </p:nvSpPr>
        <p:spPr bwMode="auto">
          <a:xfrm>
            <a:off x="1835150" y="2060575"/>
            <a:ext cx="5329238" cy="33115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w="9525">
            <a:solidFill>
              <a:schemeClr val="tx1"/>
            </a:solidFill>
            <a:miter lim="800000"/>
            <a:headEnd/>
            <a:tailEnd/>
          </a:ln>
          <a:effectLst>
            <a:outerShdw dist="107763" dir="2700000" algn="ctr" rotWithShape="0">
              <a:srgbClr val="808080"/>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altLang="zh-CN"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86410" name="Rectangle 10">
            <a:extLst>
              <a:ext uri="{FF2B5EF4-FFF2-40B4-BE49-F238E27FC236}">
                <a16:creationId xmlns:a16="http://schemas.microsoft.com/office/drawing/2014/main" id="{88C9CC29-0ACE-CDE3-7489-71DF38A5F134}"/>
              </a:ext>
            </a:extLst>
          </p:cNvPr>
          <p:cNvSpPr>
            <a:spLocks noGrp="1" noChangeArrowheads="1"/>
          </p:cNvSpPr>
          <p:nvPr>
            <p:ph type="title"/>
          </p:nvPr>
        </p:nvSpPr>
        <p:spPr>
          <a:xfrm>
            <a:off x="468313" y="0"/>
            <a:ext cx="8229600" cy="836613"/>
          </a:xfrm>
        </p:spPr>
        <p:txBody>
          <a:bodyPr/>
          <a:lstStyle/>
          <a:p>
            <a:r>
              <a:rPr lang="en-AU" altLang="zh-CN"/>
              <a:t>National Cyberinfrastructure</a:t>
            </a:r>
          </a:p>
        </p:txBody>
      </p:sp>
      <p:sp>
        <p:nvSpPr>
          <p:cNvPr id="486411" name="Text Box 11">
            <a:extLst>
              <a:ext uri="{FF2B5EF4-FFF2-40B4-BE49-F238E27FC236}">
                <a16:creationId xmlns:a16="http://schemas.microsoft.com/office/drawing/2014/main" id="{85DFFD09-817E-235C-F1AA-C31873ED26F1}"/>
              </a:ext>
            </a:extLst>
          </p:cNvPr>
          <p:cNvSpPr txBox="1">
            <a:spLocks noChangeArrowheads="1"/>
          </p:cNvSpPr>
          <p:nvPr/>
        </p:nvSpPr>
        <p:spPr bwMode="auto">
          <a:xfrm>
            <a:off x="4132263" y="4538663"/>
            <a:ext cx="892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VPAC</a:t>
            </a:r>
          </a:p>
        </p:txBody>
      </p:sp>
      <p:sp>
        <p:nvSpPr>
          <p:cNvPr id="486412" name="Text Box 12">
            <a:extLst>
              <a:ext uri="{FF2B5EF4-FFF2-40B4-BE49-F238E27FC236}">
                <a16:creationId xmlns:a16="http://schemas.microsoft.com/office/drawing/2014/main" id="{41E3A415-2E46-3576-B5F7-B1975D0A9A19}"/>
              </a:ext>
            </a:extLst>
          </p:cNvPr>
          <p:cNvSpPr txBox="1">
            <a:spLocks noChangeArrowheads="1"/>
          </p:cNvSpPr>
          <p:nvPr/>
        </p:nvSpPr>
        <p:spPr bwMode="auto">
          <a:xfrm>
            <a:off x="4321175" y="2374900"/>
            <a:ext cx="876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QPSF</a:t>
            </a:r>
          </a:p>
        </p:txBody>
      </p:sp>
      <p:sp>
        <p:nvSpPr>
          <p:cNvPr id="486413" name="Text Box 13">
            <a:extLst>
              <a:ext uri="{FF2B5EF4-FFF2-40B4-BE49-F238E27FC236}">
                <a16:creationId xmlns:a16="http://schemas.microsoft.com/office/drawing/2014/main" id="{223AC69C-0628-48BD-A0A9-E7A4C3AD2782}"/>
              </a:ext>
            </a:extLst>
          </p:cNvPr>
          <p:cNvSpPr txBox="1">
            <a:spLocks noChangeArrowheads="1"/>
          </p:cNvSpPr>
          <p:nvPr/>
        </p:nvSpPr>
        <p:spPr bwMode="auto">
          <a:xfrm>
            <a:off x="2976563" y="4284663"/>
            <a:ext cx="877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TPAC</a:t>
            </a:r>
          </a:p>
        </p:txBody>
      </p:sp>
      <p:sp>
        <p:nvSpPr>
          <p:cNvPr id="486414" name="Text Box 14">
            <a:extLst>
              <a:ext uri="{FF2B5EF4-FFF2-40B4-BE49-F238E27FC236}">
                <a16:creationId xmlns:a16="http://schemas.microsoft.com/office/drawing/2014/main" id="{CE30B62E-E413-9B0B-980C-5B73A746384F}"/>
              </a:ext>
            </a:extLst>
          </p:cNvPr>
          <p:cNvSpPr txBox="1">
            <a:spLocks noChangeArrowheads="1"/>
          </p:cNvSpPr>
          <p:nvPr/>
        </p:nvSpPr>
        <p:spPr bwMode="auto">
          <a:xfrm>
            <a:off x="3133725" y="2590800"/>
            <a:ext cx="777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IVEC</a:t>
            </a:r>
          </a:p>
        </p:txBody>
      </p:sp>
      <p:sp>
        <p:nvSpPr>
          <p:cNvPr id="486415" name="Text Box 15">
            <a:extLst>
              <a:ext uri="{FF2B5EF4-FFF2-40B4-BE49-F238E27FC236}">
                <a16:creationId xmlns:a16="http://schemas.microsoft.com/office/drawing/2014/main" id="{A1A61C9C-9858-2BCB-F8F2-61953F96FD7A}"/>
              </a:ext>
            </a:extLst>
          </p:cNvPr>
          <p:cNvSpPr txBox="1">
            <a:spLocks noChangeArrowheads="1"/>
          </p:cNvSpPr>
          <p:nvPr/>
        </p:nvSpPr>
        <p:spPr bwMode="auto">
          <a:xfrm>
            <a:off x="3965575" y="3014663"/>
            <a:ext cx="149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APAC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NATIONAL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FACILITY</a:t>
            </a:r>
          </a:p>
        </p:txBody>
      </p:sp>
      <p:sp>
        <p:nvSpPr>
          <p:cNvPr id="486416" name="Text Box 16">
            <a:extLst>
              <a:ext uri="{FF2B5EF4-FFF2-40B4-BE49-F238E27FC236}">
                <a16:creationId xmlns:a16="http://schemas.microsoft.com/office/drawing/2014/main" id="{40650C48-7ABF-0537-77C3-F47735CDD930}"/>
              </a:ext>
            </a:extLst>
          </p:cNvPr>
          <p:cNvSpPr txBox="1">
            <a:spLocks noChangeArrowheads="1"/>
          </p:cNvSpPr>
          <p:nvPr/>
        </p:nvSpPr>
        <p:spPr bwMode="auto">
          <a:xfrm>
            <a:off x="5829300" y="3268663"/>
            <a:ext cx="73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ANU</a:t>
            </a:r>
          </a:p>
        </p:txBody>
      </p:sp>
      <p:sp>
        <p:nvSpPr>
          <p:cNvPr id="486417" name="Text Box 17">
            <a:extLst>
              <a:ext uri="{FF2B5EF4-FFF2-40B4-BE49-F238E27FC236}">
                <a16:creationId xmlns:a16="http://schemas.microsoft.com/office/drawing/2014/main" id="{3D9FFB4C-75A3-94D4-3C5A-21D2ECF55900}"/>
              </a:ext>
            </a:extLst>
          </p:cNvPr>
          <p:cNvSpPr txBox="1">
            <a:spLocks noChangeArrowheads="1"/>
          </p:cNvSpPr>
          <p:nvPr/>
        </p:nvSpPr>
        <p:spPr bwMode="auto">
          <a:xfrm>
            <a:off x="5276850" y="4087813"/>
            <a:ext cx="989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CSIRO</a:t>
            </a:r>
          </a:p>
        </p:txBody>
      </p:sp>
      <p:sp>
        <p:nvSpPr>
          <p:cNvPr id="486418" name="Text Box 18">
            <a:extLst>
              <a:ext uri="{FF2B5EF4-FFF2-40B4-BE49-F238E27FC236}">
                <a16:creationId xmlns:a16="http://schemas.microsoft.com/office/drawing/2014/main" id="{1DF9A6DD-46A6-F99B-E829-3A593E6679E0}"/>
              </a:ext>
            </a:extLst>
          </p:cNvPr>
          <p:cNvSpPr txBox="1">
            <a:spLocks noChangeArrowheads="1"/>
          </p:cNvSpPr>
          <p:nvPr/>
        </p:nvSpPr>
        <p:spPr bwMode="auto">
          <a:xfrm>
            <a:off x="2451100" y="3395663"/>
            <a:ext cx="1076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SAPAC</a:t>
            </a:r>
          </a:p>
        </p:txBody>
      </p:sp>
      <p:sp>
        <p:nvSpPr>
          <p:cNvPr id="486419" name="Text Box 19">
            <a:extLst>
              <a:ext uri="{FF2B5EF4-FFF2-40B4-BE49-F238E27FC236}">
                <a16:creationId xmlns:a16="http://schemas.microsoft.com/office/drawing/2014/main" id="{013E4801-5DF1-74AD-6DC7-5AFEBE69EB6A}"/>
              </a:ext>
            </a:extLst>
          </p:cNvPr>
          <p:cNvSpPr txBox="1">
            <a:spLocks noChangeArrowheads="1"/>
          </p:cNvSpPr>
          <p:nvPr/>
        </p:nvSpPr>
        <p:spPr bwMode="auto">
          <a:xfrm>
            <a:off x="5876925" y="2420938"/>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ac3</a:t>
            </a:r>
          </a:p>
        </p:txBody>
      </p:sp>
      <p:sp>
        <p:nvSpPr>
          <p:cNvPr id="486420" name="Line 20">
            <a:extLst>
              <a:ext uri="{FF2B5EF4-FFF2-40B4-BE49-F238E27FC236}">
                <a16:creationId xmlns:a16="http://schemas.microsoft.com/office/drawing/2014/main" id="{C03AA63C-0B30-CFCC-AF93-C3F72544A6B8}"/>
              </a:ext>
            </a:extLst>
          </p:cNvPr>
          <p:cNvSpPr>
            <a:spLocks noChangeShapeType="1"/>
          </p:cNvSpPr>
          <p:nvPr/>
        </p:nvSpPr>
        <p:spPr bwMode="auto">
          <a:xfrm flipV="1">
            <a:off x="3894138" y="2552700"/>
            <a:ext cx="417512" cy="112713"/>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1" name="Line 21">
            <a:extLst>
              <a:ext uri="{FF2B5EF4-FFF2-40B4-BE49-F238E27FC236}">
                <a16:creationId xmlns:a16="http://schemas.microsoft.com/office/drawing/2014/main" id="{D05937F1-68E3-DCD3-C981-E4BBD975B8EC}"/>
              </a:ext>
            </a:extLst>
          </p:cNvPr>
          <p:cNvSpPr>
            <a:spLocks noChangeShapeType="1"/>
          </p:cNvSpPr>
          <p:nvPr/>
        </p:nvSpPr>
        <p:spPr bwMode="auto">
          <a:xfrm>
            <a:off x="5146675" y="2608263"/>
            <a:ext cx="681038" cy="571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2" name="Line 22">
            <a:extLst>
              <a:ext uri="{FF2B5EF4-FFF2-40B4-BE49-F238E27FC236}">
                <a16:creationId xmlns:a16="http://schemas.microsoft.com/office/drawing/2014/main" id="{4DE3D04B-EEB0-095F-E774-BC1359E76C16}"/>
              </a:ext>
            </a:extLst>
          </p:cNvPr>
          <p:cNvSpPr>
            <a:spLocks noChangeShapeType="1"/>
          </p:cNvSpPr>
          <p:nvPr/>
        </p:nvSpPr>
        <p:spPr bwMode="auto">
          <a:xfrm flipV="1">
            <a:off x="3006725" y="3001963"/>
            <a:ext cx="312738" cy="3365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3" name="Line 23">
            <a:extLst>
              <a:ext uri="{FF2B5EF4-FFF2-40B4-BE49-F238E27FC236}">
                <a16:creationId xmlns:a16="http://schemas.microsoft.com/office/drawing/2014/main" id="{DC597008-B643-DAC0-2568-EAEDD9D73365}"/>
              </a:ext>
            </a:extLst>
          </p:cNvPr>
          <p:cNvSpPr>
            <a:spLocks noChangeShapeType="1"/>
          </p:cNvSpPr>
          <p:nvPr/>
        </p:nvSpPr>
        <p:spPr bwMode="auto">
          <a:xfrm>
            <a:off x="3059113" y="3841750"/>
            <a:ext cx="312737" cy="44767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4" name="Line 24">
            <a:extLst>
              <a:ext uri="{FF2B5EF4-FFF2-40B4-BE49-F238E27FC236}">
                <a16:creationId xmlns:a16="http://schemas.microsoft.com/office/drawing/2014/main" id="{96337128-E975-49E4-B850-1454756868A7}"/>
              </a:ext>
            </a:extLst>
          </p:cNvPr>
          <p:cNvSpPr>
            <a:spLocks noChangeShapeType="1"/>
          </p:cNvSpPr>
          <p:nvPr/>
        </p:nvSpPr>
        <p:spPr bwMode="auto">
          <a:xfrm>
            <a:off x="3789363" y="4624388"/>
            <a:ext cx="366712" cy="11112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5" name="Line 25">
            <a:extLst>
              <a:ext uri="{FF2B5EF4-FFF2-40B4-BE49-F238E27FC236}">
                <a16:creationId xmlns:a16="http://schemas.microsoft.com/office/drawing/2014/main" id="{D3E16FB8-BD3D-6868-F0A4-F7F2A6AADEBC}"/>
              </a:ext>
            </a:extLst>
          </p:cNvPr>
          <p:cNvSpPr>
            <a:spLocks noChangeShapeType="1"/>
          </p:cNvSpPr>
          <p:nvPr/>
        </p:nvSpPr>
        <p:spPr bwMode="auto">
          <a:xfrm flipV="1">
            <a:off x="4938713" y="4457700"/>
            <a:ext cx="417512" cy="16668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6" name="Line 26">
            <a:extLst>
              <a:ext uri="{FF2B5EF4-FFF2-40B4-BE49-F238E27FC236}">
                <a16:creationId xmlns:a16="http://schemas.microsoft.com/office/drawing/2014/main" id="{FEEB10E2-6F3E-714E-C5B2-E49C18216A4E}"/>
              </a:ext>
            </a:extLst>
          </p:cNvPr>
          <p:cNvSpPr>
            <a:spLocks noChangeShapeType="1"/>
          </p:cNvSpPr>
          <p:nvPr/>
        </p:nvSpPr>
        <p:spPr bwMode="auto">
          <a:xfrm flipV="1">
            <a:off x="5834063" y="3717925"/>
            <a:ext cx="153987" cy="338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7" name="Line 27">
            <a:extLst>
              <a:ext uri="{FF2B5EF4-FFF2-40B4-BE49-F238E27FC236}">
                <a16:creationId xmlns:a16="http://schemas.microsoft.com/office/drawing/2014/main" id="{C96B3D5A-AE1A-64A5-9423-68A8CAC38EF2}"/>
              </a:ext>
            </a:extLst>
          </p:cNvPr>
          <p:cNvSpPr>
            <a:spLocks noChangeShapeType="1"/>
          </p:cNvSpPr>
          <p:nvPr/>
        </p:nvSpPr>
        <p:spPr bwMode="auto">
          <a:xfrm flipV="1">
            <a:off x="6086475" y="2889250"/>
            <a:ext cx="0" cy="39052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8" name="Line 28">
            <a:extLst>
              <a:ext uri="{FF2B5EF4-FFF2-40B4-BE49-F238E27FC236}">
                <a16:creationId xmlns:a16="http://schemas.microsoft.com/office/drawing/2014/main" id="{859EE6D3-AFFC-8FC3-85C2-35120B963EED}"/>
              </a:ext>
            </a:extLst>
          </p:cNvPr>
          <p:cNvSpPr>
            <a:spLocks noChangeShapeType="1"/>
          </p:cNvSpPr>
          <p:nvPr/>
        </p:nvSpPr>
        <p:spPr bwMode="auto">
          <a:xfrm>
            <a:off x="5508625" y="3500438"/>
            <a:ext cx="358775"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29" name="Line 29">
            <a:extLst>
              <a:ext uri="{FF2B5EF4-FFF2-40B4-BE49-F238E27FC236}">
                <a16:creationId xmlns:a16="http://schemas.microsoft.com/office/drawing/2014/main" id="{A19C3DFC-DCE4-78BF-7985-6BF8F7337EC7}"/>
              </a:ext>
            </a:extLst>
          </p:cNvPr>
          <p:cNvSpPr>
            <a:spLocks noChangeShapeType="1"/>
          </p:cNvSpPr>
          <p:nvPr/>
        </p:nvSpPr>
        <p:spPr bwMode="auto">
          <a:xfrm>
            <a:off x="5292725" y="3933825"/>
            <a:ext cx="260350" cy="2238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0" name="Line 30">
            <a:extLst>
              <a:ext uri="{FF2B5EF4-FFF2-40B4-BE49-F238E27FC236}">
                <a16:creationId xmlns:a16="http://schemas.microsoft.com/office/drawing/2014/main" id="{143426AC-7927-801B-4015-03B96C35300B}"/>
              </a:ext>
            </a:extLst>
          </p:cNvPr>
          <p:cNvSpPr>
            <a:spLocks noChangeShapeType="1"/>
          </p:cNvSpPr>
          <p:nvPr/>
        </p:nvSpPr>
        <p:spPr bwMode="auto">
          <a:xfrm flipV="1">
            <a:off x="5292725" y="2852738"/>
            <a:ext cx="647700" cy="3603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1" name="Line 31">
            <a:extLst>
              <a:ext uri="{FF2B5EF4-FFF2-40B4-BE49-F238E27FC236}">
                <a16:creationId xmlns:a16="http://schemas.microsoft.com/office/drawing/2014/main" id="{F7BA971C-C248-7ACB-8125-A156786D9DC4}"/>
              </a:ext>
            </a:extLst>
          </p:cNvPr>
          <p:cNvSpPr>
            <a:spLocks noChangeShapeType="1"/>
          </p:cNvSpPr>
          <p:nvPr/>
        </p:nvSpPr>
        <p:spPr bwMode="auto">
          <a:xfrm flipH="1">
            <a:off x="4625975" y="4076700"/>
            <a:ext cx="17463" cy="436563"/>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2" name="Line 32">
            <a:extLst>
              <a:ext uri="{FF2B5EF4-FFF2-40B4-BE49-F238E27FC236}">
                <a16:creationId xmlns:a16="http://schemas.microsoft.com/office/drawing/2014/main" id="{8F5A6A0A-451A-6689-00EB-25CEFA5F644C}"/>
              </a:ext>
            </a:extLst>
          </p:cNvPr>
          <p:cNvSpPr>
            <a:spLocks noChangeShapeType="1"/>
          </p:cNvSpPr>
          <p:nvPr/>
        </p:nvSpPr>
        <p:spPr bwMode="auto">
          <a:xfrm flipH="1">
            <a:off x="3736975" y="4005263"/>
            <a:ext cx="330200" cy="3365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3" name="Line 33">
            <a:extLst>
              <a:ext uri="{FF2B5EF4-FFF2-40B4-BE49-F238E27FC236}">
                <a16:creationId xmlns:a16="http://schemas.microsoft.com/office/drawing/2014/main" id="{B6927CA7-2CC9-21B1-5F16-5D273C60AAC7}"/>
              </a:ext>
            </a:extLst>
          </p:cNvPr>
          <p:cNvSpPr>
            <a:spLocks noChangeShapeType="1"/>
          </p:cNvSpPr>
          <p:nvPr/>
        </p:nvSpPr>
        <p:spPr bwMode="auto">
          <a:xfrm flipH="1">
            <a:off x="3529021" y="3500462"/>
            <a:ext cx="395287" cy="47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4" name="Line 34">
            <a:extLst>
              <a:ext uri="{FF2B5EF4-FFF2-40B4-BE49-F238E27FC236}">
                <a16:creationId xmlns:a16="http://schemas.microsoft.com/office/drawing/2014/main" id="{0C8ECD65-AE56-9D66-B84B-A7F9B43E18D4}"/>
              </a:ext>
            </a:extLst>
          </p:cNvPr>
          <p:cNvSpPr>
            <a:spLocks noChangeShapeType="1"/>
          </p:cNvSpPr>
          <p:nvPr/>
        </p:nvSpPr>
        <p:spPr bwMode="auto">
          <a:xfrm flipH="1" flipV="1">
            <a:off x="3779838" y="2997200"/>
            <a:ext cx="382587" cy="211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86435" name="Line 35">
            <a:extLst>
              <a:ext uri="{FF2B5EF4-FFF2-40B4-BE49-F238E27FC236}">
                <a16:creationId xmlns:a16="http://schemas.microsoft.com/office/drawing/2014/main" id="{40307D46-F4C0-AEA1-D4A2-35A040FE26BB}"/>
              </a:ext>
            </a:extLst>
          </p:cNvPr>
          <p:cNvSpPr>
            <a:spLocks noChangeShapeType="1"/>
          </p:cNvSpPr>
          <p:nvPr/>
        </p:nvSpPr>
        <p:spPr bwMode="auto">
          <a:xfrm flipH="1" flipV="1">
            <a:off x="4716463" y="2708275"/>
            <a:ext cx="0" cy="33813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pic>
        <p:nvPicPr>
          <p:cNvPr id="486436" name="Picture 36">
            <a:extLst>
              <a:ext uri="{FF2B5EF4-FFF2-40B4-BE49-F238E27FC236}">
                <a16:creationId xmlns:a16="http://schemas.microsoft.com/office/drawing/2014/main" id="{1289B7AB-C628-08AB-28FA-E381286D8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908050"/>
            <a:ext cx="995363" cy="1006475"/>
          </a:xfrm>
          <a:prstGeom prst="rect">
            <a:avLst/>
          </a:prstGeom>
          <a:noFill/>
          <a:extLst>
            <a:ext uri="{909E8E84-426E-40DD-AFC4-6F175D3DCCD1}">
              <a14:hiddenFill xmlns:a14="http://schemas.microsoft.com/office/drawing/2010/main">
                <a:solidFill>
                  <a:srgbClr val="FFFFFF"/>
                </a:solidFill>
              </a14:hiddenFill>
            </a:ext>
          </a:extLst>
        </p:spPr>
      </p:pic>
      <p:sp>
        <p:nvSpPr>
          <p:cNvPr id="486437" name="Cloud">
            <a:extLst>
              <a:ext uri="{FF2B5EF4-FFF2-40B4-BE49-F238E27FC236}">
                <a16:creationId xmlns:a16="http://schemas.microsoft.com/office/drawing/2014/main" id="{90BC97FB-D69F-0547-A754-680045442175}"/>
              </a:ext>
            </a:extLst>
          </p:cNvPr>
          <p:cNvSpPr>
            <a:spLocks noChangeAspect="1" noEditPoints="1" noChangeArrowheads="1"/>
          </p:cNvSpPr>
          <p:nvPr/>
        </p:nvSpPr>
        <p:spPr bwMode="auto">
          <a:xfrm>
            <a:off x="5580063" y="4581525"/>
            <a:ext cx="3563937" cy="17287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zh-CN" sz="2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Other Grids: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International</a:t>
            </a:r>
            <a:endParaRPr kumimoji="0" lang="en-AU" altLang="zh-CN" sz="28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endParaRPr>
          </a:p>
        </p:txBody>
      </p:sp>
      <p:pic>
        <p:nvPicPr>
          <p:cNvPr id="486438" name="Picture 38">
            <a:extLst>
              <a:ext uri="{FF2B5EF4-FFF2-40B4-BE49-F238E27FC236}">
                <a16:creationId xmlns:a16="http://schemas.microsoft.com/office/drawing/2014/main" id="{C8EF9DC7-1699-3ABA-3373-C93CDED46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636838"/>
            <a:ext cx="1341437" cy="2205037"/>
          </a:xfrm>
          <a:prstGeom prst="rect">
            <a:avLst/>
          </a:prstGeom>
          <a:solidFill>
            <a:srgbClr val="FFFF99"/>
          </a:solidFill>
        </p:spPr>
      </p:pic>
      <p:sp>
        <p:nvSpPr>
          <p:cNvPr id="486439" name="Cloud">
            <a:extLst>
              <a:ext uri="{FF2B5EF4-FFF2-40B4-BE49-F238E27FC236}">
                <a16:creationId xmlns:a16="http://schemas.microsoft.com/office/drawing/2014/main" id="{76165621-7688-74B1-35ED-8842E8CB7223}"/>
              </a:ext>
            </a:extLst>
          </p:cNvPr>
          <p:cNvSpPr>
            <a:spLocks noChangeAspect="1" noEditPoints="1" noChangeArrowheads="1"/>
          </p:cNvSpPr>
          <p:nvPr/>
        </p:nvSpPr>
        <p:spPr bwMode="auto">
          <a:xfrm>
            <a:off x="0" y="1844675"/>
            <a:ext cx="2339975" cy="13827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Data Centres</a:t>
            </a:r>
          </a:p>
        </p:txBody>
      </p:sp>
      <p:pic>
        <p:nvPicPr>
          <p:cNvPr id="486440" name="Picture 40">
            <a:extLst>
              <a:ext uri="{FF2B5EF4-FFF2-40B4-BE49-F238E27FC236}">
                <a16:creationId xmlns:a16="http://schemas.microsoft.com/office/drawing/2014/main" id="{62C5AF1E-E1B3-671B-CFFF-E054E62F6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5084763"/>
            <a:ext cx="12096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41" name="Picture 41">
            <a:extLst>
              <a:ext uri="{FF2B5EF4-FFF2-40B4-BE49-F238E27FC236}">
                <a16:creationId xmlns:a16="http://schemas.microsoft.com/office/drawing/2014/main" id="{8E8FDFE8-0D35-8EEC-0264-3117A27AD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941888"/>
            <a:ext cx="115252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6442" name="Text Box 42">
            <a:extLst>
              <a:ext uri="{FF2B5EF4-FFF2-40B4-BE49-F238E27FC236}">
                <a16:creationId xmlns:a16="http://schemas.microsoft.com/office/drawing/2014/main" id="{1D669223-923F-DB21-E66F-11D4A3B4FF03}"/>
              </a:ext>
            </a:extLst>
          </p:cNvPr>
          <p:cNvSpPr txBox="1">
            <a:spLocks noChangeArrowheads="1"/>
          </p:cNvSpPr>
          <p:nvPr/>
        </p:nvSpPr>
        <p:spPr bwMode="auto">
          <a:xfrm>
            <a:off x="684213" y="6165850"/>
            <a:ext cx="2232025" cy="457200"/>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Instruments</a:t>
            </a:r>
          </a:p>
        </p:txBody>
      </p:sp>
      <p:sp>
        <p:nvSpPr>
          <p:cNvPr id="486443" name="Text Box 43">
            <a:extLst>
              <a:ext uri="{FF2B5EF4-FFF2-40B4-BE49-F238E27FC236}">
                <a16:creationId xmlns:a16="http://schemas.microsoft.com/office/drawing/2014/main" id="{C2734DA6-D553-5D27-9782-2E6F80F63ACA}"/>
              </a:ext>
            </a:extLst>
          </p:cNvPr>
          <p:cNvSpPr txBox="1">
            <a:spLocks noChangeArrowheads="1"/>
          </p:cNvSpPr>
          <p:nvPr/>
        </p:nvSpPr>
        <p:spPr bwMode="auto">
          <a:xfrm>
            <a:off x="7235825" y="2924175"/>
            <a:ext cx="1630363" cy="822325"/>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Sensor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Networks</a:t>
            </a:r>
          </a:p>
        </p:txBody>
      </p:sp>
      <p:pic>
        <p:nvPicPr>
          <p:cNvPr id="486444" name="Picture 44">
            <a:extLst>
              <a:ext uri="{FF2B5EF4-FFF2-40B4-BE49-F238E27FC236}">
                <a16:creationId xmlns:a16="http://schemas.microsoft.com/office/drawing/2014/main" id="{0F8307B8-9203-E573-464E-AACD6E69A8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8850" y="981075"/>
            <a:ext cx="1412875"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45" name="Picture 45">
            <a:extLst>
              <a:ext uri="{FF2B5EF4-FFF2-40B4-BE49-F238E27FC236}">
                <a16:creationId xmlns:a16="http://schemas.microsoft.com/office/drawing/2014/main" id="{527D532F-B824-63CD-5754-A2F365608F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908050"/>
            <a:ext cx="1512887" cy="1081088"/>
          </a:xfrm>
          <a:prstGeom prst="rect">
            <a:avLst/>
          </a:prstGeom>
          <a:noFill/>
          <a:extLst>
            <a:ext uri="{909E8E84-426E-40DD-AFC4-6F175D3DCCD1}">
              <a14:hiddenFill xmlns:a14="http://schemas.microsoft.com/office/drawing/2010/main">
                <a:solidFill>
                  <a:srgbClr val="FFFFFF"/>
                </a:solidFill>
              </a14:hiddenFill>
            </a:ext>
          </a:extLst>
        </p:spPr>
      </p:pic>
      <p:sp>
        <p:nvSpPr>
          <p:cNvPr id="486446" name="Text Box 46">
            <a:extLst>
              <a:ext uri="{FF2B5EF4-FFF2-40B4-BE49-F238E27FC236}">
                <a16:creationId xmlns:a16="http://schemas.microsoft.com/office/drawing/2014/main" id="{AD77DCC2-F192-8116-7933-F194AE8969FF}"/>
              </a:ext>
            </a:extLst>
          </p:cNvPr>
          <p:cNvSpPr txBox="1">
            <a:spLocks noChangeArrowheads="1"/>
          </p:cNvSpPr>
          <p:nvPr/>
        </p:nvSpPr>
        <p:spPr bwMode="auto">
          <a:xfrm>
            <a:off x="3144838" y="1509713"/>
            <a:ext cx="2609850" cy="457200"/>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Research Teams</a:t>
            </a:r>
          </a:p>
        </p:txBody>
      </p:sp>
      <p:sp>
        <p:nvSpPr>
          <p:cNvPr id="486447" name="Cloud">
            <a:extLst>
              <a:ext uri="{FF2B5EF4-FFF2-40B4-BE49-F238E27FC236}">
                <a16:creationId xmlns:a16="http://schemas.microsoft.com/office/drawing/2014/main" id="{14FCCFB6-9491-84E0-66CA-688C7C858F7A}"/>
              </a:ext>
            </a:extLst>
          </p:cNvPr>
          <p:cNvSpPr>
            <a:spLocks noChangeAspect="1" noEditPoints="1" noChangeArrowheads="1"/>
          </p:cNvSpPr>
          <p:nvPr/>
        </p:nvSpPr>
        <p:spPr bwMode="auto">
          <a:xfrm>
            <a:off x="1835150" y="2060575"/>
            <a:ext cx="5400675" cy="33131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w="9525">
            <a:solidFill>
              <a:schemeClr val="tx1"/>
            </a:solidFill>
            <a:miter lim="800000"/>
            <a:headEnd/>
            <a:tailEnd/>
          </a:ln>
          <a:effectLst>
            <a:outerShdw dist="107763" dir="2700000" algn="ctr" rotWithShape="0">
              <a:srgbClr val="808080"/>
            </a:outer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APAC National Grid</a:t>
            </a: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virtual system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data storage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and visualisation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facilities</a:t>
            </a:r>
            <a:endParaRPr kumimoji="0" lang="en-AU" altLang="zh-CN" sz="3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447"/>
                                        </p:tgtEl>
                                        <p:attrNameLst>
                                          <p:attrName>style.visibility</p:attrName>
                                        </p:attrNameLst>
                                      </p:cBhvr>
                                      <p:to>
                                        <p:strVal val="visible"/>
                                      </p:to>
                                    </p:set>
                                    <p:animEffect transition="in" filter="fade">
                                      <p:cBhvr>
                                        <p:cTn id="7" dur="1000"/>
                                        <p:tgtEl>
                                          <p:spTgt spid="486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47"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B5D4FD42-CCF0-9FF0-B6C6-523C0A28A92D}"/>
              </a:ext>
            </a:extLst>
          </p:cNvPr>
          <p:cNvSpPr>
            <a:spLocks noGrp="1" noChangeArrowheads="1"/>
          </p:cNvSpPr>
          <p:nvPr>
            <p:ph type="title"/>
          </p:nvPr>
        </p:nvSpPr>
        <p:spPr>
          <a:xfrm>
            <a:off x="0" y="115888"/>
            <a:ext cx="8713787" cy="1009650"/>
          </a:xfrm>
        </p:spPr>
        <p:txBody>
          <a:bodyPr/>
          <a:lstStyle/>
          <a:p>
            <a:r>
              <a:rPr lang="en-US" altLang="zh-CN">
                <a:ea typeface="宋体" panose="02010600030101010101" pitchFamily="2" charset="-122"/>
              </a:rPr>
              <a:t>Australian Partnership for</a:t>
            </a:r>
            <a:br>
              <a:rPr lang="en-US" altLang="zh-CN">
                <a:ea typeface="宋体" panose="02010600030101010101" pitchFamily="2" charset="-122"/>
              </a:rPr>
            </a:br>
            <a:r>
              <a:rPr lang="en-US" altLang="zh-CN">
                <a:ea typeface="宋体" panose="02010600030101010101" pitchFamily="2" charset="-122"/>
              </a:rPr>
              <a:t>Advanced Computing</a:t>
            </a:r>
          </a:p>
        </p:txBody>
      </p:sp>
      <p:sp>
        <p:nvSpPr>
          <p:cNvPr id="419843" name="Rectangle 3">
            <a:extLst>
              <a:ext uri="{FF2B5EF4-FFF2-40B4-BE49-F238E27FC236}">
                <a16:creationId xmlns:a16="http://schemas.microsoft.com/office/drawing/2014/main" id="{F69C5B41-779A-4A35-C756-A35DD83BA55E}"/>
              </a:ext>
            </a:extLst>
          </p:cNvPr>
          <p:cNvSpPr>
            <a:spLocks noGrp="1" noChangeArrowheads="1"/>
          </p:cNvSpPr>
          <p:nvPr>
            <p:ph type="body" sz="half" idx="1"/>
          </p:nvPr>
        </p:nvSpPr>
        <p:spPr>
          <a:xfrm>
            <a:off x="755650" y="3141663"/>
            <a:ext cx="7559675" cy="3338512"/>
          </a:xfrm>
          <a:ln/>
          <a:extLst>
            <a:ext uri="{91240B29-F687-4F45-9708-019B960494DF}">
              <a14:hiddenLine xmlns:a14="http://schemas.microsoft.com/office/drawing/2010/main" w="9525">
                <a:solidFill>
                  <a:srgbClr val="CC0066"/>
                </a:solidFill>
                <a:miter lim="800000"/>
                <a:headEnd/>
                <a:tailEnd/>
              </a14:hiddenLine>
            </a:ext>
          </a:extLst>
        </p:spPr>
        <p:txBody>
          <a:bodyPr/>
          <a:lstStyle/>
          <a:p>
            <a:pPr>
              <a:lnSpc>
                <a:spcPct val="80000"/>
              </a:lnSpc>
              <a:buFontTx/>
              <a:buNone/>
            </a:pPr>
            <a:r>
              <a:rPr lang="en-US" altLang="zh-CN" sz="1800">
                <a:ea typeface="宋体" panose="02010600030101010101" pitchFamily="2" charset="-122"/>
              </a:rPr>
              <a:t>Partners:</a:t>
            </a:r>
          </a:p>
          <a:p>
            <a:pPr>
              <a:lnSpc>
                <a:spcPct val="80000"/>
              </a:lnSpc>
            </a:pPr>
            <a:r>
              <a:rPr lang="en-US" altLang="zh-CN" sz="1800">
                <a:ea typeface="宋体" panose="02010600030101010101" pitchFamily="2" charset="-122"/>
              </a:rPr>
              <a:t>Australian Centre for Advanced Computing and Communications (ac3) in </a:t>
            </a:r>
            <a:r>
              <a:rPr lang="en-US" altLang="zh-CN" sz="1800">
                <a:solidFill>
                  <a:srgbClr val="CC0000"/>
                </a:solidFill>
                <a:ea typeface="宋体" panose="02010600030101010101" pitchFamily="2" charset="-122"/>
              </a:rPr>
              <a:t>NSW</a:t>
            </a:r>
          </a:p>
          <a:p>
            <a:pPr>
              <a:lnSpc>
                <a:spcPct val="80000"/>
              </a:lnSpc>
            </a:pPr>
            <a:r>
              <a:rPr lang="en-US" altLang="zh-CN" sz="1800">
                <a:solidFill>
                  <a:srgbClr val="CC0000"/>
                </a:solidFill>
                <a:ea typeface="宋体" panose="02010600030101010101" pitchFamily="2" charset="-122"/>
              </a:rPr>
              <a:t>CSIRO</a:t>
            </a:r>
          </a:p>
          <a:p>
            <a:pPr>
              <a:lnSpc>
                <a:spcPct val="80000"/>
              </a:lnSpc>
            </a:pPr>
            <a:r>
              <a:rPr lang="en-US" altLang="zh-CN" sz="1800">
                <a:ea typeface="宋体" panose="02010600030101010101" pitchFamily="2" charset="-122"/>
              </a:rPr>
              <a:t>iVEC, The Hub of Advanced Computing in </a:t>
            </a:r>
            <a:r>
              <a:rPr lang="en-US" altLang="zh-CN" sz="1800">
                <a:solidFill>
                  <a:srgbClr val="CC0000"/>
                </a:solidFill>
                <a:ea typeface="宋体" panose="02010600030101010101" pitchFamily="2" charset="-122"/>
              </a:rPr>
              <a:t>Western Australia </a:t>
            </a:r>
          </a:p>
          <a:p>
            <a:pPr>
              <a:lnSpc>
                <a:spcPct val="80000"/>
              </a:lnSpc>
            </a:pPr>
            <a:r>
              <a:rPr lang="en-US" altLang="zh-CN" sz="1800">
                <a:solidFill>
                  <a:srgbClr val="CC0000"/>
                </a:solidFill>
                <a:ea typeface="宋体" panose="02010600030101010101" pitchFamily="2" charset="-122"/>
              </a:rPr>
              <a:t>Queensland </a:t>
            </a:r>
            <a:r>
              <a:rPr lang="en-US" altLang="zh-CN" sz="1800">
                <a:ea typeface="宋体" panose="02010600030101010101" pitchFamily="2" charset="-122"/>
              </a:rPr>
              <a:t>Cyber Infrastructure Foundation (QCIF)</a:t>
            </a:r>
            <a:endParaRPr lang="en-US" altLang="zh-CN" sz="1800">
              <a:solidFill>
                <a:srgbClr val="CC0000"/>
              </a:solidFill>
              <a:ea typeface="宋体" panose="02010600030101010101" pitchFamily="2" charset="-122"/>
            </a:endParaRPr>
          </a:p>
          <a:p>
            <a:pPr>
              <a:lnSpc>
                <a:spcPct val="80000"/>
              </a:lnSpc>
            </a:pPr>
            <a:r>
              <a:rPr lang="en-US" altLang="zh-CN" sz="1800">
                <a:solidFill>
                  <a:srgbClr val="CC0000"/>
                </a:solidFill>
                <a:ea typeface="宋体" panose="02010600030101010101" pitchFamily="2" charset="-122"/>
              </a:rPr>
              <a:t>South Australian</a:t>
            </a:r>
            <a:r>
              <a:rPr lang="en-US" altLang="zh-CN" sz="1800">
                <a:ea typeface="宋体" panose="02010600030101010101" pitchFamily="2" charset="-122"/>
              </a:rPr>
              <a:t> Partnership for Advanced Computing (SAPAC) </a:t>
            </a:r>
          </a:p>
          <a:p>
            <a:pPr>
              <a:lnSpc>
                <a:spcPct val="80000"/>
              </a:lnSpc>
            </a:pPr>
            <a:r>
              <a:rPr lang="en-US" altLang="zh-CN" sz="1800">
                <a:ea typeface="宋体" panose="02010600030101010101" pitchFamily="2" charset="-122"/>
              </a:rPr>
              <a:t>The Australian National University (ANU)</a:t>
            </a:r>
          </a:p>
          <a:p>
            <a:pPr>
              <a:lnSpc>
                <a:spcPct val="80000"/>
              </a:lnSpc>
            </a:pPr>
            <a:r>
              <a:rPr lang="en-US" altLang="zh-CN" sz="1800">
                <a:ea typeface="宋体" panose="02010600030101010101" pitchFamily="2" charset="-122"/>
              </a:rPr>
              <a:t>The University of </a:t>
            </a:r>
            <a:r>
              <a:rPr lang="en-US" altLang="zh-CN" sz="1800">
                <a:solidFill>
                  <a:srgbClr val="CC0000"/>
                </a:solidFill>
                <a:ea typeface="宋体" panose="02010600030101010101" pitchFamily="2" charset="-122"/>
              </a:rPr>
              <a:t>Tasmania</a:t>
            </a:r>
            <a:r>
              <a:rPr lang="en-US" altLang="zh-CN" sz="1800">
                <a:ea typeface="宋体" panose="02010600030101010101" pitchFamily="2" charset="-122"/>
              </a:rPr>
              <a:t> (TPAC)</a:t>
            </a:r>
          </a:p>
          <a:p>
            <a:pPr>
              <a:lnSpc>
                <a:spcPct val="80000"/>
              </a:lnSpc>
            </a:pPr>
            <a:r>
              <a:rPr lang="en-US" altLang="zh-CN" sz="1800">
                <a:solidFill>
                  <a:srgbClr val="CC0000"/>
                </a:solidFill>
                <a:ea typeface="宋体" panose="02010600030101010101" pitchFamily="2" charset="-122"/>
              </a:rPr>
              <a:t>Victorian</a:t>
            </a:r>
            <a:r>
              <a:rPr lang="en-US" altLang="zh-CN" sz="1800">
                <a:ea typeface="宋体" panose="02010600030101010101" pitchFamily="2" charset="-122"/>
              </a:rPr>
              <a:t> Partnership for Advanced Computing (VPAC)</a:t>
            </a:r>
          </a:p>
          <a:p>
            <a:pPr>
              <a:lnSpc>
                <a:spcPct val="80000"/>
              </a:lnSpc>
              <a:buFontTx/>
              <a:buNone/>
            </a:pPr>
            <a:endParaRPr lang="en-US" altLang="zh-CN" sz="1800">
              <a:ea typeface="宋体" panose="02010600030101010101" pitchFamily="2" charset="-122"/>
            </a:endParaRPr>
          </a:p>
          <a:p>
            <a:pPr>
              <a:lnSpc>
                <a:spcPct val="80000"/>
              </a:lnSpc>
              <a:buFontTx/>
              <a:buNone/>
            </a:pPr>
            <a:r>
              <a:rPr lang="en-US" altLang="zh-CN" sz="1800">
                <a:ea typeface="宋体" panose="02010600030101010101" pitchFamily="2" charset="-122"/>
              </a:rPr>
              <a:t>4500 CPUs, 3PB storage</a:t>
            </a:r>
          </a:p>
        </p:txBody>
      </p:sp>
      <p:sp>
        <p:nvSpPr>
          <p:cNvPr id="419844" name="Text Box 4">
            <a:extLst>
              <a:ext uri="{FF2B5EF4-FFF2-40B4-BE49-F238E27FC236}">
                <a16:creationId xmlns:a16="http://schemas.microsoft.com/office/drawing/2014/main" id="{ACB6C056-D5D9-BCE4-D8F9-669E7C6F3F62}"/>
              </a:ext>
            </a:extLst>
          </p:cNvPr>
          <p:cNvSpPr txBox="1">
            <a:spLocks noChangeArrowheads="1"/>
          </p:cNvSpPr>
          <p:nvPr/>
        </p:nvSpPr>
        <p:spPr bwMode="auto">
          <a:xfrm>
            <a:off x="827088" y="1557338"/>
            <a:ext cx="720566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“providing national advanced computing,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data management and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1" u="none" strike="noStrike" kern="1200" cap="none" spc="0" normalizeH="0" baseline="0" noProof="0">
                <a:ln>
                  <a:noFill/>
                </a:ln>
                <a:solidFill>
                  <a:srgbClr val="CC0000"/>
                </a:solidFill>
                <a:effectLst/>
                <a:uLnTx/>
                <a:uFillTx/>
                <a:latin typeface="Arial" panose="020B0604020202020204" pitchFamily="34" charset="0"/>
                <a:ea typeface="宋体" panose="02010600030101010101" pitchFamily="2" charset="-122"/>
                <a:cs typeface="Arial" panose="020B0604020202020204" pitchFamily="34" charset="0"/>
              </a:rPr>
              <a:t>grid services for eResearch”</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3D9DD8AC-58ED-CF9F-DED2-6A1B03768A50}"/>
              </a:ext>
            </a:extLst>
          </p:cNvPr>
          <p:cNvSpPr>
            <a:spLocks noGrp="1" noChangeArrowheads="1"/>
          </p:cNvSpPr>
          <p:nvPr>
            <p:ph type="title"/>
          </p:nvPr>
        </p:nvSpPr>
        <p:spPr>
          <a:xfrm>
            <a:off x="914400" y="0"/>
          </a:xfrm>
        </p:spPr>
        <p:txBody>
          <a:bodyPr/>
          <a:lstStyle/>
          <a:p>
            <a:r>
              <a:rPr lang="en-AU" altLang="zh-CN"/>
              <a:t>Changing User Base</a:t>
            </a:r>
          </a:p>
        </p:txBody>
      </p:sp>
      <p:sp>
        <p:nvSpPr>
          <p:cNvPr id="491523" name="Rectangle 3">
            <a:extLst>
              <a:ext uri="{FF2B5EF4-FFF2-40B4-BE49-F238E27FC236}">
                <a16:creationId xmlns:a16="http://schemas.microsoft.com/office/drawing/2014/main" id="{BF453E3E-6428-9C3C-4A31-332C57B4D257}"/>
              </a:ext>
            </a:extLst>
          </p:cNvPr>
          <p:cNvSpPr>
            <a:spLocks noGrp="1" noChangeArrowheads="1"/>
          </p:cNvSpPr>
          <p:nvPr>
            <p:ph type="body" idx="1"/>
          </p:nvPr>
        </p:nvSpPr>
        <p:spPr/>
        <p:txBody>
          <a:bodyPr/>
          <a:lstStyle/>
          <a:p>
            <a:pPr>
              <a:lnSpc>
                <a:spcPct val="80000"/>
              </a:lnSpc>
            </a:pPr>
            <a:r>
              <a:rPr lang="en-AU" altLang="zh-CN" sz="2400"/>
              <a:t>National Collaborative Research Infrastructure Strategy</a:t>
            </a:r>
          </a:p>
          <a:p>
            <a:pPr lvl="1">
              <a:lnSpc>
                <a:spcPct val="80000"/>
              </a:lnSpc>
            </a:pPr>
            <a:r>
              <a:rPr lang="en-AU" altLang="zh-CN" sz="1800"/>
              <a:t>Ambitious plan to hand out $0.5B of federal money to fund research infrastructure collaboratively</a:t>
            </a:r>
          </a:p>
          <a:p>
            <a:pPr>
              <a:lnSpc>
                <a:spcPct val="80000"/>
              </a:lnSpc>
            </a:pPr>
            <a:r>
              <a:rPr lang="en-AU" altLang="zh-CN" sz="1600">
                <a:solidFill>
                  <a:schemeClr val="accent2"/>
                </a:solidFill>
              </a:rPr>
              <a:t>Evolving Biomolecular Platforms and Informatics	$50.0M</a:t>
            </a:r>
          </a:p>
          <a:p>
            <a:pPr>
              <a:lnSpc>
                <a:spcPct val="80000"/>
              </a:lnSpc>
            </a:pPr>
            <a:r>
              <a:rPr lang="en-AU" altLang="zh-CN" sz="1600">
                <a:solidFill>
                  <a:schemeClr val="accent2"/>
                </a:solidFill>
              </a:rPr>
              <a:t>Integrated Biological Systems			$40.0M</a:t>
            </a:r>
          </a:p>
          <a:p>
            <a:pPr>
              <a:lnSpc>
                <a:spcPct val="80000"/>
              </a:lnSpc>
            </a:pPr>
            <a:r>
              <a:rPr lang="en-AU" altLang="zh-CN" sz="1600">
                <a:solidFill>
                  <a:schemeClr val="accent2"/>
                </a:solidFill>
              </a:rPr>
              <a:t>Characterisation				$47.7M</a:t>
            </a:r>
          </a:p>
          <a:p>
            <a:pPr>
              <a:lnSpc>
                <a:spcPct val="80000"/>
              </a:lnSpc>
            </a:pPr>
            <a:r>
              <a:rPr lang="en-AU" altLang="zh-CN" sz="1600">
                <a:solidFill>
                  <a:schemeClr val="accent2"/>
                </a:solidFill>
              </a:rPr>
              <a:t>Fabrication					$41.0M</a:t>
            </a:r>
          </a:p>
          <a:p>
            <a:pPr>
              <a:lnSpc>
                <a:spcPct val="80000"/>
              </a:lnSpc>
            </a:pPr>
            <a:r>
              <a:rPr lang="en-AU" altLang="zh-CN" sz="1600">
                <a:solidFill>
                  <a:schemeClr val="accent2"/>
                </a:solidFill>
              </a:rPr>
              <a:t>Biotechnology Products				$35.0M</a:t>
            </a:r>
          </a:p>
          <a:p>
            <a:pPr>
              <a:lnSpc>
                <a:spcPct val="80000"/>
              </a:lnSpc>
            </a:pPr>
            <a:r>
              <a:rPr lang="en-AU" altLang="zh-CN" sz="1600">
                <a:solidFill>
                  <a:schemeClr val="accent2"/>
                </a:solidFill>
              </a:rPr>
              <a:t>Networked Biosecurity Framework		$25.0M</a:t>
            </a:r>
          </a:p>
          <a:p>
            <a:pPr>
              <a:lnSpc>
                <a:spcPct val="80000"/>
              </a:lnSpc>
            </a:pPr>
            <a:r>
              <a:rPr lang="en-AU" altLang="zh-CN" sz="1600">
                <a:solidFill>
                  <a:schemeClr val="accent2"/>
                </a:solidFill>
              </a:rPr>
              <a:t>Optical and Radio Astronomy			$45.0M</a:t>
            </a:r>
          </a:p>
          <a:p>
            <a:pPr>
              <a:lnSpc>
                <a:spcPct val="80000"/>
              </a:lnSpc>
            </a:pPr>
            <a:r>
              <a:rPr lang="en-AU" altLang="zh-CN" sz="1600">
                <a:solidFill>
                  <a:schemeClr val="accent2"/>
                </a:solidFill>
              </a:rPr>
              <a:t>Integrated Marine Observing System		$55.2M</a:t>
            </a:r>
          </a:p>
          <a:p>
            <a:pPr>
              <a:lnSpc>
                <a:spcPct val="80000"/>
              </a:lnSpc>
            </a:pPr>
            <a:r>
              <a:rPr lang="en-AU" altLang="zh-CN" sz="1600">
                <a:solidFill>
                  <a:schemeClr val="accent2"/>
                </a:solidFill>
              </a:rPr>
              <a:t>Structure and Evolution of the Australian Continent	$42.8M</a:t>
            </a:r>
          </a:p>
          <a:p>
            <a:pPr>
              <a:lnSpc>
                <a:spcPct val="80000"/>
              </a:lnSpc>
            </a:pPr>
            <a:r>
              <a:rPr lang="en-AU" altLang="zh-CN" sz="1600"/>
              <a:t>Terrestrial Ecosystem Research Network		$20.0M</a:t>
            </a:r>
          </a:p>
          <a:p>
            <a:pPr>
              <a:lnSpc>
                <a:spcPct val="80000"/>
              </a:lnSpc>
            </a:pPr>
            <a:r>
              <a:rPr lang="en-AU" altLang="zh-CN" sz="1600"/>
              <a:t>Population Health and Clinical Data Linkage	$20.0M</a:t>
            </a:r>
          </a:p>
          <a:p>
            <a:pPr>
              <a:lnSpc>
                <a:spcPct val="80000"/>
              </a:lnSpc>
            </a:pPr>
            <a:endParaRPr lang="en-AU" altLang="zh-CN" sz="1600"/>
          </a:p>
          <a:p>
            <a:pPr>
              <a:lnSpc>
                <a:spcPct val="80000"/>
              </a:lnSpc>
            </a:pPr>
            <a:r>
              <a:rPr lang="en-AU" altLang="zh-CN" sz="1600" i="1"/>
              <a:t>Platforms for Collaboration			$75.0M</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03F88088-59A2-6185-B7A5-0CAB719AE3AD}"/>
              </a:ext>
            </a:extLst>
          </p:cNvPr>
          <p:cNvSpPr>
            <a:spLocks noGrp="1" noChangeArrowheads="1"/>
          </p:cNvSpPr>
          <p:nvPr>
            <p:ph type="title"/>
          </p:nvPr>
        </p:nvSpPr>
        <p:spPr>
          <a:xfrm>
            <a:off x="34925" y="130175"/>
            <a:ext cx="8229600" cy="777875"/>
          </a:xfrm>
        </p:spPr>
        <p:txBody>
          <a:bodyPr/>
          <a:lstStyle/>
          <a:p>
            <a:r>
              <a:rPr lang="en-AU" altLang="zh-CN"/>
              <a:t>Gateways on a National Backbone</a:t>
            </a:r>
          </a:p>
        </p:txBody>
      </p:sp>
      <p:sp>
        <p:nvSpPr>
          <p:cNvPr id="401411" name="Oval 3">
            <a:extLst>
              <a:ext uri="{FF2B5EF4-FFF2-40B4-BE49-F238E27FC236}">
                <a16:creationId xmlns:a16="http://schemas.microsoft.com/office/drawing/2014/main" id="{3191DF6B-8A92-2632-235A-390A22627385}"/>
              </a:ext>
            </a:extLst>
          </p:cNvPr>
          <p:cNvSpPr>
            <a:spLocks noChangeArrowheads="1"/>
          </p:cNvSpPr>
          <p:nvPr/>
        </p:nvSpPr>
        <p:spPr bwMode="auto">
          <a:xfrm>
            <a:off x="971550" y="3659188"/>
            <a:ext cx="7272338" cy="490537"/>
          </a:xfrm>
          <a:prstGeom prst="ellipse">
            <a:avLst/>
          </a:prstGeom>
          <a:solidFill>
            <a:srgbClr val="EFF507"/>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A50021"/>
                </a:solidFill>
                <a:effectLst/>
                <a:uLnTx/>
                <a:uFillTx/>
                <a:latin typeface="Arial" panose="020B0604020202020204" pitchFamily="34" charset="0"/>
                <a:ea typeface="+mn-ea"/>
                <a:cs typeface="+mn-cs"/>
              </a:rPr>
              <a:t>Layer 2 Private Network</a:t>
            </a:r>
          </a:p>
        </p:txBody>
      </p:sp>
      <p:sp>
        <p:nvSpPr>
          <p:cNvPr id="401412" name="Oval 4">
            <a:extLst>
              <a:ext uri="{FF2B5EF4-FFF2-40B4-BE49-F238E27FC236}">
                <a16:creationId xmlns:a16="http://schemas.microsoft.com/office/drawing/2014/main" id="{D8BB5BE5-8718-F7F1-875D-A42B62FAA37B}"/>
              </a:ext>
            </a:extLst>
          </p:cNvPr>
          <p:cNvSpPr>
            <a:spLocks noChangeArrowheads="1"/>
          </p:cNvSpPr>
          <p:nvPr/>
        </p:nvSpPr>
        <p:spPr bwMode="auto">
          <a:xfrm>
            <a:off x="5246688" y="4445000"/>
            <a:ext cx="3421062" cy="608013"/>
          </a:xfrm>
          <a:prstGeom prst="ellipse">
            <a:avLst/>
          </a:prstGeom>
          <a:solidFill>
            <a:srgbClr val="A1F2FD"/>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Gateway Server</a:t>
            </a:r>
          </a:p>
        </p:txBody>
      </p:sp>
      <p:sp>
        <p:nvSpPr>
          <p:cNvPr id="401413" name="Rectangle 5">
            <a:extLst>
              <a:ext uri="{FF2B5EF4-FFF2-40B4-BE49-F238E27FC236}">
                <a16:creationId xmlns:a16="http://schemas.microsoft.com/office/drawing/2014/main" id="{9E6CDBE1-B5BF-B80D-211B-66EEFD456CCD}"/>
              </a:ext>
            </a:extLst>
          </p:cNvPr>
          <p:cNvSpPr>
            <a:spLocks noChangeArrowheads="1"/>
          </p:cNvSpPr>
          <p:nvPr/>
        </p:nvSpPr>
        <p:spPr bwMode="auto">
          <a:xfrm>
            <a:off x="5321300" y="5573713"/>
            <a:ext cx="1058863"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14" name="Rectangle 6">
            <a:extLst>
              <a:ext uri="{FF2B5EF4-FFF2-40B4-BE49-F238E27FC236}">
                <a16:creationId xmlns:a16="http://schemas.microsoft.com/office/drawing/2014/main" id="{23EFA890-D97B-21AB-AFD4-34418AD72DF9}"/>
              </a:ext>
            </a:extLst>
          </p:cNvPr>
          <p:cNvSpPr>
            <a:spLocks noChangeArrowheads="1"/>
          </p:cNvSpPr>
          <p:nvPr/>
        </p:nvSpPr>
        <p:spPr bwMode="auto">
          <a:xfrm>
            <a:off x="7105650" y="5214938"/>
            <a:ext cx="1355725"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Datastore</a:t>
            </a:r>
          </a:p>
        </p:txBody>
      </p:sp>
      <p:sp>
        <p:nvSpPr>
          <p:cNvPr id="401415" name="Rectangle 7">
            <a:extLst>
              <a:ext uri="{FF2B5EF4-FFF2-40B4-BE49-F238E27FC236}">
                <a16:creationId xmlns:a16="http://schemas.microsoft.com/office/drawing/2014/main" id="{92B58AF6-565E-441D-537A-8526525770B3}"/>
              </a:ext>
            </a:extLst>
          </p:cNvPr>
          <p:cNvSpPr>
            <a:spLocks noChangeArrowheads="1"/>
          </p:cNvSpPr>
          <p:nvPr/>
        </p:nvSpPr>
        <p:spPr bwMode="auto">
          <a:xfrm>
            <a:off x="6804025" y="6021388"/>
            <a:ext cx="819150"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HPC</a:t>
            </a:r>
          </a:p>
        </p:txBody>
      </p:sp>
      <p:sp>
        <p:nvSpPr>
          <p:cNvPr id="401416" name="Oval 8">
            <a:extLst>
              <a:ext uri="{FF2B5EF4-FFF2-40B4-BE49-F238E27FC236}">
                <a16:creationId xmlns:a16="http://schemas.microsoft.com/office/drawing/2014/main" id="{4FE3415B-5416-97FB-0622-E7CFEE4D0E49}"/>
              </a:ext>
            </a:extLst>
          </p:cNvPr>
          <p:cNvSpPr>
            <a:spLocks noChangeArrowheads="1"/>
          </p:cNvSpPr>
          <p:nvPr/>
        </p:nvSpPr>
        <p:spPr bwMode="auto">
          <a:xfrm>
            <a:off x="4895850" y="4149725"/>
            <a:ext cx="4248150" cy="2447925"/>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01417" name="Oval 9">
            <a:extLst>
              <a:ext uri="{FF2B5EF4-FFF2-40B4-BE49-F238E27FC236}">
                <a16:creationId xmlns:a16="http://schemas.microsoft.com/office/drawing/2014/main" id="{F40AE10F-C648-404C-35AC-C847BBE641B4}"/>
              </a:ext>
            </a:extLst>
          </p:cNvPr>
          <p:cNvSpPr>
            <a:spLocks noChangeArrowheads="1"/>
          </p:cNvSpPr>
          <p:nvPr/>
        </p:nvSpPr>
        <p:spPr bwMode="auto">
          <a:xfrm>
            <a:off x="0" y="2717800"/>
            <a:ext cx="3421063" cy="608013"/>
          </a:xfrm>
          <a:prstGeom prst="ellipse">
            <a:avLst/>
          </a:prstGeom>
          <a:solidFill>
            <a:srgbClr val="A1F2FD"/>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400" b="1" i="0" u="none" strike="noStrike" kern="1200" cap="none" spc="0" normalizeH="0" baseline="0" noProof="0">
                <a:ln>
                  <a:noFill/>
                </a:ln>
                <a:solidFill>
                  <a:srgbClr val="A50021"/>
                </a:solidFill>
                <a:effectLst/>
                <a:uLnTx/>
                <a:uFillTx/>
                <a:latin typeface="Arial" panose="020B0604020202020204" pitchFamily="34" charset="0"/>
                <a:ea typeface="+mn-ea"/>
                <a:cs typeface="+mn-cs"/>
              </a:rPr>
              <a:t>Gateway Server</a:t>
            </a:r>
          </a:p>
        </p:txBody>
      </p:sp>
      <p:sp>
        <p:nvSpPr>
          <p:cNvPr id="401418" name="Rectangle 10">
            <a:extLst>
              <a:ext uri="{FF2B5EF4-FFF2-40B4-BE49-F238E27FC236}">
                <a16:creationId xmlns:a16="http://schemas.microsoft.com/office/drawing/2014/main" id="{B594A1DA-8459-D2A4-73C6-8A0BB7F6838B}"/>
              </a:ext>
            </a:extLst>
          </p:cNvPr>
          <p:cNvSpPr>
            <a:spLocks noChangeArrowheads="1"/>
          </p:cNvSpPr>
          <p:nvPr/>
        </p:nvSpPr>
        <p:spPr bwMode="auto">
          <a:xfrm>
            <a:off x="2081213" y="1398588"/>
            <a:ext cx="1058862"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19" name="Rectangle 11">
            <a:extLst>
              <a:ext uri="{FF2B5EF4-FFF2-40B4-BE49-F238E27FC236}">
                <a16:creationId xmlns:a16="http://schemas.microsoft.com/office/drawing/2014/main" id="{C919A618-5103-B9C7-5C7D-853495BFE4A2}"/>
              </a:ext>
            </a:extLst>
          </p:cNvPr>
          <p:cNvSpPr>
            <a:spLocks noChangeArrowheads="1"/>
          </p:cNvSpPr>
          <p:nvPr/>
        </p:nvSpPr>
        <p:spPr bwMode="auto">
          <a:xfrm>
            <a:off x="1920875" y="2046288"/>
            <a:ext cx="1355725"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Datastore</a:t>
            </a:r>
          </a:p>
        </p:txBody>
      </p:sp>
      <p:sp>
        <p:nvSpPr>
          <p:cNvPr id="401420" name="Rectangle 12">
            <a:extLst>
              <a:ext uri="{FF2B5EF4-FFF2-40B4-BE49-F238E27FC236}">
                <a16:creationId xmlns:a16="http://schemas.microsoft.com/office/drawing/2014/main" id="{6D9D4FEC-4383-6322-363B-E14D58ECEA89}"/>
              </a:ext>
            </a:extLst>
          </p:cNvPr>
          <p:cNvSpPr>
            <a:spLocks noChangeArrowheads="1"/>
          </p:cNvSpPr>
          <p:nvPr/>
        </p:nvSpPr>
        <p:spPr bwMode="auto">
          <a:xfrm>
            <a:off x="712788" y="1685925"/>
            <a:ext cx="1058862" cy="396875"/>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2000" b="1" i="0" u="none" strike="noStrike" kern="1200" cap="none" spc="0" normalizeH="0" baseline="0" noProof="0">
                <a:ln>
                  <a:noFill/>
                </a:ln>
                <a:solidFill>
                  <a:srgbClr val="A50021"/>
                </a:solidFill>
                <a:effectLst/>
                <a:uLnTx/>
                <a:uFillTx/>
                <a:latin typeface="Arial" panose="020B0604020202020204" pitchFamily="34" charset="0"/>
                <a:ea typeface="+mn-ea"/>
                <a:cs typeface="+mn-cs"/>
              </a:rPr>
              <a:t>Cluster</a:t>
            </a:r>
          </a:p>
        </p:txBody>
      </p:sp>
      <p:sp>
        <p:nvSpPr>
          <p:cNvPr id="401421" name="Oval 13">
            <a:extLst>
              <a:ext uri="{FF2B5EF4-FFF2-40B4-BE49-F238E27FC236}">
                <a16:creationId xmlns:a16="http://schemas.microsoft.com/office/drawing/2014/main" id="{3BEE7427-6558-C215-8E89-0B39AA6D15FE}"/>
              </a:ext>
            </a:extLst>
          </p:cNvPr>
          <p:cNvSpPr>
            <a:spLocks noChangeArrowheads="1"/>
          </p:cNvSpPr>
          <p:nvPr/>
        </p:nvSpPr>
        <p:spPr bwMode="auto">
          <a:xfrm>
            <a:off x="107950" y="1125538"/>
            <a:ext cx="4248150" cy="2447925"/>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A50021"/>
              </a:solidFill>
              <a:effectLst/>
              <a:uLnTx/>
              <a:uFillTx/>
              <a:latin typeface="Arial" panose="020B0604020202020204" pitchFamily="34" charset="0"/>
              <a:ea typeface="+mn-ea"/>
              <a:cs typeface="+mn-cs"/>
            </a:endParaRPr>
          </a:p>
        </p:txBody>
      </p:sp>
      <p:sp>
        <p:nvSpPr>
          <p:cNvPr id="401422" name="AutoShape 14">
            <a:extLst>
              <a:ext uri="{FF2B5EF4-FFF2-40B4-BE49-F238E27FC236}">
                <a16:creationId xmlns:a16="http://schemas.microsoft.com/office/drawing/2014/main" id="{1AF8CC8D-977A-5BAF-6D9D-30554F03A074}"/>
              </a:ext>
            </a:extLst>
          </p:cNvPr>
          <p:cNvSpPr>
            <a:spLocks noChangeArrowheads="1"/>
          </p:cNvSpPr>
          <p:nvPr/>
        </p:nvSpPr>
        <p:spPr bwMode="auto">
          <a:xfrm>
            <a:off x="4284663" y="1125538"/>
            <a:ext cx="4465637" cy="1079500"/>
          </a:xfrm>
          <a:prstGeom prst="wedgeRoundRectCallout">
            <a:avLst>
              <a:gd name="adj1" fmla="val -73639"/>
              <a:gd name="adj2" fmla="val 111764"/>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Installed Gateway servers at all grid sites, using VM technology to support multiple grid stacks</a:t>
            </a:r>
          </a:p>
        </p:txBody>
      </p:sp>
      <p:sp>
        <p:nvSpPr>
          <p:cNvPr id="401423" name="AutoShape 15">
            <a:extLst>
              <a:ext uri="{FF2B5EF4-FFF2-40B4-BE49-F238E27FC236}">
                <a16:creationId xmlns:a16="http://schemas.microsoft.com/office/drawing/2014/main" id="{23A8C2A0-80D2-D59E-0015-647578774F9E}"/>
              </a:ext>
            </a:extLst>
          </p:cNvPr>
          <p:cNvSpPr>
            <a:spLocks noChangeArrowheads="1"/>
          </p:cNvSpPr>
          <p:nvPr/>
        </p:nvSpPr>
        <p:spPr bwMode="auto">
          <a:xfrm>
            <a:off x="0" y="5157788"/>
            <a:ext cx="4572000" cy="1150937"/>
          </a:xfrm>
          <a:prstGeom prst="wedgeRoundRectCallout">
            <a:avLst>
              <a:gd name="adj1" fmla="val 73611"/>
              <a:gd name="adj2" fmla="val -84898"/>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Gateways supporting GT2, GT4, LCG, grid portals, and experimental grid stacks</a:t>
            </a:r>
          </a:p>
        </p:txBody>
      </p:sp>
      <p:sp>
        <p:nvSpPr>
          <p:cNvPr id="401424" name="AutoShape 16">
            <a:extLst>
              <a:ext uri="{FF2B5EF4-FFF2-40B4-BE49-F238E27FC236}">
                <a16:creationId xmlns:a16="http://schemas.microsoft.com/office/drawing/2014/main" id="{BB85CFF8-8ED6-8494-4601-74E5B2AC0614}"/>
              </a:ext>
            </a:extLst>
          </p:cNvPr>
          <p:cNvSpPr>
            <a:spLocks noChangeArrowheads="1"/>
          </p:cNvSpPr>
          <p:nvPr/>
        </p:nvSpPr>
        <p:spPr bwMode="auto">
          <a:xfrm>
            <a:off x="4678363" y="2636838"/>
            <a:ext cx="4214812" cy="936625"/>
          </a:xfrm>
          <a:prstGeom prst="wedgeRoundRectCallout">
            <a:avLst>
              <a:gd name="adj1" fmla="val -64801"/>
              <a:gd name="adj2" fmla="val 60171"/>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altLang="zh-CN"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High bandwidth, dedicated, secure private network between grid sites</a:t>
            </a:r>
          </a:p>
        </p:txBody>
      </p:sp>
      <p:sp>
        <p:nvSpPr>
          <p:cNvPr id="401425" name="Text Box 17">
            <a:extLst>
              <a:ext uri="{FF2B5EF4-FFF2-40B4-BE49-F238E27FC236}">
                <a16:creationId xmlns:a16="http://schemas.microsoft.com/office/drawing/2014/main" id="{4FB38FAC-4B7C-A8B3-4B57-0BEEE647FB0F}"/>
              </a:ext>
            </a:extLst>
          </p:cNvPr>
          <p:cNvSpPr txBox="1">
            <a:spLocks noChangeArrowheads="1"/>
          </p:cNvSpPr>
          <p:nvPr/>
        </p:nvSpPr>
        <p:spPr bwMode="auto">
          <a:xfrm>
            <a:off x="0" y="3644900"/>
            <a:ext cx="2303463" cy="915988"/>
          </a:xfrm>
          <a:prstGeom prst="rect">
            <a:avLst/>
          </a:prstGeom>
          <a:solidFill>
            <a:srgbClr val="A1F2F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A50021"/>
                </a:solidFill>
                <a:effectLst/>
                <a:uLnTx/>
                <a:uFillTx/>
                <a:latin typeface="Arial" panose="020B0604020202020204" pitchFamily="34" charset="0"/>
                <a:ea typeface="宋体" panose="02010600030101010101" pitchFamily="2" charset="-122"/>
                <a:cs typeface="+mn-cs"/>
              </a:rPr>
              <a:t>consistency, ease of implementation, performance?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1425"/>
                                        </p:tgtEl>
                                        <p:attrNameLst>
                                          <p:attrName>style.visibility</p:attrName>
                                        </p:attrNameLst>
                                      </p:cBhvr>
                                      <p:to>
                                        <p:strVal val="visible"/>
                                      </p:to>
                                    </p:set>
                                    <p:animEffect transition="in" filter="blinds(horizontal)">
                                      <p:cBhvr>
                                        <p:cTn id="7" dur="500"/>
                                        <p:tgtEl>
                                          <p:spTgt spid="4014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1411"/>
                                        </p:tgtEl>
                                        <p:attrNameLst>
                                          <p:attrName>style.visibility</p:attrName>
                                        </p:attrNameLst>
                                      </p:cBhvr>
                                      <p:to>
                                        <p:strVal val="visible"/>
                                      </p:to>
                                    </p:set>
                                    <p:animEffect transition="in" filter="box(in)">
                                      <p:cBhvr>
                                        <p:cTn id="12" dur="500"/>
                                        <p:tgtEl>
                                          <p:spTgt spid="401411"/>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01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animBg="1"/>
      <p:bldP spid="401424" grpId="0" animBg="1"/>
      <p:bldP spid="401425" grpId="0" animBg="1"/>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C0817FFC-BDF7-A831-5C55-F44398EB6879}"/>
              </a:ext>
            </a:extLst>
          </p:cNvPr>
          <p:cNvSpPr>
            <a:spLocks noGrp="1" noChangeArrowheads="1"/>
          </p:cNvSpPr>
          <p:nvPr>
            <p:ph type="title"/>
          </p:nvPr>
        </p:nvSpPr>
        <p:spPr>
          <a:xfrm>
            <a:off x="1066800" y="76200"/>
            <a:ext cx="8001000" cy="1143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r">
              <a:lnSpc>
                <a:spcPct val="80000"/>
              </a:lnSpc>
            </a:pPr>
            <a:r>
              <a:rPr lang="en-US" altLang="zh-CN" sz="4000">
                <a:ea typeface="宋体" panose="02010600030101010101" pitchFamily="2" charset="-122"/>
              </a:rPr>
              <a:t>millennium ecosystem assessment:</a:t>
            </a:r>
            <a:br>
              <a:rPr lang="en-US" altLang="zh-CN" sz="4000">
                <a:ea typeface="宋体" panose="02010600030101010101" pitchFamily="2" charset="-122"/>
              </a:rPr>
            </a:br>
            <a:r>
              <a:rPr lang="en-US" altLang="zh-CN" sz="4000">
                <a:ea typeface="宋体" panose="02010600030101010101" pitchFamily="2" charset="-122"/>
              </a:rPr>
              <a:t>main findings</a:t>
            </a:r>
          </a:p>
        </p:txBody>
      </p:sp>
      <p:sp>
        <p:nvSpPr>
          <p:cNvPr id="274435" name="Rectangle 3">
            <a:extLst>
              <a:ext uri="{FF2B5EF4-FFF2-40B4-BE49-F238E27FC236}">
                <a16:creationId xmlns:a16="http://schemas.microsoft.com/office/drawing/2014/main" id="{5F890D50-3374-AAD6-A0AF-9B9AAC16362F}"/>
              </a:ext>
            </a:extLst>
          </p:cNvPr>
          <p:cNvSpPr>
            <a:spLocks noGrp="1" noChangeArrowheads="1"/>
          </p:cNvSpPr>
          <p:nvPr>
            <p:ph type="body" idx="1"/>
          </p:nvPr>
        </p:nvSpPr>
        <p:spPr>
          <a:xfrm>
            <a:off x="457200" y="1524000"/>
            <a:ext cx="5283200" cy="5257800"/>
          </a:xfrm>
        </p:spPr>
        <p:txBody>
          <a:bodyPr/>
          <a:lstStyle/>
          <a:p>
            <a:pPr>
              <a:lnSpc>
                <a:spcPct val="80000"/>
              </a:lnSpc>
              <a:spcBef>
                <a:spcPct val="60000"/>
              </a:spcBef>
            </a:pPr>
            <a:r>
              <a:rPr lang="en-US" altLang="zh-CN" sz="3000" dirty="0">
                <a:latin typeface="Times New Roman" panose="02020603050405020304" pitchFamily="18" charset="0"/>
                <a:ea typeface="宋体" panose="02010600030101010101" pitchFamily="2" charset="-122"/>
              </a:rPr>
              <a:t>Humans have radically altered     ecosystems in last 50 years</a:t>
            </a:r>
          </a:p>
          <a:p>
            <a:pPr>
              <a:lnSpc>
                <a:spcPct val="80000"/>
              </a:lnSpc>
              <a:spcBef>
                <a:spcPct val="60000"/>
              </a:spcBef>
            </a:pPr>
            <a:r>
              <a:rPr lang="en-US" altLang="zh-CN" sz="3000" dirty="0">
                <a:latin typeface="Times New Roman" panose="02020603050405020304" pitchFamily="18" charset="0"/>
                <a:ea typeface="宋体" panose="02010600030101010101" pitchFamily="2" charset="-122"/>
              </a:rPr>
              <a:t>Changes have brought gains but degradation of ecosystems is a barrier to achieving the MDGs</a:t>
            </a:r>
          </a:p>
          <a:p>
            <a:pPr>
              <a:lnSpc>
                <a:spcPct val="80000"/>
              </a:lnSpc>
              <a:spcBef>
                <a:spcPct val="60000"/>
              </a:spcBef>
            </a:pPr>
            <a:r>
              <a:rPr lang="en-US" altLang="zh-CN" sz="3000" dirty="0">
                <a:latin typeface="Times New Roman" panose="02020603050405020304" pitchFamily="18" charset="0"/>
                <a:ea typeface="宋体" panose="02010600030101010101" pitchFamily="2" charset="-122"/>
              </a:rPr>
              <a:t>Degradation can be reversed but requires new solutions-  policies, institutions and practices.</a:t>
            </a:r>
          </a:p>
        </p:txBody>
      </p:sp>
      <p:pic>
        <p:nvPicPr>
          <p:cNvPr id="274436" name="Picture 4">
            <a:extLst>
              <a:ext uri="{FF2B5EF4-FFF2-40B4-BE49-F238E27FC236}">
                <a16:creationId xmlns:a16="http://schemas.microsoft.com/office/drawing/2014/main" id="{3C0E4BE3-787A-3F35-8768-4E282DFF33F9}"/>
              </a:ext>
            </a:extLst>
          </p:cNvPr>
          <p:cNvPicPr preferRelativeResize="0">
            <a:picLocks noChangeAspect="1" noChangeArrowheads="1"/>
          </p:cNvPicPr>
          <p:nvPr/>
        </p:nvPicPr>
        <p:blipFill>
          <a:blip r:embed="rId3">
            <a:lum bright="2000" contrast="4000"/>
            <a:extLst>
              <a:ext uri="{28A0092B-C50C-407E-A947-70E740481C1C}">
                <a14:useLocalDpi xmlns:a14="http://schemas.microsoft.com/office/drawing/2010/main" val="0"/>
              </a:ext>
            </a:extLst>
          </a:blip>
          <a:srcRect/>
          <a:stretch>
            <a:fillRect/>
          </a:stretch>
        </p:blipFill>
        <p:spPr bwMode="auto">
          <a:xfrm>
            <a:off x="6096000" y="1371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pic>
        <p:nvPicPr>
          <p:cNvPr id="274439" name="Picture 7" descr="US Capitol">
            <a:extLst>
              <a:ext uri="{FF2B5EF4-FFF2-40B4-BE49-F238E27FC236}">
                <a16:creationId xmlns:a16="http://schemas.microsoft.com/office/drawing/2014/main" id="{A4269354-F362-D277-2A0C-2AC81EF417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114800"/>
            <a:ext cx="2438400" cy="19510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4437" name="Picture 5">
            <a:extLst>
              <a:ext uri="{FF2B5EF4-FFF2-40B4-BE49-F238E27FC236}">
                <a16:creationId xmlns:a16="http://schemas.microsoft.com/office/drawing/2014/main" id="{B5FC4B53-6BE6-4CD7-45B9-169C0E8DB6B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6175" y="2819400"/>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C0817FFC-BDF7-A831-5C55-F44398EB6879}"/>
              </a:ext>
            </a:extLst>
          </p:cNvPr>
          <p:cNvSpPr>
            <a:spLocks noGrp="1" noChangeArrowheads="1"/>
          </p:cNvSpPr>
          <p:nvPr>
            <p:ph type="title"/>
          </p:nvPr>
        </p:nvSpPr>
        <p:spPr>
          <a:xfrm>
            <a:off x="1066800" y="76200"/>
            <a:ext cx="8001000" cy="1143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r">
              <a:lnSpc>
                <a:spcPct val="80000"/>
              </a:lnSpc>
            </a:pPr>
            <a:r>
              <a:rPr lang="en-US" altLang="zh-CN" sz="4000">
                <a:ea typeface="宋体" panose="02010600030101010101" pitchFamily="2" charset="-122"/>
              </a:rPr>
              <a:t>millennium ecosystem assessment:</a:t>
            </a:r>
            <a:br>
              <a:rPr lang="en-US" altLang="zh-CN" sz="4000">
                <a:ea typeface="宋体" panose="02010600030101010101" pitchFamily="2" charset="-122"/>
              </a:rPr>
            </a:br>
            <a:r>
              <a:rPr lang="en-US" altLang="zh-CN" sz="4000">
                <a:ea typeface="宋体" panose="02010600030101010101" pitchFamily="2" charset="-122"/>
              </a:rPr>
              <a:t>main findings</a:t>
            </a:r>
          </a:p>
        </p:txBody>
      </p:sp>
      <p:sp>
        <p:nvSpPr>
          <p:cNvPr id="274435" name="Rectangle 3">
            <a:extLst>
              <a:ext uri="{FF2B5EF4-FFF2-40B4-BE49-F238E27FC236}">
                <a16:creationId xmlns:a16="http://schemas.microsoft.com/office/drawing/2014/main" id="{5F890D50-3374-AAD6-A0AF-9B9AAC16362F}"/>
              </a:ext>
            </a:extLst>
          </p:cNvPr>
          <p:cNvSpPr>
            <a:spLocks noGrp="1" noChangeArrowheads="1"/>
          </p:cNvSpPr>
          <p:nvPr>
            <p:ph type="body" idx="1"/>
          </p:nvPr>
        </p:nvSpPr>
        <p:spPr>
          <a:xfrm>
            <a:off x="457219" y="1523997"/>
            <a:ext cx="5283200" cy="5257800"/>
          </a:xfrm>
        </p:spPr>
        <p:txBody>
          <a:bodyPr/>
          <a:lstStyle/>
          <a:p>
            <a:pPr>
              <a:lnSpc>
                <a:spcPct val="80000"/>
              </a:lnSpc>
              <a:spcBef>
                <a:spcPct val="60000"/>
              </a:spcBef>
            </a:pPr>
            <a:r>
              <a:rPr lang="en-US" altLang="zh-CN" sz="3000">
                <a:latin typeface="Times New Roman" panose="02020603050405020304" pitchFamily="18" charset="0"/>
                <a:ea typeface="宋体" panose="02010600030101010101" pitchFamily="2" charset="-122"/>
              </a:rPr>
              <a:t>Humans have radically altered     ecosystems in last 50 years</a:t>
            </a:r>
          </a:p>
          <a:p>
            <a:pPr>
              <a:lnSpc>
                <a:spcPct val="80000"/>
              </a:lnSpc>
              <a:spcBef>
                <a:spcPct val="60000"/>
              </a:spcBef>
            </a:pPr>
            <a:r>
              <a:rPr lang="en-US" altLang="zh-CN" sz="3000">
                <a:latin typeface="Times New Roman" panose="02020603050405020304" pitchFamily="18" charset="0"/>
                <a:ea typeface="宋体" panose="02010600030101010101" pitchFamily="2" charset="-122"/>
              </a:rPr>
              <a:t>Changes have brought gains but degradation of ecosystems is a barrier to achieving the MDGs</a:t>
            </a:r>
          </a:p>
          <a:p>
            <a:pPr>
              <a:lnSpc>
                <a:spcPct val="80000"/>
              </a:lnSpc>
              <a:spcBef>
                <a:spcPct val="60000"/>
              </a:spcBef>
            </a:pPr>
            <a:r>
              <a:rPr lang="en-US" altLang="zh-CN" sz="3000">
                <a:latin typeface="Times New Roman" panose="02020603050405020304" pitchFamily="18" charset="0"/>
                <a:ea typeface="宋体" panose="02010600030101010101" pitchFamily="2" charset="-122"/>
              </a:rPr>
              <a:t>Degradation can be reversed but requires new solutions-  policies, institutions and practices.</a:t>
            </a:r>
          </a:p>
        </p:txBody>
      </p:sp>
      <p:pic>
        <p:nvPicPr>
          <p:cNvPr id="274436" name="Picture 4">
            <a:extLst>
              <a:ext uri="{FF2B5EF4-FFF2-40B4-BE49-F238E27FC236}">
                <a16:creationId xmlns:a16="http://schemas.microsoft.com/office/drawing/2014/main" id="{3C0E4BE3-787A-3F35-8768-4E282DFF33F9}"/>
              </a:ext>
            </a:extLst>
          </p:cNvPr>
          <p:cNvPicPr preferRelativeResize="0">
            <a:picLocks noChangeAspect="1" noChangeArrowheads="1"/>
          </p:cNvPicPr>
          <p:nvPr/>
        </p:nvPicPr>
        <p:blipFill>
          <a:blip r:embed="rId3">
            <a:lum bright="2000" contrast="4000"/>
            <a:extLst>
              <a:ext uri="{28A0092B-C50C-407E-A947-70E740481C1C}">
                <a14:useLocalDpi xmlns:a14="http://schemas.microsoft.com/office/drawing/2010/main" val="0"/>
              </a:ext>
            </a:extLst>
          </a:blip>
          <a:srcRect/>
          <a:stretch>
            <a:fillRect/>
          </a:stretch>
        </p:blipFill>
        <p:spPr bwMode="auto">
          <a:xfrm>
            <a:off x="6096000" y="1371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pic>
        <p:nvPicPr>
          <p:cNvPr id="274439" name="Picture 7" descr="US Capitol">
            <a:extLst>
              <a:ext uri="{FF2B5EF4-FFF2-40B4-BE49-F238E27FC236}">
                <a16:creationId xmlns:a16="http://schemas.microsoft.com/office/drawing/2014/main" id="{A4269354-F362-D277-2A0C-2AC81EF417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114800"/>
            <a:ext cx="2438400" cy="19510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4437" name="Picture 5">
            <a:extLst>
              <a:ext uri="{FF2B5EF4-FFF2-40B4-BE49-F238E27FC236}">
                <a16:creationId xmlns:a16="http://schemas.microsoft.com/office/drawing/2014/main" id="{B5FC4B53-6BE6-4CD7-45B9-169C0E8DB6B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819400"/>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2C6EED9D-5768-A17B-8309-81168C5BF858}"/>
              </a:ext>
            </a:extLst>
          </p:cNvPr>
          <p:cNvSpPr txBox="1">
            <a:spLocks noChangeArrowheads="1"/>
          </p:cNvSpPr>
          <p:nvPr/>
        </p:nvSpPr>
        <p:spPr bwMode="auto">
          <a:xfrm>
            <a:off x="76200" y="228600"/>
            <a:ext cx="898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Study of the Hyperspectral Environmental Suite (HES) on the GOES-R</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123" name="Text Box 3">
            <a:extLst>
              <a:ext uri="{FF2B5EF4-FFF2-40B4-BE49-F238E27FC236}">
                <a16:creationId xmlns:a16="http://schemas.microsoft.com/office/drawing/2014/main" id="{C2E9400B-1AA8-A9D5-DE8C-D091AA528547}"/>
              </a:ext>
            </a:extLst>
          </p:cNvPr>
          <p:cNvSpPr txBox="1">
            <a:spLocks noChangeArrowheads="1"/>
          </p:cNvSpPr>
          <p:nvPr/>
        </p:nvSpPr>
        <p:spPr bwMode="auto">
          <a:xfrm>
            <a:off x="152400" y="685800"/>
            <a:ext cx="8786813"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Jun Li</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Timothy, J. Schmit</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Fang Wang</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 Paul Menzel</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James Gurka</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NOAA/NESDIS, Office of Research and Applications, Madison, WI 53706, U.S.A.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*CIMSS, University of Wisconsin-Madison, Madison, WI 53706, U.S.A.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#NOAA/NESDIS, Silver Spring, Maryland</a:t>
            </a:r>
          </a:p>
        </p:txBody>
      </p:sp>
      <p:graphicFrame>
        <p:nvGraphicFramePr>
          <p:cNvPr id="5124" name="Object 4">
            <a:extLst>
              <a:ext uri="{FF2B5EF4-FFF2-40B4-BE49-F238E27FC236}">
                <a16:creationId xmlns:a16="http://schemas.microsoft.com/office/drawing/2014/main" id="{0FFF59C7-83C5-F3E1-1125-A262B1B92665}"/>
              </a:ext>
            </a:extLst>
          </p:cNvPr>
          <p:cNvGraphicFramePr>
            <a:graphicFrameLocks noChangeAspect="1"/>
          </p:cNvGraphicFramePr>
          <p:nvPr/>
        </p:nvGraphicFramePr>
        <p:xfrm>
          <a:off x="3962400" y="2595563"/>
          <a:ext cx="2532063" cy="1900237"/>
        </p:xfrm>
        <a:graphic>
          <a:graphicData uri="http://schemas.openxmlformats.org/presentationml/2006/ole">
            <mc:AlternateContent xmlns:mc="http://schemas.openxmlformats.org/markup-compatibility/2006">
              <mc:Choice xmlns:v="urn:schemas-microsoft-com:vml" Requires="v">
                <p:oleObj name="Slide" r:id="rId2" imgW="4572000" imgH="3429000" progId="PowerPoint.Slide.8">
                  <p:embed/>
                </p:oleObj>
              </mc:Choice>
              <mc:Fallback>
                <p:oleObj name="Slide" r:id="rId2" imgW="4572000" imgH="3429000" progId="PowerPoint.Slide.8">
                  <p:embed/>
                  <p:pic>
                    <p:nvPicPr>
                      <p:cNvPr id="5124" name="Object 4">
                        <a:extLst>
                          <a:ext uri="{FF2B5EF4-FFF2-40B4-BE49-F238E27FC236}">
                            <a16:creationId xmlns:a16="http://schemas.microsoft.com/office/drawing/2014/main" id="{0FFF59C7-83C5-F3E1-1125-A262B1B92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595563"/>
                        <a:ext cx="2532063" cy="19002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a:extLst>
              <a:ext uri="{FF2B5EF4-FFF2-40B4-BE49-F238E27FC236}">
                <a16:creationId xmlns:a16="http://schemas.microsoft.com/office/drawing/2014/main" id="{897E9BB6-445E-1724-1D6B-1AE6CE5C24E1}"/>
              </a:ext>
            </a:extLst>
          </p:cNvPr>
          <p:cNvGraphicFramePr>
            <a:graphicFrameLocks noChangeAspect="1"/>
          </p:cNvGraphicFramePr>
          <p:nvPr/>
        </p:nvGraphicFramePr>
        <p:xfrm>
          <a:off x="3305969" y="2590800"/>
          <a:ext cx="2532062" cy="1900238"/>
        </p:xfrm>
        <a:graphic>
          <a:graphicData uri="http://schemas.openxmlformats.org/presentationml/2006/ole">
            <mc:AlternateContent xmlns:mc="http://schemas.openxmlformats.org/markup-compatibility/2006">
              <mc:Choice xmlns:v="urn:schemas-microsoft-com:vml" Requires="v">
                <p:oleObj name="Slide" r:id="rId4" imgW="4572000" imgH="3429000" progId="PowerPoint.Slide.8">
                  <p:embed/>
                </p:oleObj>
              </mc:Choice>
              <mc:Fallback>
                <p:oleObj name="Slide" r:id="rId4" imgW="4572000" imgH="3429000" progId="PowerPoint.Slide.8">
                  <p:embed/>
                  <p:pic>
                    <p:nvPicPr>
                      <p:cNvPr id="5125" name="Object 5">
                        <a:extLst>
                          <a:ext uri="{FF2B5EF4-FFF2-40B4-BE49-F238E27FC236}">
                            <a16:creationId xmlns:a16="http://schemas.microsoft.com/office/drawing/2014/main" id="{897E9BB6-445E-1724-1D6B-1AE6CE5C2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5738" y="2590800"/>
                        <a:ext cx="2532062" cy="19002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6">
            <a:extLst>
              <a:ext uri="{FF2B5EF4-FFF2-40B4-BE49-F238E27FC236}">
                <a16:creationId xmlns:a16="http://schemas.microsoft.com/office/drawing/2014/main" id="{D84565B1-9B9B-BF64-4243-644A3F6BB718}"/>
              </a:ext>
            </a:extLst>
          </p:cNvPr>
          <p:cNvGraphicFramePr>
            <a:graphicFrameLocks noChangeAspect="1"/>
          </p:cNvGraphicFramePr>
          <p:nvPr/>
        </p:nvGraphicFramePr>
        <p:xfrm>
          <a:off x="3962400" y="4648200"/>
          <a:ext cx="2522538" cy="1892300"/>
        </p:xfrm>
        <a:graphic>
          <a:graphicData uri="http://schemas.openxmlformats.org/presentationml/2006/ole">
            <mc:AlternateContent xmlns:mc="http://schemas.openxmlformats.org/markup-compatibility/2006">
              <mc:Choice xmlns:v="urn:schemas-microsoft-com:vml" Requires="v">
                <p:oleObj name="Slide" r:id="rId6" imgW="4572000" imgH="3429000" progId="PowerPoint.Slide.8">
                  <p:embed/>
                </p:oleObj>
              </mc:Choice>
              <mc:Fallback>
                <p:oleObj name="Slide" r:id="rId6" imgW="4572000" imgH="3429000" progId="PowerPoint.Slide.8">
                  <p:embed/>
                  <p:pic>
                    <p:nvPicPr>
                      <p:cNvPr id="5126" name="Object 6">
                        <a:extLst>
                          <a:ext uri="{FF2B5EF4-FFF2-40B4-BE49-F238E27FC236}">
                            <a16:creationId xmlns:a16="http://schemas.microsoft.com/office/drawing/2014/main" id="{D84565B1-9B9B-BF64-4243-644A3F6BB7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4648200"/>
                        <a:ext cx="2522538" cy="1892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7">
            <a:extLst>
              <a:ext uri="{FF2B5EF4-FFF2-40B4-BE49-F238E27FC236}">
                <a16:creationId xmlns:a16="http://schemas.microsoft.com/office/drawing/2014/main" id="{4200A566-36A6-5A9A-B469-27347A1E43E4}"/>
              </a:ext>
            </a:extLst>
          </p:cNvPr>
          <p:cNvGraphicFramePr>
            <a:graphicFrameLocks noChangeAspect="1"/>
          </p:cNvGraphicFramePr>
          <p:nvPr/>
        </p:nvGraphicFramePr>
        <p:xfrm>
          <a:off x="6553200" y="4660900"/>
          <a:ext cx="2522538" cy="1892300"/>
        </p:xfrm>
        <a:graphic>
          <a:graphicData uri="http://schemas.openxmlformats.org/presentationml/2006/ole">
            <mc:AlternateContent xmlns:mc="http://schemas.openxmlformats.org/markup-compatibility/2006">
              <mc:Choice xmlns:v="urn:schemas-microsoft-com:vml" Requires="v">
                <p:oleObj name="Slide" r:id="rId8" imgW="4572000" imgH="3429000" progId="PowerPoint.Slide.8">
                  <p:embed/>
                </p:oleObj>
              </mc:Choice>
              <mc:Fallback>
                <p:oleObj name="Slide" r:id="rId8" imgW="4572000" imgH="3429000" progId="PowerPoint.Slide.8">
                  <p:embed/>
                  <p:pic>
                    <p:nvPicPr>
                      <p:cNvPr id="5127" name="Object 7">
                        <a:extLst>
                          <a:ext uri="{FF2B5EF4-FFF2-40B4-BE49-F238E27FC236}">
                            <a16:creationId xmlns:a16="http://schemas.microsoft.com/office/drawing/2014/main" id="{4200A566-36A6-5A9A-B469-27347A1E43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660900"/>
                        <a:ext cx="2522538" cy="1892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8" name="Picture 8">
            <a:extLst>
              <a:ext uri="{FF2B5EF4-FFF2-40B4-BE49-F238E27FC236}">
                <a16:creationId xmlns:a16="http://schemas.microsoft.com/office/drawing/2014/main" id="{19A1252C-0C8A-C474-D045-A14C91F41C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535" t="10849" r="8586" b="5621"/>
          <a:stretch>
            <a:fillRect/>
          </a:stretch>
        </p:blipFill>
        <p:spPr bwMode="auto">
          <a:xfrm>
            <a:off x="565150" y="2397125"/>
            <a:ext cx="3016250" cy="2327275"/>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a:extLst>
              <a:ext uri="{FF2B5EF4-FFF2-40B4-BE49-F238E27FC236}">
                <a16:creationId xmlns:a16="http://schemas.microsoft.com/office/drawing/2014/main" id="{B359A119-BBB3-F2F6-DD60-69D47050BC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7576" t="15947" r="15657" b="9543"/>
          <a:stretch>
            <a:fillRect/>
          </a:stretch>
        </p:blipFill>
        <p:spPr bwMode="auto">
          <a:xfrm>
            <a:off x="741363" y="4724400"/>
            <a:ext cx="2687637" cy="2078038"/>
          </a:xfrm>
          <a:prstGeom prst="rect">
            <a:avLst/>
          </a:prstGeom>
          <a:noFill/>
          <a:extLst>
            <a:ext uri="{909E8E84-426E-40DD-AFC4-6F175D3DCCD1}">
              <a14:hiddenFill xmlns:a14="http://schemas.microsoft.com/office/drawing/2010/main">
                <a:solidFill>
                  <a:srgbClr val="FFFFFF"/>
                </a:solidFill>
              </a14:hiddenFill>
            </a:ext>
          </a:extLst>
        </p:spPr>
      </p:pic>
      <p:sp>
        <p:nvSpPr>
          <p:cNvPr id="5130" name="Text Box 10">
            <a:extLst>
              <a:ext uri="{FF2B5EF4-FFF2-40B4-BE49-F238E27FC236}">
                <a16:creationId xmlns:a16="http://schemas.microsoft.com/office/drawing/2014/main" id="{6BDD8094-73B0-990D-BE4E-89A89A400A4A}"/>
              </a:ext>
            </a:extLst>
          </p:cNvPr>
          <p:cNvSpPr txBox="1">
            <a:spLocks noChangeArrowheads="1"/>
          </p:cNvSpPr>
          <p:nvPr/>
        </p:nvSpPr>
        <p:spPr bwMode="auto">
          <a:xfrm>
            <a:off x="822325" y="1812925"/>
            <a:ext cx="7689850" cy="3968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Spectral resolution, spatial resolution, temporal resolution, signal-to-noise</a:t>
            </a:r>
          </a:p>
        </p:txBody>
      </p:sp>
      <p:sp>
        <p:nvSpPr>
          <p:cNvPr id="5131" name="Line 11">
            <a:extLst>
              <a:ext uri="{FF2B5EF4-FFF2-40B4-BE49-F238E27FC236}">
                <a16:creationId xmlns:a16="http://schemas.microsoft.com/office/drawing/2014/main" id="{3A15177C-903A-8C56-FB77-73CE1A146A9D}"/>
              </a:ext>
            </a:extLst>
          </p:cNvPr>
          <p:cNvSpPr>
            <a:spLocks noChangeShapeType="1"/>
          </p:cNvSpPr>
          <p:nvPr/>
        </p:nvSpPr>
        <p:spPr bwMode="auto">
          <a:xfrm>
            <a:off x="1905000" y="213360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32" name="Line 12">
            <a:extLst>
              <a:ext uri="{FF2B5EF4-FFF2-40B4-BE49-F238E27FC236}">
                <a16:creationId xmlns:a16="http://schemas.microsoft.com/office/drawing/2014/main" id="{763AF3EE-8EC0-A68A-A9DC-AC71501B072B}"/>
              </a:ext>
            </a:extLst>
          </p:cNvPr>
          <p:cNvSpPr>
            <a:spLocks noChangeShapeType="1"/>
          </p:cNvSpPr>
          <p:nvPr/>
        </p:nvSpPr>
        <p:spPr bwMode="auto">
          <a:xfrm>
            <a:off x="3657600" y="2209800"/>
            <a:ext cx="220980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C7AC214-105F-66E1-498C-62AF4A77C252}"/>
              </a:ext>
            </a:extLst>
          </p:cNvPr>
          <p:cNvSpPr>
            <a:spLocks noGrp="1" noChangeArrowheads="1"/>
          </p:cNvSpPr>
          <p:nvPr>
            <p:ph type="title"/>
          </p:nvPr>
        </p:nvSpPr>
        <p:spPr>
          <a:xfrm>
            <a:off x="228600" y="3073400"/>
            <a:ext cx="3365500" cy="457200"/>
          </a:xfrm>
        </p:spPr>
        <p:txBody>
          <a:bodyPr/>
          <a:lstStyle/>
          <a:p>
            <a:r>
              <a:rPr lang="en-US" altLang="zh-CN" sz="3600">
                <a:ea typeface="宋体" panose="02010600030101010101" pitchFamily="2" charset="-122"/>
              </a:rPr>
              <a:t> Example</a:t>
            </a:r>
            <a:br>
              <a:rPr lang="en-US" altLang="zh-CN" sz="3600">
                <a:ea typeface="宋体" panose="02010600030101010101" pitchFamily="2" charset="-122"/>
              </a:rPr>
            </a:br>
            <a:r>
              <a:rPr lang="en-US" altLang="zh-CN" sz="3600">
                <a:ea typeface="宋体" panose="02010600030101010101" pitchFamily="2" charset="-122"/>
              </a:rPr>
              <a:t>SGP Domain, </a:t>
            </a:r>
            <a:r>
              <a:rPr lang="en-US" altLang="zh-CN" sz="3600">
                <a:solidFill>
                  <a:srgbClr val="BA0000"/>
                </a:solidFill>
                <a:ea typeface="宋体" panose="02010600030101010101" pitchFamily="2" charset="-122"/>
              </a:rPr>
              <a:t>GOES-10</a:t>
            </a:r>
            <a:endParaRPr lang="en-US" altLang="zh-CN" sz="3600">
              <a:ea typeface="宋体" panose="02010600030101010101" pitchFamily="2" charset="-122"/>
            </a:endParaRPr>
          </a:p>
        </p:txBody>
      </p:sp>
      <p:pic>
        <p:nvPicPr>
          <p:cNvPr id="10243" name="Picture 3">
            <a:extLst>
              <a:ext uri="{FF2B5EF4-FFF2-40B4-BE49-F238E27FC236}">
                <a16:creationId xmlns:a16="http://schemas.microsoft.com/office/drawing/2014/main" id="{AB37D8A5-D635-473D-4EB0-06029807C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0" y="25400"/>
            <a:ext cx="5194300" cy="4333875"/>
          </a:xfrm>
          <a:prstGeom prst="rect">
            <a:avLst/>
          </a:prstGeom>
          <a:noFill/>
          <a:extLst>
            <a:ext uri="{909E8E84-426E-40DD-AFC4-6F175D3DCCD1}">
              <a14:hiddenFill xmlns:a14="http://schemas.microsoft.com/office/drawing/2010/main">
                <a:solidFill>
                  <a:srgbClr val="FFFFFF"/>
                </a:solidFill>
              </a14:hiddenFill>
            </a:ext>
          </a:extLst>
        </p:spPr>
      </p:pic>
      <p:sp>
        <p:nvSpPr>
          <p:cNvPr id="10244" name="Text Box 4">
            <a:extLst>
              <a:ext uri="{FF2B5EF4-FFF2-40B4-BE49-F238E27FC236}">
                <a16:creationId xmlns:a16="http://schemas.microsoft.com/office/drawing/2014/main" id="{1C6FD321-32FD-8ED4-40AC-825201C2F7C4}"/>
              </a:ext>
            </a:extLst>
          </p:cNvPr>
          <p:cNvSpPr txBox="1">
            <a:spLocks noChangeArrowheads="1"/>
          </p:cNvSpPr>
          <p:nvPr/>
        </p:nvSpPr>
        <p:spPr bwMode="auto">
          <a:xfrm>
            <a:off x="5486400" y="228600"/>
            <a:ext cx="3657600" cy="243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Near-Real Time Cloud &amp; Radiation Products from GOES-R ABI</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Patrick Minnis, L. Nguyen, D. F. Young, W. L. Smith, Jr.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1" u="none" strike="noStrike" kern="1200" cap="none" spc="0" normalizeH="0" baseline="0" noProof="0">
                <a:ln>
                  <a:noFill/>
                </a:ln>
                <a:solidFill>
                  <a:srgbClr val="BA0000"/>
                </a:solidFill>
                <a:effectLst/>
                <a:uLnTx/>
                <a:uFillTx/>
                <a:latin typeface="Times New Roman" panose="02020603050405020304" pitchFamily="18" charset="0"/>
                <a:ea typeface="宋体" panose="02010600030101010101" pitchFamily="2" charset="-122"/>
                <a:cs typeface="+mn-cs"/>
              </a:rPr>
              <a:t>NASA Langley Research Center</a:t>
            </a:r>
            <a:endParaRPr kumimoji="0" lang="en-US" altLang="zh-CN" sz="18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45" name="Text Box 5">
            <a:extLst>
              <a:ext uri="{FF2B5EF4-FFF2-40B4-BE49-F238E27FC236}">
                <a16:creationId xmlns:a16="http://schemas.microsoft.com/office/drawing/2014/main" id="{2ADF2366-A1FB-BEEA-1E72-091E17CFBB21}"/>
              </a:ext>
            </a:extLst>
          </p:cNvPr>
          <p:cNvSpPr txBox="1">
            <a:spLocks noChangeArrowheads="1"/>
          </p:cNvSpPr>
          <p:nvPr/>
        </p:nvSpPr>
        <p:spPr bwMode="auto">
          <a:xfrm>
            <a:off x="190500" y="4279900"/>
            <a:ext cx="87376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Objective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Enhance &amp; apply methods used to derive cloud properties and 	       TOA &amp; surface radiation budget in near-real time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Methods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VISST, SIST, &amp; SINT</a:t>
            </a:r>
            <a:endPar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endParaRPr>
          </a:p>
        </p:txBody>
      </p:sp>
      <p:sp>
        <p:nvSpPr>
          <p:cNvPr id="10246" name="Text Box 6">
            <a:extLst>
              <a:ext uri="{FF2B5EF4-FFF2-40B4-BE49-F238E27FC236}">
                <a16:creationId xmlns:a16="http://schemas.microsoft.com/office/drawing/2014/main" id="{E699F4FF-DAA1-979A-6D42-E8960814A339}"/>
              </a:ext>
            </a:extLst>
          </p:cNvPr>
          <p:cNvSpPr txBox="1">
            <a:spLocks noChangeArrowheads="1"/>
          </p:cNvSpPr>
          <p:nvPr/>
        </p:nvSpPr>
        <p:spPr bwMode="auto">
          <a:xfrm>
            <a:off x="190500" y="5461000"/>
            <a:ext cx="8763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Current Data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 GOES, AVHRR, MODIS, MSG</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Examples of results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Stills, loops, &amp; comparisons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 Future - </a:t>
            </a:r>
            <a:r>
              <a:rPr kumimoji="0" lang="en-US" altLang="zh-CN" sz="2000" b="0" i="0" u="none" strike="noStrike" kern="1200" cap="none" spc="0" normalizeH="0" baseline="0" noProof="0">
                <a:ln>
                  <a:noFill/>
                </a:ln>
                <a:solidFill>
                  <a:srgbClr val="BA0000"/>
                </a:solidFill>
                <a:effectLst/>
                <a:uLnTx/>
                <a:uFillTx/>
                <a:latin typeface="Helvetica" panose="020B0604020202020204" pitchFamily="34" charset="0"/>
                <a:ea typeface="宋体" panose="02010600030101010101" pitchFamily="2" charset="-122"/>
                <a:cs typeface="+mn-cs"/>
              </a:rPr>
              <a:t>Use ABI to improve nighttime, twilight, and multispectral retrievals</a:t>
            </a:r>
            <a:endParaRPr kumimoji="0" lang="en-US" altLang="zh-CN" sz="20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endParaRPr>
          </a:p>
        </p:txBody>
      </p:sp>
      <p:sp>
        <p:nvSpPr>
          <p:cNvPr id="10247" name="Line 7">
            <a:extLst>
              <a:ext uri="{FF2B5EF4-FFF2-40B4-BE49-F238E27FC236}">
                <a16:creationId xmlns:a16="http://schemas.microsoft.com/office/drawing/2014/main" id="{2E3D9914-E2BC-33BA-D691-89A93BEFE3F7}"/>
              </a:ext>
            </a:extLst>
          </p:cNvPr>
          <p:cNvSpPr>
            <a:spLocks noChangeShapeType="1"/>
          </p:cNvSpPr>
          <p:nvPr/>
        </p:nvSpPr>
        <p:spPr bwMode="auto">
          <a:xfrm>
            <a:off x="2692400" y="3124200"/>
            <a:ext cx="1219200" cy="0"/>
          </a:xfrm>
          <a:prstGeom prst="line">
            <a:avLst/>
          </a:prstGeom>
          <a:noFill/>
          <a:ln w="349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9775F27D-AC23-8AAA-F512-B810154CBA64}"/>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6/11/2010</a:t>
            </a:r>
          </a:p>
        </p:txBody>
      </p:sp>
      <p:sp>
        <p:nvSpPr>
          <p:cNvPr id="10243" name="Footer Placeholder 4">
            <a:extLst>
              <a:ext uri="{FF2B5EF4-FFF2-40B4-BE49-F238E27FC236}">
                <a16:creationId xmlns:a16="http://schemas.microsoft.com/office/drawing/2014/main" id="{1BEC95F7-541E-D9C5-66DA-77D38131610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rPr>
              <a:t>E. Prebys – Lee Teng Welcome</a:t>
            </a:r>
          </a:p>
        </p:txBody>
      </p:sp>
      <p:sp>
        <p:nvSpPr>
          <p:cNvPr id="10244" name="Slide Number Placeholder 5">
            <a:extLst>
              <a:ext uri="{FF2B5EF4-FFF2-40B4-BE49-F238E27FC236}">
                <a16:creationId xmlns:a16="http://schemas.microsoft.com/office/drawing/2014/main" id="{EE7585A3-B6A9-7BDD-C4F0-36F9FAD9744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4A566F-94EB-4A1D-A88C-E48B2B3883C0}" type="slidenum">
              <a:rPr kumimoji="0" lang="en-US" altLang="zh-CN" sz="1100" b="0" i="0" u="none" strike="noStrike" kern="1200" cap="none" spc="0" normalizeH="0" baseline="0" noProof="0" smtClean="0">
                <a:ln>
                  <a:noFill/>
                </a:ln>
                <a:solidFill>
                  <a:srgbClr val="B13F9A"/>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100" b="0" i="0" u="none" strike="noStrike" kern="1200" cap="none" spc="0" normalizeH="0" baseline="0" noProof="0">
              <a:ln>
                <a:noFill/>
              </a:ln>
              <a:solidFill>
                <a:srgbClr val="B13F9A"/>
              </a:solidFill>
              <a:effectLst/>
              <a:uLnTx/>
              <a:uFillTx/>
              <a:latin typeface="Arial" panose="020B0604020202020204" pitchFamily="34" charset="0"/>
              <a:ea typeface="宋体" panose="02010600030101010101" pitchFamily="2" charset="-122"/>
              <a:cs typeface="+mn-cs"/>
            </a:endParaRPr>
          </a:p>
        </p:txBody>
      </p:sp>
      <p:pic>
        <p:nvPicPr>
          <p:cNvPr id="10245" name="Picture 6">
            <a:extLst>
              <a:ext uri="{FF2B5EF4-FFF2-40B4-BE49-F238E27FC236}">
                <a16:creationId xmlns:a16="http://schemas.microsoft.com/office/drawing/2014/main" id="{3DD1BC70-0160-40A1-85F9-6DC93E54F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25" t="33479" r="18150" b="7336"/>
          <a:stretch>
            <a:fillRect/>
          </a:stretch>
        </p:blipFill>
        <p:spPr bwMode="auto">
          <a:xfrm>
            <a:off x="825530" y="295291"/>
            <a:ext cx="7650163"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Tree>
  </p:cSld>
  <p:clrMapOvr>
    <a:masterClrMapping/>
  </p:clrMapOvr>
  <p:transition>
    <p:fade thruBlk="1"/>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29CF257-2CE8-E272-F041-5D655F3A9DE2}"/>
              </a:ext>
            </a:extLst>
          </p:cNvPr>
          <p:cNvSpPr>
            <a:spLocks noGrp="1" noChangeArrowheads="1"/>
          </p:cNvSpPr>
          <p:nvPr>
            <p:ph type="ctrTitle"/>
          </p:nvPr>
        </p:nvSpPr>
        <p:spPr>
          <a:xfrm>
            <a:off x="914400" y="457200"/>
            <a:ext cx="8229600" cy="1371600"/>
          </a:xfrm>
        </p:spPr>
        <p:txBody>
          <a:bodyPr anchor="ctr"/>
          <a:lstStyle/>
          <a:p>
            <a:r>
              <a:rPr lang="en-US" altLang="zh-CN" sz="2000">
                <a:solidFill>
                  <a:schemeClr val="accent2"/>
                </a:solidFill>
                <a:latin typeface="Arial" panose="020B0604020202020204" pitchFamily="34" charset="0"/>
                <a:ea typeface="宋体" panose="02010600030101010101" pitchFamily="2" charset="-122"/>
              </a:rPr>
              <a:t>Projected Impacts of ABI Data on Satellite-Based Precipitation Estimation Part II:  Additional Spectral Information</a:t>
            </a:r>
          </a:p>
        </p:txBody>
      </p:sp>
      <p:sp>
        <p:nvSpPr>
          <p:cNvPr id="8195" name="Rectangle 3">
            <a:extLst>
              <a:ext uri="{FF2B5EF4-FFF2-40B4-BE49-F238E27FC236}">
                <a16:creationId xmlns:a16="http://schemas.microsoft.com/office/drawing/2014/main" id="{AAE8230C-BAD6-A6F1-1C80-1AE0A7A103E3}"/>
              </a:ext>
            </a:extLst>
          </p:cNvPr>
          <p:cNvSpPr>
            <a:spLocks noGrp="1" noChangeArrowheads="1"/>
          </p:cNvSpPr>
          <p:nvPr>
            <p:ph type="subTitle" idx="1"/>
          </p:nvPr>
        </p:nvSpPr>
        <p:spPr>
          <a:xfrm>
            <a:off x="0" y="2057400"/>
            <a:ext cx="9144000" cy="914400"/>
          </a:xfrm>
        </p:spPr>
        <p:txBody>
          <a:bodyPr/>
          <a:lstStyle/>
          <a:p>
            <a:r>
              <a:rPr lang="en-US" altLang="zh-CN" sz="2800">
                <a:latin typeface="Arial" panose="020B0604020202020204" pitchFamily="34" charset="0"/>
                <a:ea typeface="宋体" panose="02010600030101010101" pitchFamily="2" charset="-122"/>
              </a:rPr>
              <a:t>Robert J. Kuligowski</a:t>
            </a:r>
          </a:p>
          <a:p>
            <a:r>
              <a:rPr lang="en-US" altLang="zh-CN" sz="2000">
                <a:latin typeface="Arial" panose="020B0604020202020204" pitchFamily="34" charset="0"/>
                <a:ea typeface="宋体" panose="02010600030101010101" pitchFamily="2" charset="-122"/>
              </a:rPr>
              <a:t>NOAA/NESDIS/Office of Research and Applications</a:t>
            </a:r>
          </a:p>
        </p:txBody>
      </p:sp>
      <p:sp>
        <p:nvSpPr>
          <p:cNvPr id="8196" name="Text Box 4">
            <a:extLst>
              <a:ext uri="{FF2B5EF4-FFF2-40B4-BE49-F238E27FC236}">
                <a16:creationId xmlns:a16="http://schemas.microsoft.com/office/drawing/2014/main" id="{5D543CBA-6AF8-C30D-8190-CC0C8093EEFD}"/>
              </a:ext>
            </a:extLst>
          </p:cNvPr>
          <p:cNvSpPr txBox="1">
            <a:spLocks noChangeArrowheads="1"/>
          </p:cNvSpPr>
          <p:nvPr/>
        </p:nvSpPr>
        <p:spPr bwMode="auto">
          <a:xfrm>
            <a:off x="457200" y="3313113"/>
            <a:ext cx="8229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Research Question: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How will the new visible and IR bands from the ABI impact precipitation estimates?</a:t>
            </a:r>
          </a:p>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Methodology:</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Use MODIS channels that are analogous to the ABI channels to evaluate skill at discriminating raining from non-raining clouds.</a:t>
            </a:r>
          </a:p>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Results: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Preliminary tests indicate that the 8.5-</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 channel has slightly improved discrimination capability over the traditionally-used 11-</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 channel—both when used alone and in combination with 11</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2290" name="Line 2">
            <a:extLst>
              <a:ext uri="{FF2B5EF4-FFF2-40B4-BE49-F238E27FC236}">
                <a16:creationId xmlns:a16="http://schemas.microsoft.com/office/drawing/2014/main" id="{6BE2CBA8-7F1C-C525-8B8E-D9AEB5A2D2CB}"/>
              </a:ext>
            </a:extLst>
          </p:cNvPr>
          <p:cNvSpPr>
            <a:spLocks noChangeShapeType="1"/>
          </p:cNvSpPr>
          <p:nvPr/>
        </p:nvSpPr>
        <p:spPr bwMode="auto">
          <a:xfrm>
            <a:off x="3287713" y="3287713"/>
            <a:ext cx="4343400" cy="0"/>
          </a:xfrm>
          <a:prstGeom prst="line">
            <a:avLst/>
          </a:prstGeom>
          <a:noFill/>
          <a:ln w="38100">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291" name="Text Box 3">
            <a:extLst>
              <a:ext uri="{FF2B5EF4-FFF2-40B4-BE49-F238E27FC236}">
                <a16:creationId xmlns:a16="http://schemas.microsoft.com/office/drawing/2014/main" id="{BAB213BB-BAB2-FAD4-D2A1-EA110680414B}"/>
              </a:ext>
            </a:extLst>
          </p:cNvPr>
          <p:cNvSpPr txBox="1">
            <a:spLocks noChangeArrowheads="1"/>
          </p:cNvSpPr>
          <p:nvPr/>
        </p:nvSpPr>
        <p:spPr bwMode="auto">
          <a:xfrm>
            <a:off x="1066800" y="455613"/>
            <a:ext cx="7086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Smooth transitions toward GOES-R: Simulation of high temporal resolution imagery using advanced morphing algorithms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6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Anthony J. Wimmers (</a:t>
            </a:r>
            <a:r>
              <a:rPr kumimoji="0" lang="en-US" altLang="zh-CN" sz="1200" b="0" i="1"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wimmers@ssec.wisc.edu</a:t>
            </a: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University of Wisconsin – Cooperative Institute for Meteorological Satellite Studies (UW-CIMSS)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Times New Roman" panose="02020603050405020304" pitchFamily="18" charset="0"/>
              </a:rPr>
              <a:t>Madison, Wisconsin</a:t>
            </a:r>
            <a:endParaRPr kumimoji="0" lang="en-US" altLang="zh-CN" sz="1200" b="0" i="0" u="none" strike="noStrike" kern="1200" cap="none" spc="0" normalizeH="0" baseline="0" noProof="0">
              <a:ln>
                <a:noFill/>
              </a:ln>
              <a:solidFill>
                <a:srgbClr val="FFFF99"/>
              </a:solidFill>
              <a:effectLst/>
              <a:uLnTx/>
              <a:uFillTx/>
              <a:latin typeface="Times New Roman" panose="02020603050405020304" pitchFamily="18" charset="0"/>
              <a:ea typeface="宋体" panose="02010600030101010101" pitchFamily="2" charset="-122"/>
              <a:cs typeface="+mn-cs"/>
            </a:endParaRPr>
          </a:p>
        </p:txBody>
      </p:sp>
      <p:pic>
        <p:nvPicPr>
          <p:cNvPr id="12292" name="Picture 4">
            <a:extLst>
              <a:ext uri="{FF2B5EF4-FFF2-40B4-BE49-F238E27FC236}">
                <a16:creationId xmlns:a16="http://schemas.microsoft.com/office/drawing/2014/main" id="{47A3FD30-346E-1334-4EBB-0E5E5CCFF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3" name="Text Box 5">
            <a:extLst>
              <a:ext uri="{FF2B5EF4-FFF2-40B4-BE49-F238E27FC236}">
                <a16:creationId xmlns:a16="http://schemas.microsoft.com/office/drawing/2014/main" id="{732BFC42-0446-F34E-5829-E26B3206FC7A}"/>
              </a:ext>
            </a:extLst>
          </p:cNvPr>
          <p:cNvSpPr txBox="1">
            <a:spLocks noChangeArrowheads="1"/>
          </p:cNvSpPr>
          <p:nvPr/>
        </p:nvSpPr>
        <p:spPr bwMode="auto">
          <a:xfrm>
            <a:off x="24495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0445 UTC</a:t>
            </a:r>
          </a:p>
        </p:txBody>
      </p:sp>
      <p:pic>
        <p:nvPicPr>
          <p:cNvPr id="12294" name="Picture 6">
            <a:extLst>
              <a:ext uri="{FF2B5EF4-FFF2-40B4-BE49-F238E27FC236}">
                <a16:creationId xmlns:a16="http://schemas.microsoft.com/office/drawing/2014/main" id="{086ACBBE-2919-0E8E-D31D-B2B4E19EE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5" name="Text Box 7">
            <a:extLst>
              <a:ext uri="{FF2B5EF4-FFF2-40B4-BE49-F238E27FC236}">
                <a16:creationId xmlns:a16="http://schemas.microsoft.com/office/drawing/2014/main" id="{76D8C160-7870-04FE-EB9A-AFB8865E7BF7}"/>
              </a:ext>
            </a:extLst>
          </p:cNvPr>
          <p:cNvSpPr txBox="1">
            <a:spLocks noChangeArrowheads="1"/>
          </p:cNvSpPr>
          <p:nvPr/>
        </p:nvSpPr>
        <p:spPr bwMode="auto">
          <a:xfrm>
            <a:off x="47355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0615 UTC</a:t>
            </a:r>
          </a:p>
        </p:txBody>
      </p:sp>
      <p:pic>
        <p:nvPicPr>
          <p:cNvPr id="12296" name="Picture 8">
            <a:extLst>
              <a:ext uri="{FF2B5EF4-FFF2-40B4-BE49-F238E27FC236}">
                <a16:creationId xmlns:a16="http://schemas.microsoft.com/office/drawing/2014/main" id="{BC59631D-8C73-F779-BAC7-0C0A10BD6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313" y="2525713"/>
            <a:ext cx="1970087" cy="1477962"/>
          </a:xfrm>
          <a:prstGeom prst="rect">
            <a:avLst/>
          </a:prstGeom>
          <a:noFill/>
          <a:extLst>
            <a:ext uri="{909E8E84-426E-40DD-AFC4-6F175D3DCCD1}">
              <a14:hiddenFill xmlns:a14="http://schemas.microsoft.com/office/drawing/2010/main">
                <a:solidFill>
                  <a:srgbClr val="FFFFFF"/>
                </a:solidFill>
              </a14:hiddenFill>
            </a:ext>
          </a:extLst>
        </p:spPr>
      </p:pic>
      <p:sp>
        <p:nvSpPr>
          <p:cNvPr id="12297" name="Text Box 9">
            <a:extLst>
              <a:ext uri="{FF2B5EF4-FFF2-40B4-BE49-F238E27FC236}">
                <a16:creationId xmlns:a16="http://schemas.microsoft.com/office/drawing/2014/main" id="{6DAAAE6C-D395-7908-A15C-B408BE978940}"/>
              </a:ext>
            </a:extLst>
          </p:cNvPr>
          <p:cNvSpPr txBox="1">
            <a:spLocks noChangeArrowheads="1"/>
          </p:cNvSpPr>
          <p:nvPr/>
        </p:nvSpPr>
        <p:spPr bwMode="auto">
          <a:xfrm>
            <a:off x="6983413" y="36687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0755 UTC</a:t>
            </a:r>
          </a:p>
        </p:txBody>
      </p:sp>
      <p:pic>
        <p:nvPicPr>
          <p:cNvPr id="12298" name="Picture 10">
            <a:extLst>
              <a:ext uri="{FF2B5EF4-FFF2-40B4-BE49-F238E27FC236}">
                <a16:creationId xmlns:a16="http://schemas.microsoft.com/office/drawing/2014/main" id="{AA241E96-EAB6-185C-9133-499FE62F0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713" y="4354513"/>
            <a:ext cx="2119312" cy="1589087"/>
          </a:xfrm>
          <a:prstGeom prst="rect">
            <a:avLst/>
          </a:prstGeom>
          <a:noFill/>
          <a:extLst>
            <a:ext uri="{909E8E84-426E-40DD-AFC4-6F175D3DCCD1}">
              <a14:hiddenFill xmlns:a14="http://schemas.microsoft.com/office/drawing/2010/main">
                <a:solidFill>
                  <a:srgbClr val="FFFFFF"/>
                </a:solidFill>
              </a14:hiddenFill>
            </a:ext>
          </a:extLst>
        </p:spPr>
      </p:pic>
      <p:sp>
        <p:nvSpPr>
          <p:cNvPr id="12299" name="Text Box 11">
            <a:extLst>
              <a:ext uri="{FF2B5EF4-FFF2-40B4-BE49-F238E27FC236}">
                <a16:creationId xmlns:a16="http://schemas.microsoft.com/office/drawing/2014/main" id="{C681D122-4454-DB35-511A-0DF2682F4807}"/>
              </a:ext>
            </a:extLst>
          </p:cNvPr>
          <p:cNvSpPr txBox="1">
            <a:spLocks noChangeArrowheads="1"/>
          </p:cNvSpPr>
          <p:nvPr/>
        </p:nvSpPr>
        <p:spPr bwMode="auto">
          <a:xfrm>
            <a:off x="3316288" y="56499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0530 UTC</a:t>
            </a:r>
          </a:p>
        </p:txBody>
      </p:sp>
      <p:pic>
        <p:nvPicPr>
          <p:cNvPr id="12300" name="Picture 12">
            <a:extLst>
              <a:ext uri="{FF2B5EF4-FFF2-40B4-BE49-F238E27FC236}">
                <a16:creationId xmlns:a16="http://schemas.microsoft.com/office/drawing/2014/main" id="{FA548E27-7947-5348-76FD-3A70B6253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4713" y="4354513"/>
            <a:ext cx="2117725" cy="1589087"/>
          </a:xfrm>
          <a:prstGeom prst="rect">
            <a:avLst/>
          </a:prstGeom>
          <a:noFill/>
          <a:extLst>
            <a:ext uri="{909E8E84-426E-40DD-AFC4-6F175D3DCCD1}">
              <a14:hiddenFill xmlns:a14="http://schemas.microsoft.com/office/drawing/2010/main">
                <a:solidFill>
                  <a:srgbClr val="FFFFFF"/>
                </a:solidFill>
              </a14:hiddenFill>
            </a:ext>
          </a:extLst>
        </p:spPr>
      </p:pic>
      <p:sp>
        <p:nvSpPr>
          <p:cNvPr id="12301" name="Text Box 13">
            <a:extLst>
              <a:ext uri="{FF2B5EF4-FFF2-40B4-BE49-F238E27FC236}">
                <a16:creationId xmlns:a16="http://schemas.microsoft.com/office/drawing/2014/main" id="{99DFDD78-51DB-B394-29C6-DC62B383DFA1}"/>
              </a:ext>
            </a:extLst>
          </p:cNvPr>
          <p:cNvSpPr txBox="1">
            <a:spLocks noChangeArrowheads="1"/>
          </p:cNvSpPr>
          <p:nvPr/>
        </p:nvSpPr>
        <p:spPr bwMode="auto">
          <a:xfrm>
            <a:off x="5992813" y="5649913"/>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0710 UTC</a:t>
            </a:r>
          </a:p>
        </p:txBody>
      </p:sp>
      <p:sp>
        <p:nvSpPr>
          <p:cNvPr id="12302" name="Text Box 14">
            <a:extLst>
              <a:ext uri="{FF2B5EF4-FFF2-40B4-BE49-F238E27FC236}">
                <a16:creationId xmlns:a16="http://schemas.microsoft.com/office/drawing/2014/main" id="{BAE3E782-128A-0186-C14F-6FBB9874A072}"/>
              </a:ext>
            </a:extLst>
          </p:cNvPr>
          <p:cNvSpPr txBox="1">
            <a:spLocks noChangeArrowheads="1"/>
          </p:cNvSpPr>
          <p:nvPr/>
        </p:nvSpPr>
        <p:spPr bwMode="auto">
          <a:xfrm>
            <a:off x="163513" y="2603500"/>
            <a:ext cx="2362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Moderate resolution Imaging Spectroradiometer (MODIS) channel 34 (longwave infrared) imagery from sequential overpasses near the north pole (~100 minute time gaps):</a:t>
            </a:r>
          </a:p>
        </p:txBody>
      </p:sp>
      <p:sp>
        <p:nvSpPr>
          <p:cNvPr id="12303" name="Text Box 15">
            <a:extLst>
              <a:ext uri="{FF2B5EF4-FFF2-40B4-BE49-F238E27FC236}">
                <a16:creationId xmlns:a16="http://schemas.microsoft.com/office/drawing/2014/main" id="{992CD101-3750-51FF-860B-E3B1D6C4E069}"/>
              </a:ext>
            </a:extLst>
          </p:cNvPr>
          <p:cNvSpPr txBox="1">
            <a:spLocks noChangeArrowheads="1"/>
          </p:cNvSpPr>
          <p:nvPr/>
        </p:nvSpPr>
        <p:spPr bwMode="auto">
          <a:xfrm>
            <a:off x="808831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4" name="Text Box 16">
            <a:extLst>
              <a:ext uri="{FF2B5EF4-FFF2-40B4-BE49-F238E27FC236}">
                <a16:creationId xmlns:a16="http://schemas.microsoft.com/office/drawing/2014/main" id="{4A08025F-071D-EA18-D34A-F273732B2410}"/>
              </a:ext>
            </a:extLst>
          </p:cNvPr>
          <p:cNvSpPr txBox="1">
            <a:spLocks noChangeArrowheads="1"/>
          </p:cNvSpPr>
          <p:nvPr/>
        </p:nvSpPr>
        <p:spPr bwMode="auto">
          <a:xfrm>
            <a:off x="547846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5" name="Text Box 17">
            <a:extLst>
              <a:ext uri="{FF2B5EF4-FFF2-40B4-BE49-F238E27FC236}">
                <a16:creationId xmlns:a16="http://schemas.microsoft.com/office/drawing/2014/main" id="{8AB9A846-9B6C-9D1A-90D2-3EE13939B05F}"/>
              </a:ext>
            </a:extLst>
          </p:cNvPr>
          <p:cNvSpPr txBox="1">
            <a:spLocks noChangeArrowheads="1"/>
          </p:cNvSpPr>
          <p:nvPr/>
        </p:nvSpPr>
        <p:spPr bwMode="auto">
          <a:xfrm>
            <a:off x="2830513" y="4964113"/>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a:t>
            </a:r>
          </a:p>
        </p:txBody>
      </p:sp>
      <p:sp>
        <p:nvSpPr>
          <p:cNvPr id="12306" name="Text Box 18">
            <a:extLst>
              <a:ext uri="{FF2B5EF4-FFF2-40B4-BE49-F238E27FC236}">
                <a16:creationId xmlns:a16="http://schemas.microsoft.com/office/drawing/2014/main" id="{8442E65C-3914-7D7C-D3C7-BD0934E2FE08}"/>
              </a:ext>
            </a:extLst>
          </p:cNvPr>
          <p:cNvSpPr txBox="1">
            <a:spLocks noChangeArrowheads="1"/>
          </p:cNvSpPr>
          <p:nvPr/>
        </p:nvSpPr>
        <p:spPr bwMode="auto">
          <a:xfrm>
            <a:off x="6781800" y="4751388"/>
            <a:ext cx="2362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Synthetic ABI imagery at 5-minute resolution created by morphing the “real” images directly before and after:</a:t>
            </a:r>
          </a:p>
        </p:txBody>
      </p:sp>
      <p:sp>
        <p:nvSpPr>
          <p:cNvPr id="12307" name="Line 19">
            <a:extLst>
              <a:ext uri="{FF2B5EF4-FFF2-40B4-BE49-F238E27FC236}">
                <a16:creationId xmlns:a16="http://schemas.microsoft.com/office/drawing/2014/main" id="{62877416-4D52-8D0D-7FE8-A1BFC0BF41C9}"/>
              </a:ext>
            </a:extLst>
          </p:cNvPr>
          <p:cNvSpPr>
            <a:spLocks noChangeShapeType="1"/>
          </p:cNvSpPr>
          <p:nvPr/>
        </p:nvSpPr>
        <p:spPr bwMode="auto">
          <a:xfrm>
            <a:off x="3668713" y="3992563"/>
            <a:ext cx="373062"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08" name="Line 20">
            <a:extLst>
              <a:ext uri="{FF2B5EF4-FFF2-40B4-BE49-F238E27FC236}">
                <a16:creationId xmlns:a16="http://schemas.microsoft.com/office/drawing/2014/main" id="{D1D89A0E-048B-7CF1-7BBC-D7C8F385EE29}"/>
              </a:ext>
            </a:extLst>
          </p:cNvPr>
          <p:cNvSpPr>
            <a:spLocks noChangeShapeType="1"/>
          </p:cNvSpPr>
          <p:nvPr/>
        </p:nvSpPr>
        <p:spPr bwMode="auto">
          <a:xfrm>
            <a:off x="6030913" y="3992563"/>
            <a:ext cx="373062"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09" name="Line 21">
            <a:extLst>
              <a:ext uri="{FF2B5EF4-FFF2-40B4-BE49-F238E27FC236}">
                <a16:creationId xmlns:a16="http://schemas.microsoft.com/office/drawing/2014/main" id="{F4CCE5CA-2F7D-1F48-9748-9009AEB44CD8}"/>
              </a:ext>
            </a:extLst>
          </p:cNvPr>
          <p:cNvSpPr>
            <a:spLocks noChangeShapeType="1"/>
          </p:cNvSpPr>
          <p:nvPr/>
        </p:nvSpPr>
        <p:spPr bwMode="auto">
          <a:xfrm flipH="1">
            <a:off x="7402513" y="3992563"/>
            <a:ext cx="382587"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0" name="Line 22">
            <a:extLst>
              <a:ext uri="{FF2B5EF4-FFF2-40B4-BE49-F238E27FC236}">
                <a16:creationId xmlns:a16="http://schemas.microsoft.com/office/drawing/2014/main" id="{1A354FB2-A443-B9EE-D45B-409267F97CCB}"/>
              </a:ext>
            </a:extLst>
          </p:cNvPr>
          <p:cNvSpPr>
            <a:spLocks noChangeShapeType="1"/>
          </p:cNvSpPr>
          <p:nvPr/>
        </p:nvSpPr>
        <p:spPr bwMode="auto">
          <a:xfrm flipH="1">
            <a:off x="4887913" y="3992563"/>
            <a:ext cx="382587" cy="361950"/>
          </a:xfrm>
          <a:prstGeom prst="line">
            <a:avLst/>
          </a:prstGeom>
          <a:noFill/>
          <a:ln w="76200">
            <a:solidFill>
              <a:srgbClr val="C0C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1" name="Line 23">
            <a:extLst>
              <a:ext uri="{FF2B5EF4-FFF2-40B4-BE49-F238E27FC236}">
                <a16:creationId xmlns:a16="http://schemas.microsoft.com/office/drawing/2014/main" id="{B816890D-6B92-C2D9-534F-6762DA533910}"/>
              </a:ext>
            </a:extLst>
          </p:cNvPr>
          <p:cNvSpPr>
            <a:spLocks noChangeShapeType="1"/>
          </p:cNvSpPr>
          <p:nvPr/>
        </p:nvSpPr>
        <p:spPr bwMode="auto">
          <a:xfrm flipH="1">
            <a:off x="2439988" y="4079875"/>
            <a:ext cx="695325" cy="0"/>
          </a:xfrm>
          <a:prstGeom prst="line">
            <a:avLst/>
          </a:prstGeom>
          <a:noFill/>
          <a:ln w="38100">
            <a:solidFill>
              <a:srgbClr val="FFFFFF"/>
            </a:solidFill>
            <a:round/>
            <a:headEnd type="stealth" w="med" len="sm"/>
            <a:tailEnd type="stealth"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312" name="Text Box 24">
            <a:extLst>
              <a:ext uri="{FF2B5EF4-FFF2-40B4-BE49-F238E27FC236}">
                <a16:creationId xmlns:a16="http://schemas.microsoft.com/office/drawing/2014/main" id="{C6602EEC-D94D-01C4-D518-2DD198781F0C}"/>
              </a:ext>
            </a:extLst>
          </p:cNvPr>
          <p:cNvSpPr txBox="1">
            <a:spLocks noChangeArrowheads="1"/>
          </p:cNvSpPr>
          <p:nvPr/>
        </p:nvSpPr>
        <p:spPr bwMode="auto">
          <a:xfrm>
            <a:off x="2392363" y="4103688"/>
            <a:ext cx="822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100 km</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00963AA-323A-6DB9-A66E-19F666EE0B1B}"/>
              </a:ext>
            </a:extLst>
          </p:cNvPr>
          <p:cNvSpPr>
            <a:spLocks noChangeArrowheads="1"/>
          </p:cNvSpPr>
          <p:nvPr/>
        </p:nvSpPr>
        <p:spPr bwMode="auto">
          <a:xfrm>
            <a:off x="685800" y="76200"/>
            <a:ext cx="7696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Next Generation GOES Spacecraft Design to Improve Quality of NOAA Weather Data</a:t>
            </a:r>
          </a:p>
        </p:txBody>
      </p:sp>
      <p:sp>
        <p:nvSpPr>
          <p:cNvPr id="33795" name="Text Box 3">
            <a:extLst>
              <a:ext uri="{FF2B5EF4-FFF2-40B4-BE49-F238E27FC236}">
                <a16:creationId xmlns:a16="http://schemas.microsoft.com/office/drawing/2014/main" id="{929EDE9E-4330-EFD0-749E-D06248B6D468}"/>
              </a:ext>
            </a:extLst>
          </p:cNvPr>
          <p:cNvSpPr txBox="1">
            <a:spLocks noChangeArrowheads="1"/>
          </p:cNvSpPr>
          <p:nvPr/>
        </p:nvSpPr>
        <p:spPr bwMode="auto">
          <a:xfrm>
            <a:off x="1219200" y="812800"/>
            <a:ext cx="792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zh-CN" sz="14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Loren Slafer, Charles Rubin</a:t>
            </a:r>
          </a:p>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Boeing Company</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33796" name="Picture 4">
            <a:extLst>
              <a:ext uri="{FF2B5EF4-FFF2-40B4-BE49-F238E27FC236}">
                <a16:creationId xmlns:a16="http://schemas.microsoft.com/office/drawing/2014/main" id="{511BA1CF-7772-25C2-0485-FB06ED7E6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302"/>
          <a:stretch>
            <a:fillRect/>
          </a:stretch>
        </p:blipFill>
        <p:spPr bwMode="auto">
          <a:xfrm>
            <a:off x="120650" y="1447800"/>
            <a:ext cx="4298950" cy="42576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pic>
      <p:sp>
        <p:nvSpPr>
          <p:cNvPr id="33797" name="Rectangle 5">
            <a:extLst>
              <a:ext uri="{FF2B5EF4-FFF2-40B4-BE49-F238E27FC236}">
                <a16:creationId xmlns:a16="http://schemas.microsoft.com/office/drawing/2014/main" id="{69C180B2-F319-6E50-2931-89AE695449B7}"/>
              </a:ext>
            </a:extLst>
          </p:cNvPr>
          <p:cNvSpPr>
            <a:spLocks noChangeArrowheads="1"/>
          </p:cNvSpPr>
          <p:nvPr/>
        </p:nvSpPr>
        <p:spPr bwMode="auto">
          <a:xfrm>
            <a:off x="4495800" y="1295400"/>
            <a:ext cx="4572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defRPr sz="2400">
                <a:solidFill>
                  <a:schemeClr val="tx1"/>
                </a:solidFill>
                <a:latin typeface="Times New Roman" panose="02020603050405020304" pitchFamily="18" charset="0"/>
              </a:defRPr>
            </a:lvl1pPr>
            <a:lvl2pPr marL="573088" indent="-285750">
              <a:defRPr sz="2400">
                <a:solidFill>
                  <a:schemeClr val="tx1"/>
                </a:solidFill>
                <a:latin typeface="Times New Roman" panose="02020603050405020304" pitchFamily="18" charset="0"/>
              </a:defRPr>
            </a:lvl2pPr>
            <a:lvl3pPr marL="800100" indent="-112713">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For the next generation GOES satellite, Boeing Satellite Systems developed a unique spacecraft bus design that will substantially improve the quality of NOAA’s GOES weather data</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This new GOES N-P design enables the precision spacecraft performance that will be required for GOES high-resolution instruments</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key features of this design concept includes</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Stellar inertial attitude determination (SIAD) control system</a:t>
            </a:r>
          </a:p>
          <a:p>
            <a:pPr marL="573088" marR="0" lvl="1" indent="-285750" algn="just" defTabSz="914400" rtl="0" eaLnBrk="1" fontAlgn="base" latinLnBrk="0" hangingPunct="1">
              <a:lnSpc>
                <a:spcPct val="100000"/>
              </a:lnSpc>
              <a:spcBef>
                <a:spcPct val="5000"/>
              </a:spcBef>
              <a:spcAft>
                <a:spcPts val="4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Imager and Sounder collocated with the star trackers on a common base plate supported by structural flexures and attached to the nadir panel</a:t>
            </a:r>
          </a:p>
          <a:p>
            <a:pPr marL="573088" marR="0" lvl="1" indent="-285750" algn="just" defTabSz="914400" rtl="0" eaLnBrk="1" fontAlgn="base" latinLnBrk="0" hangingPunct="1">
              <a:lnSpc>
                <a:spcPct val="100000"/>
              </a:lnSpc>
              <a:spcBef>
                <a:spcPct val="5000"/>
              </a:spcBef>
              <a:spcAft>
                <a:spcPts val="4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 single panel solar array provides a clear field of view (FOV) for the Imager and Sounder coolers, maximizing their radiometric performance</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System design includes</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Enhanced Kalman filter design to meet 10 microradian bus pointing</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System validation using high-fidelity simulator including</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On-board computer and flight software</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Star Tracker</a:t>
            </a:r>
          </a:p>
          <a:p>
            <a:pPr marL="573088" marR="0" lvl="1" indent="-285750"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Ø"/>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Model of real-time on-orbit operations</a:t>
            </a: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The BSS design for the next-generations of GOES focused on</a:t>
            </a:r>
          </a:p>
          <a:p>
            <a:pPr marL="173038" marR="0" lvl="0" indent="-173038" algn="just" defTabSz="914400" rtl="0" eaLnBrk="1" fontAlgn="base" latinLnBrk="0" hangingPunct="1">
              <a:lnSpc>
                <a:spcPct val="90000"/>
              </a:lnSpc>
              <a:spcBef>
                <a:spcPct val="5000"/>
              </a:spcBef>
              <a:spcAft>
                <a:spcPts val="600"/>
              </a:spcAft>
              <a:buClrTx/>
              <a:buSzPct val="75000"/>
              <a:buFont typeface="Wingdings" panose="05000000000000000000" pitchFamily="2" charset="2"/>
              <a:buNone/>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Flying the instruments’</a:t>
            </a:r>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173038" marR="0" lvl="0" indent="-173038" algn="just" defTabSz="914400" rtl="0" eaLnBrk="1" fontAlgn="base" latinLnBrk="0" hangingPunct="1">
              <a:lnSpc>
                <a:spcPct val="100000"/>
              </a:lnSpc>
              <a:spcBef>
                <a:spcPct val="5000"/>
              </a:spcBef>
              <a:spcAft>
                <a:spcPts val="600"/>
              </a:spcAft>
              <a:buClrTx/>
              <a:buSzPct val="75000"/>
              <a:buFont typeface="Wingdings" panose="05000000000000000000" pitchFamily="2" charset="2"/>
              <a:buChar char="v"/>
              <a:tabLst/>
              <a:defRPr/>
            </a:pPr>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3798" name="Rectangle 6">
            <a:extLst>
              <a:ext uri="{FF2B5EF4-FFF2-40B4-BE49-F238E27FC236}">
                <a16:creationId xmlns:a16="http://schemas.microsoft.com/office/drawing/2014/main" id="{742AE436-9696-3E29-A872-06059A4347D8}"/>
              </a:ext>
            </a:extLst>
          </p:cNvPr>
          <p:cNvSpPr>
            <a:spLocks noChangeArrowheads="1"/>
          </p:cNvSpPr>
          <p:nvPr/>
        </p:nvSpPr>
        <p:spPr bwMode="auto">
          <a:xfrm>
            <a:off x="152400" y="5834063"/>
            <a:ext cx="4191000" cy="895350"/>
          </a:xfrm>
          <a:prstGeom prst="rect">
            <a:avLst/>
          </a:prstGeom>
          <a:solidFill>
            <a:srgbClr val="1B1B88"/>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2A2CD7"/>
                  </a:outerShdw>
                </a:effectLst>
              </a14:hiddenEffects>
            </a:ext>
          </a:extLst>
        </p:spPr>
        <p:txBody>
          <a:bodyPr anchor="ctr">
            <a:spAutoFit/>
          </a:bodyPr>
          <a:lstStyle/>
          <a:p>
            <a:pPr marL="0" marR="0" lvl="0" indent="0" algn="ctr" defTabSz="914400" rtl="0" eaLnBrk="1" fontAlgn="base" latinLnBrk="0" hangingPunct="1">
              <a:lnSpc>
                <a:spcPct val="100000"/>
              </a:lnSpc>
              <a:spcBef>
                <a:spcPct val="20000"/>
              </a:spcBef>
              <a:spcAft>
                <a:spcPts val="600"/>
              </a:spcAft>
              <a:buClrTx/>
              <a:buSzPct val="75000"/>
              <a:buFont typeface="Wingdings" panose="05000000000000000000" pitchFamily="2" charset="2"/>
              <a:buNone/>
              <a:tabLst/>
              <a:defRPr/>
            </a:pPr>
            <a:r>
              <a:rPr kumimoji="0" lang="en-US" altLang="zh-CN" sz="13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GOES weather data will benefit from SIAD control system, enabling the National Weather Service to improve its ability to protect the life and property of the nation’s citizens</a:t>
            </a:r>
            <a:endParaRPr kumimoji="0" lang="en-US" altLang="zh-CN" sz="1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33799" name="Picture 7">
            <a:extLst>
              <a:ext uri="{FF2B5EF4-FFF2-40B4-BE49-F238E27FC236}">
                <a16:creationId xmlns:a16="http://schemas.microsoft.com/office/drawing/2014/main" id="{1CDB75E6-03DE-AF7E-C6DB-C213AE65E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263" y="6469063"/>
            <a:ext cx="1785937" cy="388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D62141C-8009-3A54-B59B-8A2150912FEB}"/>
              </a:ext>
            </a:extLst>
          </p:cNvPr>
          <p:cNvSpPr>
            <a:spLocks noGrp="1" noChangeArrowheads="1"/>
          </p:cNvSpPr>
          <p:nvPr>
            <p:ph type="title"/>
          </p:nvPr>
        </p:nvSpPr>
        <p:spPr>
          <a:xfrm>
            <a:off x="381000" y="228600"/>
            <a:ext cx="8458200" cy="809625"/>
          </a:xfrm>
        </p:spPr>
        <p:txBody>
          <a:bodyPr/>
          <a:lstStyle/>
          <a:p>
            <a:r>
              <a:rPr lang="en-US" altLang="zh-CN" sz="2400">
                <a:solidFill>
                  <a:schemeClr val="tx1"/>
                </a:solidFill>
                <a:ea typeface="宋体" panose="02010600030101010101" pitchFamily="2" charset="-122"/>
              </a:rPr>
              <a:t>Multi-Spectral Sea Surface Temperature Algorithms for GOES-R</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Atmospheric and Environmental Research, Inc., Lexington, MA</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David Hogan, Bill Gallery</a:t>
            </a:r>
            <a:r>
              <a:rPr lang="en-US" altLang="zh-CN" sz="2400" baseline="30000">
                <a:solidFill>
                  <a:schemeClr val="tx1"/>
                </a:solidFill>
                <a:effectLst>
                  <a:outerShdw blurRad="38100" dist="38100" dir="2700000" algn="tl">
                    <a:srgbClr val="C0C0C0"/>
                  </a:outerShdw>
                </a:effectLst>
                <a:ea typeface="宋体" panose="02010600030101010101" pitchFamily="2" charset="-122"/>
              </a:rPr>
              <a:t>A</a:t>
            </a:r>
            <a:r>
              <a:rPr lang="en-US" altLang="zh-CN" sz="2400">
                <a:solidFill>
                  <a:schemeClr val="tx1"/>
                </a:solidFill>
                <a:effectLst>
                  <a:outerShdw blurRad="38100" dist="38100" dir="2700000" algn="tl">
                    <a:srgbClr val="C0C0C0"/>
                  </a:outerShdw>
                </a:effectLst>
                <a:ea typeface="宋体" panose="02010600030101010101" pitchFamily="2" charset="-122"/>
              </a:rPr>
              <a:t>, Scott Zaccheo, Xu Liu</a:t>
            </a:r>
            <a:r>
              <a:rPr lang="en-US" altLang="zh-CN" sz="2400" baseline="30000">
                <a:solidFill>
                  <a:schemeClr val="tx1"/>
                </a:solidFill>
                <a:effectLst>
                  <a:outerShdw blurRad="38100" dist="38100" dir="2700000" algn="tl">
                    <a:srgbClr val="C0C0C0"/>
                  </a:outerShdw>
                </a:effectLst>
                <a:ea typeface="宋体" panose="02010600030101010101" pitchFamily="2" charset="-122"/>
              </a:rPr>
              <a:t>B</a:t>
            </a:r>
          </a:p>
        </p:txBody>
      </p:sp>
      <p:sp>
        <p:nvSpPr>
          <p:cNvPr id="39939" name="Rectangle 3">
            <a:extLst>
              <a:ext uri="{FF2B5EF4-FFF2-40B4-BE49-F238E27FC236}">
                <a16:creationId xmlns:a16="http://schemas.microsoft.com/office/drawing/2014/main" id="{647587AD-9421-02D4-B381-7BB2D83C9509}"/>
              </a:ext>
            </a:extLst>
          </p:cNvPr>
          <p:cNvSpPr>
            <a:spLocks noGrp="1" noChangeArrowheads="1"/>
          </p:cNvSpPr>
          <p:nvPr>
            <p:ph type="body" idx="1"/>
          </p:nvPr>
        </p:nvSpPr>
        <p:spPr>
          <a:xfrm>
            <a:off x="609600" y="1219200"/>
            <a:ext cx="3657600" cy="457200"/>
          </a:xfrm>
        </p:spPr>
        <p:txBody>
          <a:bodyPr/>
          <a:lstStyle/>
          <a:p>
            <a:pPr marL="0" indent="0">
              <a:buFontTx/>
              <a:buNone/>
            </a:pPr>
            <a:r>
              <a:rPr lang="en-US" altLang="zh-CN" sz="2400">
                <a:ea typeface="宋体" panose="02010600030101010101" pitchFamily="2" charset="-122"/>
              </a:rPr>
              <a:t>Sea Surface Temperature</a:t>
            </a:r>
          </a:p>
          <a:p>
            <a:pPr marL="0" indent="0">
              <a:buFontTx/>
              <a:buNone/>
            </a:pPr>
            <a:endParaRPr lang="en-US" altLang="zh-CN">
              <a:ea typeface="宋体" panose="02010600030101010101" pitchFamily="2" charset="-122"/>
            </a:endParaRPr>
          </a:p>
        </p:txBody>
      </p:sp>
      <p:sp>
        <p:nvSpPr>
          <p:cNvPr id="39940" name="Line 4">
            <a:extLst>
              <a:ext uri="{FF2B5EF4-FFF2-40B4-BE49-F238E27FC236}">
                <a16:creationId xmlns:a16="http://schemas.microsoft.com/office/drawing/2014/main" id="{7D70D527-16F7-533D-7A0D-510D49C302E2}"/>
              </a:ext>
            </a:extLst>
          </p:cNvPr>
          <p:cNvSpPr>
            <a:spLocks noChangeShapeType="1"/>
          </p:cNvSpPr>
          <p:nvPr/>
        </p:nvSpPr>
        <p:spPr bwMode="auto">
          <a:xfrm>
            <a:off x="4495800" y="1371600"/>
            <a:ext cx="0" cy="510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1" name="Line 5">
            <a:extLst>
              <a:ext uri="{FF2B5EF4-FFF2-40B4-BE49-F238E27FC236}">
                <a16:creationId xmlns:a16="http://schemas.microsoft.com/office/drawing/2014/main" id="{B7D9C211-4B43-9785-26FF-0DCD884988AA}"/>
              </a:ext>
            </a:extLst>
          </p:cNvPr>
          <p:cNvSpPr>
            <a:spLocks noChangeShapeType="1"/>
          </p:cNvSpPr>
          <p:nvPr/>
        </p:nvSpPr>
        <p:spPr bwMode="auto">
          <a:xfrm>
            <a:off x="533400" y="3733800"/>
            <a:ext cx="82296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2" name="Rectangle 6">
            <a:extLst>
              <a:ext uri="{FF2B5EF4-FFF2-40B4-BE49-F238E27FC236}">
                <a16:creationId xmlns:a16="http://schemas.microsoft.com/office/drawing/2014/main" id="{32A0EB78-DEA2-92FD-0768-8AB22BA34901}"/>
              </a:ext>
            </a:extLst>
          </p:cNvPr>
          <p:cNvSpPr>
            <a:spLocks noChangeArrowheads="1"/>
          </p:cNvSpPr>
          <p:nvPr/>
        </p:nvSpPr>
        <p:spPr bwMode="auto">
          <a:xfrm>
            <a:off x="4724400" y="1143000"/>
            <a:ext cx="4267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7013" indent="-2270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227013" marR="0" lvl="0" indent="-227013"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Integrated Algorithm Toolbox</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AER’s Flexible End-to-end Algorithm Development and Test Environment</a:t>
            </a:r>
          </a:p>
        </p:txBody>
      </p:sp>
      <p:sp>
        <p:nvSpPr>
          <p:cNvPr id="39943" name="Rectangle 7">
            <a:extLst>
              <a:ext uri="{FF2B5EF4-FFF2-40B4-BE49-F238E27FC236}">
                <a16:creationId xmlns:a16="http://schemas.microsoft.com/office/drawing/2014/main" id="{54651209-26F9-90BA-E884-698D969AA171}"/>
              </a:ext>
            </a:extLst>
          </p:cNvPr>
          <p:cNvSpPr>
            <a:spLocks noChangeArrowheads="1"/>
          </p:cNvSpPr>
          <p:nvPr/>
        </p:nvSpPr>
        <p:spPr bwMode="auto">
          <a:xfrm>
            <a:off x="152400" y="3810000"/>
            <a:ext cx="441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Regression-based SST Algorithms</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9944" name="Rectangle 8">
            <a:extLst>
              <a:ext uri="{FF2B5EF4-FFF2-40B4-BE49-F238E27FC236}">
                <a16:creationId xmlns:a16="http://schemas.microsoft.com/office/drawing/2014/main" id="{DA6D1D62-1BA3-45EF-AB5A-D75271D06825}"/>
              </a:ext>
            </a:extLst>
          </p:cNvPr>
          <p:cNvSpPr>
            <a:spLocks noChangeArrowheads="1"/>
          </p:cNvSpPr>
          <p:nvPr/>
        </p:nvSpPr>
        <p:spPr bwMode="auto">
          <a:xfrm>
            <a:off x="4724400" y="3733800"/>
            <a:ext cx="4038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168275" marR="0" lvl="0" indent="-168275"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Physical Retrieval Algorithm</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Uses both ABI and HES</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 km spatial resolution (nadir)</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Best quality, higher computational burden</a:t>
            </a:r>
          </a:p>
        </p:txBody>
      </p:sp>
      <p:sp>
        <p:nvSpPr>
          <p:cNvPr id="39945" name="Text Box 9">
            <a:extLst>
              <a:ext uri="{FF2B5EF4-FFF2-40B4-BE49-F238E27FC236}">
                <a16:creationId xmlns:a16="http://schemas.microsoft.com/office/drawing/2014/main" id="{67EBFCEF-C93F-198E-2888-98D5CC3EAD17}"/>
              </a:ext>
            </a:extLst>
          </p:cNvPr>
          <p:cNvSpPr txBox="1">
            <a:spLocks noChangeArrowheads="1"/>
          </p:cNvSpPr>
          <p:nvPr/>
        </p:nvSpPr>
        <p:spPr bwMode="auto">
          <a:xfrm>
            <a:off x="762000" y="6430963"/>
            <a:ext cx="8382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Current affiliation Frontier Technology, Inc., Beverly, MA </a:t>
            </a:r>
            <a:r>
              <a:rPr kumimoji="0" lang="en-US" altLang="zh-CN" sz="12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a:t>
            </a:r>
            <a:r>
              <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B</a:t>
            </a:r>
            <a:r>
              <a:rPr kumimoji="0" lang="en-US" altLang="zh-CN" sz="12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Current affiliation NASA Langley Research Center</a:t>
            </a:r>
            <a:endParaRPr kumimoji="0" lang="en-US" altLang="zh-CN" sz="1200" b="1" i="0" u="none" strike="noStrike" kern="1200" cap="none" spc="0" normalizeH="0" baseline="3000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9946" name="Picture 10">
            <a:extLst>
              <a:ext uri="{FF2B5EF4-FFF2-40B4-BE49-F238E27FC236}">
                <a16:creationId xmlns:a16="http://schemas.microsoft.com/office/drawing/2014/main" id="{160ED033-3C85-E085-06CC-7BEE2DEE8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133600"/>
            <a:ext cx="1716088" cy="1536700"/>
          </a:xfrm>
          <a:prstGeom prst="rect">
            <a:avLst/>
          </a:prstGeom>
          <a:noFill/>
          <a:extLst>
            <a:ext uri="{909E8E84-426E-40DD-AFC4-6F175D3DCCD1}">
              <a14:hiddenFill xmlns:a14="http://schemas.microsoft.com/office/drawing/2010/main">
                <a:solidFill>
                  <a:srgbClr val="FFFFFF"/>
                </a:solidFill>
              </a14:hiddenFill>
            </a:ext>
          </a:extLst>
        </p:spPr>
      </p:pic>
      <p:pic>
        <p:nvPicPr>
          <p:cNvPr id="39947" name="Picture 11">
            <a:extLst>
              <a:ext uri="{FF2B5EF4-FFF2-40B4-BE49-F238E27FC236}">
                <a16:creationId xmlns:a16="http://schemas.microsoft.com/office/drawing/2014/main" id="{0A29D1A5-DB01-A18A-6566-02BEBC667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133600"/>
            <a:ext cx="1693863" cy="14938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948" name="Object 12">
            <a:extLst>
              <a:ext uri="{FF2B5EF4-FFF2-40B4-BE49-F238E27FC236}">
                <a16:creationId xmlns:a16="http://schemas.microsoft.com/office/drawing/2014/main" id="{7FD007E1-2E85-986C-D90A-D36F5D519B4C}"/>
              </a:ext>
            </a:extLst>
          </p:cNvPr>
          <p:cNvGraphicFramePr>
            <a:graphicFrameLocks noChangeAspect="1"/>
          </p:cNvGraphicFramePr>
          <p:nvPr/>
        </p:nvGraphicFramePr>
        <p:xfrm>
          <a:off x="2057400" y="4267200"/>
          <a:ext cx="2362200" cy="1895475"/>
        </p:xfrm>
        <a:graphic>
          <a:graphicData uri="http://schemas.openxmlformats.org/presentationml/2006/ole">
            <mc:AlternateContent xmlns:mc="http://schemas.openxmlformats.org/markup-compatibility/2006">
              <mc:Choice xmlns:v="urn:schemas-microsoft-com:vml" Requires="v">
                <p:oleObj name="Document" r:id="rId4" imgW="6845760" imgH="5486400" progId="Word.Document.8">
                  <p:embed/>
                </p:oleObj>
              </mc:Choice>
              <mc:Fallback>
                <p:oleObj name="Document" r:id="rId4" imgW="6845760" imgH="5486400" progId="Word.Document.8">
                  <p:embed/>
                  <p:pic>
                    <p:nvPicPr>
                      <p:cNvPr id="39948" name="Object 12">
                        <a:extLst>
                          <a:ext uri="{FF2B5EF4-FFF2-40B4-BE49-F238E27FC236}">
                            <a16:creationId xmlns:a16="http://schemas.microsoft.com/office/drawing/2014/main" id="{7FD007E1-2E85-986C-D90A-D36F5D519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67200"/>
                        <a:ext cx="2362200" cy="18954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9" name="Rectangle 13">
            <a:extLst>
              <a:ext uri="{FF2B5EF4-FFF2-40B4-BE49-F238E27FC236}">
                <a16:creationId xmlns:a16="http://schemas.microsoft.com/office/drawing/2014/main" id="{04459E28-DA4E-B2FD-61A5-02796CFEFD76}"/>
              </a:ext>
            </a:extLst>
          </p:cNvPr>
          <p:cNvSpPr>
            <a:spLocks noChangeArrowheads="1"/>
          </p:cNvSpPr>
          <p:nvPr/>
        </p:nvSpPr>
        <p:spPr bwMode="auto">
          <a:xfrm>
            <a:off x="228600" y="42672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ABI only</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Analysis includes aerosol effects, solar scattering and ocean BRDF</a:t>
            </a:r>
          </a:p>
          <a:p>
            <a:pPr marL="168275" marR="0" lvl="0" indent="-168275"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Wind speed &amp; angle dependent emissivity</a:t>
            </a:r>
          </a:p>
        </p:txBody>
      </p:sp>
      <p:graphicFrame>
        <p:nvGraphicFramePr>
          <p:cNvPr id="39970" name="Group 34">
            <a:extLst>
              <a:ext uri="{FF2B5EF4-FFF2-40B4-BE49-F238E27FC236}">
                <a16:creationId xmlns:a16="http://schemas.microsoft.com/office/drawing/2014/main" id="{A5EEA5C5-22F2-2DD1-6F6E-1EFE437BD70D}"/>
              </a:ext>
            </a:extLst>
          </p:cNvPr>
          <p:cNvGraphicFramePr>
            <a:graphicFrameLocks noGrp="1"/>
          </p:cNvGraphicFramePr>
          <p:nvPr/>
        </p:nvGraphicFramePr>
        <p:xfrm rot="21176096">
          <a:off x="4724400" y="5053013"/>
          <a:ext cx="3733800" cy="1424623"/>
        </p:xfrm>
        <a:graphic>
          <a:graphicData uri="http://schemas.openxmlformats.org/drawingml/2006/table">
            <a:tbl>
              <a:tblPr/>
              <a:tblGrid>
                <a:gridCol w="1981200">
                  <a:extLst>
                    <a:ext uri="{9D8B030D-6E8A-4147-A177-3AD203B41FA5}">
                      <a16:colId xmlns:a16="http://schemas.microsoft.com/office/drawing/2014/main" val="3030308430"/>
                    </a:ext>
                  </a:extLst>
                </a:gridCol>
                <a:gridCol w="1752600">
                  <a:extLst>
                    <a:ext uri="{9D8B030D-6E8A-4147-A177-3AD203B41FA5}">
                      <a16:colId xmlns:a16="http://schemas.microsoft.com/office/drawing/2014/main" val="2167833993"/>
                    </a:ext>
                  </a:extLst>
                </a:gridCol>
              </a:tblGrid>
              <a:tr h="3810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Algorithm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SST Uncertainty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57503241"/>
                  </a:ext>
                </a:extLst>
              </a:tr>
              <a:tr h="312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Regression, night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 – 0.4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7772022"/>
                  </a:ext>
                </a:extLst>
              </a:tr>
              <a:tr h="3048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Regression, day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 – 0.6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4047681"/>
                  </a:ext>
                </a:extLst>
              </a:tr>
              <a:tr h="3730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Physical retrieval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a:solidFill>
                            <a:schemeClr val="tx1"/>
                          </a:solidFill>
                          <a:latin typeface="Times New Roman" panose="02020603050405020304" pitchFamily="18" charset="0"/>
                        </a:defRPr>
                      </a:lvl4pPr>
                      <a:lvl5pPr marL="1543050">
                        <a:spcBef>
                          <a:spcPct val="20000"/>
                        </a:spcBef>
                        <a:defRPr>
                          <a:solidFill>
                            <a:schemeClr val="tx1"/>
                          </a:solidFill>
                          <a:latin typeface="Times New Roman" panose="02020603050405020304" pitchFamily="18" charset="0"/>
                        </a:defRPr>
                      </a:lvl5pPr>
                      <a:lvl6pPr marL="2000250" fontAlgn="base">
                        <a:spcBef>
                          <a:spcPct val="20000"/>
                        </a:spcBef>
                        <a:spcAft>
                          <a:spcPct val="0"/>
                        </a:spcAft>
                        <a:defRPr>
                          <a:solidFill>
                            <a:schemeClr val="tx1"/>
                          </a:solidFill>
                          <a:latin typeface="Times New Roman" panose="02020603050405020304" pitchFamily="18" charset="0"/>
                        </a:defRPr>
                      </a:lvl6pPr>
                      <a:lvl7pPr marL="2457450" fontAlgn="base">
                        <a:spcBef>
                          <a:spcPct val="20000"/>
                        </a:spcBef>
                        <a:spcAft>
                          <a:spcPct val="0"/>
                        </a:spcAft>
                        <a:defRPr>
                          <a:solidFill>
                            <a:schemeClr val="tx1"/>
                          </a:solidFill>
                          <a:latin typeface="Times New Roman" panose="02020603050405020304" pitchFamily="18" charset="0"/>
                        </a:defRPr>
                      </a:lvl7pPr>
                      <a:lvl8pPr marL="2914650" fontAlgn="base">
                        <a:spcBef>
                          <a:spcPct val="20000"/>
                        </a:spcBef>
                        <a:spcAft>
                          <a:spcPct val="0"/>
                        </a:spcAft>
                        <a:defRPr>
                          <a:solidFill>
                            <a:schemeClr val="tx1"/>
                          </a:solidFill>
                          <a:latin typeface="Times New Roman" panose="02020603050405020304" pitchFamily="18" charset="0"/>
                        </a:defRPr>
                      </a:lvl8pPr>
                      <a:lvl9pPr marL="337185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 – 0.4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0767699"/>
                  </a:ext>
                </a:extLst>
              </a:tr>
            </a:tbl>
          </a:graphicData>
        </a:graphic>
      </p:graphicFrame>
      <p:sp>
        <p:nvSpPr>
          <p:cNvPr id="39967" name="Rectangle 31">
            <a:extLst>
              <a:ext uri="{FF2B5EF4-FFF2-40B4-BE49-F238E27FC236}">
                <a16:creationId xmlns:a16="http://schemas.microsoft.com/office/drawing/2014/main" id="{B8FB3716-B759-D56C-9157-B45EE829A351}"/>
              </a:ext>
            </a:extLst>
          </p:cNvPr>
          <p:cNvSpPr>
            <a:spLocks noChangeArrowheads="1"/>
          </p:cNvSpPr>
          <p:nvPr/>
        </p:nvSpPr>
        <p:spPr bwMode="auto">
          <a:xfrm>
            <a:off x="304800" y="1752600"/>
            <a:ext cx="4038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7013" indent="-2270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sz="2000">
                <a:solidFill>
                  <a:schemeClr val="tx1"/>
                </a:solidFill>
                <a:latin typeface="Times New Roman" panose="02020603050405020304" pitchFamily="18" charset="0"/>
              </a:defRPr>
            </a:lvl4pPr>
            <a:lvl5pPr marL="1771650" indent="-228600">
              <a:spcBef>
                <a:spcPct val="20000"/>
              </a:spcBef>
              <a:buChar char="»"/>
              <a:defRPr sz="2000">
                <a:solidFill>
                  <a:schemeClr val="tx1"/>
                </a:solidFill>
                <a:latin typeface="Times New Roman" panose="02020603050405020304" pitchFamily="18" charset="0"/>
              </a:defRPr>
            </a:lvl5pPr>
            <a:lvl6pPr marL="2228850" indent="-228600" fontAlgn="base">
              <a:spcBef>
                <a:spcPct val="20000"/>
              </a:spcBef>
              <a:spcAft>
                <a:spcPct val="0"/>
              </a:spcAft>
              <a:buChar char="»"/>
              <a:defRPr sz="2000">
                <a:solidFill>
                  <a:schemeClr val="tx1"/>
                </a:solidFill>
                <a:latin typeface="Times New Roman" panose="02020603050405020304" pitchFamily="18" charset="0"/>
              </a:defRPr>
            </a:lvl6pPr>
            <a:lvl7pPr marL="2686050" indent="-228600" fontAlgn="base">
              <a:spcBef>
                <a:spcPct val="20000"/>
              </a:spcBef>
              <a:spcAft>
                <a:spcPct val="0"/>
              </a:spcAft>
              <a:buChar char="»"/>
              <a:defRPr sz="2000">
                <a:solidFill>
                  <a:schemeClr val="tx1"/>
                </a:solidFill>
                <a:latin typeface="Times New Roman" panose="02020603050405020304" pitchFamily="18" charset="0"/>
              </a:defRPr>
            </a:lvl7pPr>
            <a:lvl8pPr marL="3143250" indent="-228600" fontAlgn="base">
              <a:spcBef>
                <a:spcPct val="20000"/>
              </a:spcBef>
              <a:spcAft>
                <a:spcPct val="0"/>
              </a:spcAft>
              <a:buChar char="»"/>
              <a:defRPr sz="2000">
                <a:solidFill>
                  <a:schemeClr val="tx1"/>
                </a:solidFill>
                <a:latin typeface="Times New Roman" panose="02020603050405020304" pitchFamily="18" charset="0"/>
              </a:defRPr>
            </a:lvl8pPr>
            <a:lvl9pPr marL="3600450" indent="-228600" fontAlgn="base">
              <a:spcBef>
                <a:spcPct val="20000"/>
              </a:spcBef>
              <a:spcAft>
                <a:spcPct val="0"/>
              </a:spcAft>
              <a:buChar char="»"/>
              <a:defRPr sz="2000">
                <a:solidFill>
                  <a:schemeClr val="tx1"/>
                </a:solidFill>
                <a:latin typeface="Times New Roman" panose="02020603050405020304" pitchFamily="18" charset="0"/>
              </a:defRPr>
            </a:lvl9pPr>
          </a:lstStyle>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GEO complements polar-orbiting satellite SSTs</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GEO refresh </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diurnal cycle, greater chance of cloud-free observations</a:t>
            </a: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SST applicable spectral bands: 3.9, 8.5, 10.3, 12.2, 12.4 u</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MT Symbol" pitchFamily="82" charset="2"/>
              </a:rPr>
              <a:t>m</a:t>
            </a:r>
            <a:endPar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227013" marR="0" lvl="0" indent="-227013" algn="l" defTabSz="914400" rtl="0" eaLnBrk="1" fontAlgn="base" latinLnBrk="0" hangingPunct="1">
              <a:lnSpc>
                <a:spcPct val="100000"/>
              </a:lnSpc>
              <a:spcBef>
                <a:spcPct val="2000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Excellent GOES R resolution 2 km, nadir</a:t>
            </a:r>
          </a:p>
          <a:p>
            <a:pPr marL="227013" marR="0" lvl="0" indent="-227013" algn="l" defTabSz="914400" rtl="0" eaLnBrk="1" fontAlgn="base" latinLnBrk="0" hangingPunct="1">
              <a:lnSpc>
                <a:spcPct val="100000"/>
              </a:lnSpc>
              <a:spcBef>
                <a:spcPct val="2000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F884C24B-6568-37CB-EF4B-6137F3E69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762000" cy="685800"/>
          </a:xfrm>
          <a:prstGeom prst="rect">
            <a:avLst/>
          </a:prstGeom>
          <a:blipFill dpi="0" rotWithShape="0">
            <a:blip r:embed="rId2"/>
            <a:srcRect/>
            <a:tile tx="0" ty="0" sx="100000" sy="100000" flip="none" algn="tl"/>
          </a:blipFill>
        </p:spPr>
      </p:pic>
      <p:sp>
        <p:nvSpPr>
          <p:cNvPr id="47107" name="Rectangle 3">
            <a:extLst>
              <a:ext uri="{FF2B5EF4-FFF2-40B4-BE49-F238E27FC236}">
                <a16:creationId xmlns:a16="http://schemas.microsoft.com/office/drawing/2014/main" id="{49D297C6-E2F7-AC00-4DB7-D04FC8A7FF76}"/>
              </a:ext>
            </a:extLst>
          </p:cNvPr>
          <p:cNvSpPr>
            <a:spLocks noChangeArrowheads="1"/>
          </p:cNvSpPr>
          <p:nvPr/>
        </p:nvSpPr>
        <p:spPr bwMode="auto">
          <a:xfrm>
            <a:off x="1219200" y="304800"/>
            <a:ext cx="66294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Volcanic Ash Detection Capabilities From GOES-R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Based on Experiments Using NASA MODerate Resolution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Imaging Spectroradiometer (MODIS) Data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Gary P. Ellrod </a:t>
            </a:r>
            <a:r>
              <a:rPr kumimoji="0" lang="en-US" altLang="zh-CN" sz="16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and Jung-Sun Im</a:t>
            </a:r>
            <a:r>
              <a:rPr kumimoji="0" lang="en-US" altLang="zh-CN" sz="16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NOAA/NESDIS, Camp Springs, MD       </a:t>
            </a:r>
            <a:r>
              <a:rPr kumimoji="0" lang="en-US" altLang="zh-CN" sz="12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I.M.Systems Group, Camp Springs, MD</a:t>
            </a:r>
          </a:p>
        </p:txBody>
      </p:sp>
      <p:pic>
        <p:nvPicPr>
          <p:cNvPr id="47108" name="Picture 4">
            <a:extLst>
              <a:ext uri="{FF2B5EF4-FFF2-40B4-BE49-F238E27FC236}">
                <a16:creationId xmlns:a16="http://schemas.microsoft.com/office/drawing/2014/main" id="{90EA064F-F63B-0BA7-E172-CF8CBC99C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76350"/>
            <a:ext cx="3756025" cy="2719388"/>
          </a:xfrm>
          <a:prstGeom prst="rect">
            <a:avLst/>
          </a:prstGeom>
          <a:blipFill dpi="0" rotWithShape="0">
            <a:blip r:embed="rId2"/>
            <a:srcRect/>
            <a:tile tx="0" ty="0" sx="100000" sy="100000" flip="none" algn="tl"/>
          </a:blipFill>
        </p:spPr>
      </p:pic>
      <p:pic>
        <p:nvPicPr>
          <p:cNvPr id="47109" name="Picture 5">
            <a:extLst>
              <a:ext uri="{FF2B5EF4-FFF2-40B4-BE49-F238E27FC236}">
                <a16:creationId xmlns:a16="http://schemas.microsoft.com/office/drawing/2014/main" id="{46B973F9-2BEB-6FC1-5761-E5BF5AE65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0" y="1428750"/>
            <a:ext cx="3756025" cy="2719388"/>
          </a:xfrm>
          <a:prstGeom prst="rect">
            <a:avLst/>
          </a:prstGeom>
          <a:blipFill dpi="0" rotWithShape="0">
            <a:blip r:embed="rId2"/>
            <a:srcRect/>
            <a:tile tx="0" ty="0" sx="100000" sy="100000" flip="none" algn="tl"/>
          </a:blipFill>
        </p:spPr>
      </p:pic>
      <p:pic>
        <p:nvPicPr>
          <p:cNvPr id="47110" name="Picture 6">
            <a:extLst>
              <a:ext uri="{FF2B5EF4-FFF2-40B4-BE49-F238E27FC236}">
                <a16:creationId xmlns:a16="http://schemas.microsoft.com/office/drawing/2014/main" id="{2D0256F8-24E8-48B8-11E4-D04ADFCB7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376238"/>
            <a:ext cx="838200" cy="606425"/>
          </a:xfrm>
          <a:prstGeom prst="rect">
            <a:avLst/>
          </a:prstGeom>
          <a:blipFill dpi="0" rotWithShape="0">
            <a:blip r:embed="rId2"/>
            <a:srcRect/>
            <a:tile tx="0" ty="0" sx="100000" sy="100000" flip="none" algn="tl"/>
          </a:blipFill>
        </p:spPr>
      </p:pic>
      <p:pic>
        <p:nvPicPr>
          <p:cNvPr id="47111" name="Picture 7">
            <a:extLst>
              <a:ext uri="{FF2B5EF4-FFF2-40B4-BE49-F238E27FC236}">
                <a16:creationId xmlns:a16="http://schemas.microsoft.com/office/drawing/2014/main" id="{D962C557-22BA-106F-08AF-9A9171B06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724400"/>
            <a:ext cx="3971925" cy="1336675"/>
          </a:xfrm>
          <a:prstGeom prst="rect">
            <a:avLst/>
          </a:prstGeom>
          <a:noFill/>
          <a:extLst>
            <a:ext uri="{909E8E84-426E-40DD-AFC4-6F175D3DCCD1}">
              <a14:hiddenFill xmlns:a14="http://schemas.microsoft.com/office/drawing/2010/main">
                <a:solidFill>
                  <a:srgbClr val="FFFFFF"/>
                </a:solidFill>
              </a14:hiddenFill>
            </a:ext>
          </a:extLst>
        </p:spPr>
      </p:pic>
      <p:pic>
        <p:nvPicPr>
          <p:cNvPr id="47112" name="Picture 8">
            <a:extLst>
              <a:ext uri="{FF2B5EF4-FFF2-40B4-BE49-F238E27FC236}">
                <a16:creationId xmlns:a16="http://schemas.microsoft.com/office/drawing/2014/main" id="{AAB5091C-4BC1-AB9B-0D82-7946C6FAFD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648200"/>
            <a:ext cx="1189038" cy="1600200"/>
          </a:xfrm>
          <a:prstGeom prst="rect">
            <a:avLst/>
          </a:prstGeom>
          <a:noFill/>
          <a:extLst>
            <a:ext uri="{909E8E84-426E-40DD-AFC4-6F175D3DCCD1}">
              <a14:hiddenFill xmlns:a14="http://schemas.microsoft.com/office/drawing/2010/main">
                <a:solidFill>
                  <a:srgbClr val="FFFFFF"/>
                </a:solidFill>
              </a14:hiddenFill>
            </a:ext>
          </a:extLst>
        </p:spPr>
      </p:pic>
      <p:sp>
        <p:nvSpPr>
          <p:cNvPr id="47113" name="Text Box 9">
            <a:extLst>
              <a:ext uri="{FF2B5EF4-FFF2-40B4-BE49-F238E27FC236}">
                <a16:creationId xmlns:a16="http://schemas.microsoft.com/office/drawing/2014/main" id="{51585B4C-FA3E-BC58-8C41-CD506F61144F}"/>
              </a:ext>
            </a:extLst>
          </p:cNvPr>
          <p:cNvSpPr txBox="1">
            <a:spLocks noChangeArrowheads="1"/>
          </p:cNvSpPr>
          <p:nvPr/>
        </p:nvSpPr>
        <p:spPr bwMode="auto">
          <a:xfrm>
            <a:off x="3209925" y="6096000"/>
            <a:ext cx="34147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MODIS </a:t>
            </a: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3-band IR</a:t>
            </a:r>
            <a:r>
              <a:rPr kumimoji="0" lang="en-US" altLang="zh-CN" sz="14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                </a:t>
            </a:r>
            <a:r>
              <a:rPr kumimoji="0" lang="en-US" altLang="zh-CN" sz="1400" b="1"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GOES-10 </a:t>
            </a: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3-band IR</a:t>
            </a:r>
            <a:endParaRPr kumimoji="0" lang="en-US" altLang="zh-CN" sz="14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endParaRPr>
          </a:p>
        </p:txBody>
      </p:sp>
      <p:sp>
        <p:nvSpPr>
          <p:cNvPr id="47114" name="Text Box 10">
            <a:extLst>
              <a:ext uri="{FF2B5EF4-FFF2-40B4-BE49-F238E27FC236}">
                <a16:creationId xmlns:a16="http://schemas.microsoft.com/office/drawing/2014/main" id="{B2492660-AB9F-01DE-0E50-5721CE8C3A20}"/>
              </a:ext>
            </a:extLst>
          </p:cNvPr>
          <p:cNvSpPr txBox="1">
            <a:spLocks noChangeArrowheads="1"/>
          </p:cNvSpPr>
          <p:nvPr/>
        </p:nvSpPr>
        <p:spPr bwMode="auto">
          <a:xfrm>
            <a:off x="7315200" y="6356350"/>
            <a:ext cx="1265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Cleveland eruption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23 Feb 2001</a:t>
            </a:r>
          </a:p>
        </p:txBody>
      </p:sp>
      <p:pic>
        <p:nvPicPr>
          <p:cNvPr id="47115" name="Picture 11">
            <a:extLst>
              <a:ext uri="{FF2B5EF4-FFF2-40B4-BE49-F238E27FC236}">
                <a16:creationId xmlns:a16="http://schemas.microsoft.com/office/drawing/2014/main" id="{C08EC203-AE6A-E738-AF1C-25B677535F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057400"/>
            <a:ext cx="28194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7116" name="Rectangle 12">
            <a:extLst>
              <a:ext uri="{FF2B5EF4-FFF2-40B4-BE49-F238E27FC236}">
                <a16:creationId xmlns:a16="http://schemas.microsoft.com/office/drawing/2014/main" id="{12EE8B54-B996-4C4F-2FC5-BF9B1E438B93}"/>
              </a:ext>
            </a:extLst>
          </p:cNvPr>
          <p:cNvSpPr>
            <a:spLocks noGrp="1" noChangeArrowheads="1"/>
          </p:cNvSpPr>
          <p:nvPr>
            <p:ph type="body" sz="half" idx="1"/>
          </p:nvPr>
        </p:nvSpPr>
        <p:spPr>
          <a:xfrm>
            <a:off x="3421063" y="2397125"/>
            <a:ext cx="4892675" cy="2216150"/>
          </a:xfrm>
        </p:spPr>
        <p:txBody>
          <a:bodyPr/>
          <a:lstStyle/>
          <a:p>
            <a:pPr>
              <a:lnSpc>
                <a:spcPct val="80000"/>
              </a:lnSpc>
            </a:pPr>
            <a:r>
              <a:rPr lang="en-US" altLang="zh-CN" sz="1600" b="1">
                <a:ea typeface="宋体" panose="02010600030101010101" pitchFamily="2" charset="-122"/>
              </a:rPr>
              <a:t>MODIS has many of the proposed GOES-R spectral bands at 1 km resolution</a:t>
            </a:r>
          </a:p>
          <a:p>
            <a:pPr>
              <a:lnSpc>
                <a:spcPct val="80000"/>
              </a:lnSpc>
            </a:pPr>
            <a:r>
              <a:rPr lang="en-US" altLang="zh-CN" sz="1600" b="1">
                <a:ea typeface="宋体" panose="02010600030101010101" pitchFamily="2" charset="-122"/>
              </a:rPr>
              <a:t>Our poster shows</a:t>
            </a:r>
            <a:r>
              <a:rPr lang="en-US" altLang="zh-CN" sz="1600">
                <a:ea typeface="宋体" panose="02010600030101010101" pitchFamily="2" charset="-122"/>
              </a:rPr>
              <a:t>:</a:t>
            </a:r>
          </a:p>
          <a:p>
            <a:pPr lvl="1">
              <a:lnSpc>
                <a:spcPct val="80000"/>
              </a:lnSpc>
            </a:pPr>
            <a:r>
              <a:rPr lang="en-US" altLang="zh-CN" sz="1400">
                <a:ea typeface="宋体" panose="02010600030101010101" pitchFamily="2" charset="-122"/>
              </a:rPr>
              <a:t>Potential GOES-R volcanic ash detection capabilities using MODIS Infrared (IR), visible, and near-IR data</a:t>
            </a:r>
          </a:p>
          <a:p>
            <a:pPr lvl="1">
              <a:lnSpc>
                <a:spcPct val="80000"/>
              </a:lnSpc>
            </a:pPr>
            <a:r>
              <a:rPr lang="en-US" altLang="zh-CN" sz="1400">
                <a:ea typeface="宋体" panose="02010600030101010101" pitchFamily="2" charset="-122"/>
              </a:rPr>
              <a:t>Comparisons of simulated GOES-R products with current GOES and AVHRR</a:t>
            </a:r>
          </a:p>
          <a:p>
            <a:pPr lvl="1">
              <a:lnSpc>
                <a:spcPct val="80000"/>
              </a:lnSpc>
            </a:pPr>
            <a:r>
              <a:rPr lang="en-US" altLang="zh-CN" sz="1400">
                <a:ea typeface="宋体" panose="02010600030101010101" pitchFamily="2" charset="-122"/>
              </a:rPr>
              <a:t>Examples for eruptions of Cleveland, Popocatepetl, Tungurahua, and Ruang </a:t>
            </a:r>
          </a:p>
        </p:txBody>
      </p:sp>
      <p:pic>
        <p:nvPicPr>
          <p:cNvPr id="47117" name="Picture 13">
            <a:extLst>
              <a:ext uri="{FF2B5EF4-FFF2-40B4-BE49-F238E27FC236}">
                <a16:creationId xmlns:a16="http://schemas.microsoft.com/office/drawing/2014/main" id="{5A00EBD5-52CC-A82C-BA66-B12926137638}"/>
              </a:ext>
            </a:extLst>
          </p:cNvPr>
          <p:cNvPicPr>
            <a:picLocks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457200" y="4724400"/>
            <a:ext cx="1981200" cy="1489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8" name="Text Box 14">
            <a:extLst>
              <a:ext uri="{FF2B5EF4-FFF2-40B4-BE49-F238E27FC236}">
                <a16:creationId xmlns:a16="http://schemas.microsoft.com/office/drawing/2014/main" id="{870D6927-AEE2-6F06-BEF3-9D7316CEDF47}"/>
              </a:ext>
            </a:extLst>
          </p:cNvPr>
          <p:cNvSpPr txBox="1">
            <a:spLocks noChangeArrowheads="1"/>
          </p:cNvSpPr>
          <p:nvPr/>
        </p:nvSpPr>
        <p:spPr bwMode="auto">
          <a:xfrm>
            <a:off x="304800" y="6248400"/>
            <a:ext cx="21748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Popocatepetl, Mexico, 19 Dec 2000</a:t>
            </a:r>
          </a:p>
        </p:txBody>
      </p:sp>
      <p:sp>
        <p:nvSpPr>
          <p:cNvPr id="47119" name="Text Box 15">
            <a:extLst>
              <a:ext uri="{FF2B5EF4-FFF2-40B4-BE49-F238E27FC236}">
                <a16:creationId xmlns:a16="http://schemas.microsoft.com/office/drawing/2014/main" id="{F98EA866-3435-84F4-A637-5C9E83728064}"/>
              </a:ext>
            </a:extLst>
          </p:cNvPr>
          <p:cNvSpPr txBox="1">
            <a:spLocks noChangeArrowheads="1"/>
          </p:cNvSpPr>
          <p:nvPr/>
        </p:nvSpPr>
        <p:spPr bwMode="auto">
          <a:xfrm>
            <a:off x="228600" y="4343400"/>
            <a:ext cx="2990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Ash cloud from Mt. Cleveland eruption, 19 Feb ‘01</a:t>
            </a:r>
          </a:p>
        </p:txBody>
      </p:sp>
      <p:sp>
        <p:nvSpPr>
          <p:cNvPr id="47120" name="Line 16">
            <a:extLst>
              <a:ext uri="{FF2B5EF4-FFF2-40B4-BE49-F238E27FC236}">
                <a16:creationId xmlns:a16="http://schemas.microsoft.com/office/drawing/2014/main" id="{81484FB3-0DFC-F8CE-CA3C-0D3CAD99610C}"/>
              </a:ext>
            </a:extLst>
          </p:cNvPr>
          <p:cNvSpPr>
            <a:spLocks noChangeShapeType="1"/>
          </p:cNvSpPr>
          <p:nvPr/>
        </p:nvSpPr>
        <p:spPr bwMode="auto">
          <a:xfrm>
            <a:off x="838200" y="1752600"/>
            <a:ext cx="7315200" cy="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12DF5173-A025-4EEF-B54E-BB7C6D1287C0}"/>
              </a:ext>
            </a:extLst>
          </p:cNvPr>
          <p:cNvSpPr>
            <a:spLocks noGrp="1" noChangeArrowheads="1"/>
          </p:cNvSpPr>
          <p:nvPr>
            <p:ph type="title"/>
          </p:nvPr>
        </p:nvSpPr>
        <p:spPr>
          <a:xfrm>
            <a:off x="1128713" y="-254000"/>
            <a:ext cx="7772400" cy="1143000"/>
          </a:xfrm>
        </p:spPr>
        <p:txBody>
          <a:bodyPr/>
          <a:lstStyle/>
          <a:p>
            <a:r>
              <a:rPr lang="en-US" altLang="zh-CN" sz="1000">
                <a:ea typeface="宋体" panose="02010600030101010101" pitchFamily="2" charset="-122"/>
              </a:rPr>
              <a:t>Observational Requirements:   Land/Atmosphere Exchange of Water and Carbon from HES on GOES R</a:t>
            </a:r>
            <a:br>
              <a:rPr lang="en-US" altLang="zh-CN" sz="1000">
                <a:ea typeface="宋体" panose="02010600030101010101" pitchFamily="2" charset="-122"/>
              </a:rPr>
            </a:br>
            <a:r>
              <a:rPr lang="en-US" altLang="zh-CN" sz="1000">
                <a:ea typeface="宋体" panose="02010600030101010101" pitchFamily="2" charset="-122"/>
              </a:rPr>
              <a:t>*</a:t>
            </a:r>
            <a:r>
              <a:rPr lang="en-US" altLang="zh-CN" sz="500">
                <a:solidFill>
                  <a:srgbClr val="000000"/>
                </a:solidFill>
                <a:ea typeface="宋体" panose="02010600030101010101" pitchFamily="2" charset="-122"/>
              </a:rPr>
              <a:t>Alan Barr, Guillaume Drolet, Jan Gervin, Forrest G. Hall, Karl F. Hummerich, Robert Knox, Alexei Lyapustin, Hank Margolis, and Elizabeth Middleton.</a:t>
            </a:r>
            <a:br>
              <a:rPr lang="en-US" altLang="zh-CN" sz="500">
                <a:solidFill>
                  <a:srgbClr val="000000"/>
                </a:solidFill>
                <a:ea typeface="宋体" panose="02010600030101010101" pitchFamily="2" charset="-122"/>
              </a:rPr>
            </a:br>
            <a:br>
              <a:rPr lang="en-US" altLang="zh-CN" sz="500">
                <a:solidFill>
                  <a:srgbClr val="000000"/>
                </a:solidFill>
                <a:ea typeface="宋体" panose="02010600030101010101" pitchFamily="2" charset="-122"/>
              </a:rPr>
            </a:br>
            <a:r>
              <a:rPr lang="en-US" altLang="zh-CN" sz="900">
                <a:solidFill>
                  <a:srgbClr val="000000"/>
                </a:solidFill>
                <a:ea typeface="宋体" panose="02010600030101010101" pitchFamily="2" charset="-122"/>
              </a:rPr>
              <a:t>Current Technology    GOES R Technology</a:t>
            </a:r>
            <a:endParaRPr lang="en-US" altLang="zh-CN" sz="300">
              <a:solidFill>
                <a:srgbClr val="000000"/>
              </a:solidFill>
              <a:ea typeface="宋体" panose="02010600030101010101" pitchFamily="2" charset="-122"/>
            </a:endParaRPr>
          </a:p>
        </p:txBody>
      </p:sp>
      <p:grpSp>
        <p:nvGrpSpPr>
          <p:cNvPr id="51203" name="Group 3">
            <a:extLst>
              <a:ext uri="{FF2B5EF4-FFF2-40B4-BE49-F238E27FC236}">
                <a16:creationId xmlns:a16="http://schemas.microsoft.com/office/drawing/2014/main" id="{AB667BB5-3C61-BBC8-9730-03CCA96B04EF}"/>
              </a:ext>
            </a:extLst>
          </p:cNvPr>
          <p:cNvGrpSpPr>
            <a:grpSpLocks/>
          </p:cNvGrpSpPr>
          <p:nvPr/>
        </p:nvGrpSpPr>
        <p:grpSpPr bwMode="auto">
          <a:xfrm>
            <a:off x="2701925" y="2687638"/>
            <a:ext cx="2078038" cy="1998662"/>
            <a:chOff x="7488" y="6096"/>
            <a:chExt cx="5760" cy="4530"/>
          </a:xfrm>
        </p:grpSpPr>
        <p:pic>
          <p:nvPicPr>
            <p:cNvPr id="51204" name="Picture 4">
              <a:extLst>
                <a:ext uri="{FF2B5EF4-FFF2-40B4-BE49-F238E27FC236}">
                  <a16:creationId xmlns:a16="http://schemas.microsoft.com/office/drawing/2014/main" id="{1E004E59-4CF2-A650-8748-9AF73A9A5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 y="6096"/>
              <a:ext cx="5728" cy="35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Text Box 5">
              <a:extLst>
                <a:ext uri="{FF2B5EF4-FFF2-40B4-BE49-F238E27FC236}">
                  <a16:creationId xmlns:a16="http://schemas.microsoft.com/office/drawing/2014/main" id="{FB6988E7-21AD-A349-584D-4F3B8BE0CB96}"/>
                </a:ext>
              </a:extLst>
            </p:cNvPr>
            <p:cNvSpPr txBox="1">
              <a:spLocks noChangeArrowheads="1"/>
            </p:cNvSpPr>
            <p:nvPr/>
          </p:nvSpPr>
          <p:spPr bwMode="auto">
            <a:xfrm>
              <a:off x="7488" y="9648"/>
              <a:ext cx="5760" cy="97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Model predictions (lines) of land/atmosphere CO</a:t>
              </a:r>
              <a:r>
                <a:rPr kumimoji="0" lang="en-US" altLang="zh-CN" sz="6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exchange and evapo- transpiration at the BOREAS NSA spruce site versus tower measurements (dots).  Models inputs from tower-based data.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Amthor et al. 2001 </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JGRBOREAS Special Issue</a:t>
              </a:r>
              <a:endPar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grpSp>
      <p:sp>
        <p:nvSpPr>
          <p:cNvPr id="51206" name="Text Box 6">
            <a:extLst>
              <a:ext uri="{FF2B5EF4-FFF2-40B4-BE49-F238E27FC236}">
                <a16:creationId xmlns:a16="http://schemas.microsoft.com/office/drawing/2014/main" id="{98B8C291-68E2-520C-44AF-88F90BEDFE64}"/>
              </a:ext>
            </a:extLst>
          </p:cNvPr>
          <p:cNvSpPr txBox="1">
            <a:spLocks noChangeArrowheads="1"/>
          </p:cNvSpPr>
          <p:nvPr/>
        </p:nvSpPr>
        <p:spPr bwMode="auto">
          <a:xfrm>
            <a:off x="1662113" y="2435225"/>
            <a:ext cx="901700" cy="2263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Satellite Monitoring of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Surface/Atmosphere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Exchange of Carbon/Water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Current Methods</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Gross Carbon Uptake</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Carbon assimilation rate A µmole m</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 = Par x Fapar x LUE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Par = Incident photosynthetically active radiation µmole m</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-2</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a:t>
            </a:r>
            <a:r>
              <a:rPr kumimoji="0" lang="en-US" altLang="zh-CN" sz="4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Fapar = fraction of absorbed Par</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Par and Fapar from Satellite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LUE Light Use Efficiency from models	</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LUE ~ F(∆e, T</a:t>
            </a:r>
            <a:r>
              <a:rPr kumimoji="0" lang="en-US" altLang="zh-CN" sz="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a</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soil moisture)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Inputs -- ∆e, T</a:t>
            </a:r>
            <a:r>
              <a:rPr kumimoji="0" lang="en-US" altLang="zh-CN" sz="4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a</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soil moisture</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1"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Evapotranspiration</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Latent Heat, LE ~ ∆e </a:t>
            </a: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∆e = vapor pressure deficit</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 stomatal conductance</a:t>
            </a:r>
          </a:p>
          <a:p>
            <a:pPr marL="112713" marR="0" lvl="1"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a:t>
            </a:r>
            <a:r>
              <a:rPr kumimoji="0" lang="en-US" altLang="zh-CN" sz="500" b="0" i="0" u="none" strike="noStrike" kern="1200" cap="none" spc="0" normalizeH="0" baseline="-25000" noProof="0">
                <a:ln>
                  <a:noFill/>
                </a:ln>
                <a:solidFill>
                  <a:srgbClr val="000000"/>
                </a:solidFill>
                <a:effectLst/>
                <a:uLnTx/>
                <a:uFillTx/>
                <a:latin typeface="Times" panose="02020603050405020304" pitchFamily="18" charset="0"/>
                <a:ea typeface="宋体" panose="02010600030101010101" pitchFamily="2" charset="-122"/>
                <a:cs typeface="+mn-cs"/>
              </a:rPr>
              <a:t>c  </a:t>
            </a: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Assimilation rate (Ah/c)</a:t>
            </a: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ISSUES</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LUE model inaccuracies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Difficulty in obtaining inputs</a:t>
            </a: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a:p>
            <a:pPr marL="0" marR="0" lvl="0" indent="0" algn="l" defTabSz="225425" rtl="0" eaLnBrk="0" fontAlgn="base" latinLnBrk="0" hangingPunct="0">
              <a:lnSpc>
                <a:spcPct val="100000"/>
              </a:lnSpc>
              <a:spcBef>
                <a:spcPct val="0"/>
              </a:spcBef>
              <a:spcAft>
                <a:spcPct val="0"/>
              </a:spcAft>
              <a:buClrTx/>
              <a:buSzTx/>
              <a:buFontTx/>
              <a:buNone/>
              <a:tabLst/>
              <a:defRPr/>
            </a:pPr>
            <a:endPar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51207" name="Text Box 7">
            <a:extLst>
              <a:ext uri="{FF2B5EF4-FFF2-40B4-BE49-F238E27FC236}">
                <a16:creationId xmlns:a16="http://schemas.microsoft.com/office/drawing/2014/main" id="{4DC676EB-BB6B-37D5-DCED-D626C0AE312E}"/>
              </a:ext>
            </a:extLst>
          </p:cNvPr>
          <p:cNvSpPr txBox="1">
            <a:spLocks noChangeArrowheads="1"/>
          </p:cNvSpPr>
          <p:nvPr/>
        </p:nvSpPr>
        <p:spPr bwMode="auto">
          <a:xfrm>
            <a:off x="2143125" y="6624638"/>
            <a:ext cx="5754688"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Char char="•"/>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 alphabetical order.  Roles: Alan Barr provided flux data, Guillaume Drolet conducted the MODIS analyses. Jan Gervin provided engineering analysis support. Forrest Hall provided overall conceptual framework. Fred Huemmrich provided helicopter analyses. Robert Knox developed Satellite requirements analysis. Alexi Lyapustin provided atmospheric radiative transfer requirements analysis. Hank Margolis provided access to fluxnet Canada data. Elizabeth Middleton coordinated the overall effort and provided biological consultation.</a:t>
            </a:r>
          </a:p>
        </p:txBody>
      </p:sp>
      <p:graphicFrame>
        <p:nvGraphicFramePr>
          <p:cNvPr id="51208" name="Object 8">
            <a:extLst>
              <a:ext uri="{FF2B5EF4-FFF2-40B4-BE49-F238E27FC236}">
                <a16:creationId xmlns:a16="http://schemas.microsoft.com/office/drawing/2014/main" id="{5C361B37-B0C1-09E0-DD6E-58E329AA4DC0}"/>
              </a:ext>
            </a:extLst>
          </p:cNvPr>
          <p:cNvGraphicFramePr>
            <a:graphicFrameLocks noChangeAspect="1"/>
          </p:cNvGraphicFramePr>
          <p:nvPr/>
        </p:nvGraphicFramePr>
        <p:xfrm>
          <a:off x="5167313" y="1608138"/>
          <a:ext cx="1249362" cy="871537"/>
        </p:xfrm>
        <a:graphic>
          <a:graphicData uri="http://schemas.openxmlformats.org/presentationml/2006/ole">
            <mc:AlternateContent xmlns:mc="http://schemas.openxmlformats.org/markup-compatibility/2006">
              <mc:Choice xmlns:v="urn:schemas-microsoft-com:vml" Requires="v">
                <p:oleObj name="Worksheet" r:id="rId3" imgW="6769100" imgH="4724400" progId="Excel.Sheet.8">
                  <p:embed/>
                </p:oleObj>
              </mc:Choice>
              <mc:Fallback>
                <p:oleObj name="Worksheet" r:id="rId3" imgW="6769100" imgH="4724400" progId="Excel.Sheet.8">
                  <p:embed/>
                  <p:pic>
                    <p:nvPicPr>
                      <p:cNvPr id="51208" name="Object 8">
                        <a:extLst>
                          <a:ext uri="{FF2B5EF4-FFF2-40B4-BE49-F238E27FC236}">
                            <a16:creationId xmlns:a16="http://schemas.microsoft.com/office/drawing/2014/main" id="{5C361B37-B0C1-09E0-DD6E-58E329AA4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313" y="1608138"/>
                        <a:ext cx="124936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9" name="Rectangle 9">
            <a:extLst>
              <a:ext uri="{FF2B5EF4-FFF2-40B4-BE49-F238E27FC236}">
                <a16:creationId xmlns:a16="http://schemas.microsoft.com/office/drawing/2014/main" id="{A52C62F6-F062-7CCD-3184-1C7DF7614976}"/>
              </a:ext>
            </a:extLst>
          </p:cNvPr>
          <p:cNvSpPr>
            <a:spLocks noChangeArrowheads="1"/>
          </p:cNvSpPr>
          <p:nvPr/>
        </p:nvSpPr>
        <p:spPr bwMode="auto">
          <a:xfrm>
            <a:off x="5454650" y="1122363"/>
            <a:ext cx="1992313"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Photosynthetic rate (Pc) = Par x Fapar</a:t>
            </a:r>
            <a:r>
              <a:rPr kumimoji="0" lang="en-US" altLang="zh-CN" sz="500" b="0" i="0" u="none" strike="noStrike" kern="1200" cap="none" spc="0" normalizeH="0" baseline="0" noProof="0">
                <a:ln>
                  <a:noFill/>
                </a:ln>
                <a:solidFill>
                  <a:srgbClr val="FF3300"/>
                </a:solidFill>
                <a:effectLst/>
                <a:uLnTx/>
                <a:uFillTx/>
                <a:latin typeface="Times" panose="02020603050405020304" pitchFamily="18" charset="0"/>
                <a:ea typeface="宋体" panose="02010600030101010101" pitchFamily="2" charset="-122"/>
                <a:cs typeface="+mn-cs"/>
              </a:rPr>
              <a:t> </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500" b="0" i="0" u="none" strike="noStrike" kern="1200" cap="none" spc="0" normalizeH="0" baseline="0" noProof="0">
                <a:ln>
                  <a:noFill/>
                </a:ln>
                <a:solidFill>
                  <a:srgbClr val="FF3300"/>
                </a:solidFill>
                <a:effectLst/>
                <a:uLnTx/>
                <a:uFillTx/>
                <a:latin typeface="Times" panose="02020603050405020304" pitchFamily="18" charset="0"/>
                <a:ea typeface="宋体" panose="02010600030101010101" pitchFamily="2" charset="-122"/>
                <a:cs typeface="+mn-cs"/>
              </a:rPr>
              <a:t>                                                             x </a:t>
            </a:r>
            <a:r>
              <a:rPr kumimoji="0" lang="en-US" altLang="zh-CN" sz="500" b="0" i="0" u="none" strike="noStrike" kern="1200" cap="none" spc="0" normalizeH="0" baseline="0" noProof="0">
                <a:ln>
                  <a:noFill/>
                </a:ln>
                <a:solidFill>
                  <a:srgbClr val="E10C00"/>
                </a:solidFill>
                <a:effectLst/>
                <a:uLnTx/>
                <a:uFillTx/>
                <a:latin typeface="Times" panose="02020603050405020304" pitchFamily="18" charset="0"/>
                <a:ea typeface="宋体" panose="02010600030101010101" pitchFamily="2" charset="-122"/>
                <a:cs typeface="+mn-cs"/>
              </a:rPr>
              <a:t>Light Use Efficiency(GOES R)</a:t>
            </a:r>
            <a:endParaRPr kumimoji="0" lang="en-US" altLang="zh-CN" sz="500" b="0" i="0" u="none" strike="noStrike" kern="1200" cap="none" spc="0" normalizeH="0" baseline="0" noProof="0">
              <a:ln>
                <a:noFill/>
              </a:ln>
              <a:solidFill>
                <a:srgbClr val="00CC99"/>
              </a:solidFill>
              <a:effectLst/>
              <a:uLnTx/>
              <a:uFillTx/>
              <a:latin typeface="Times" panose="02020603050405020304" pitchFamily="18" charset="0"/>
              <a:ea typeface="宋体" panose="02010600030101010101" pitchFamily="2" charset="-122"/>
              <a:cs typeface="+mn-cs"/>
            </a:endParaRPr>
          </a:p>
        </p:txBody>
      </p:sp>
      <p:pic>
        <p:nvPicPr>
          <p:cNvPr id="51210" name="Picture 10">
            <a:extLst>
              <a:ext uri="{FF2B5EF4-FFF2-40B4-BE49-F238E27FC236}">
                <a16:creationId xmlns:a16="http://schemas.microsoft.com/office/drawing/2014/main" id="{F57B6E55-33FA-EA45-AAF6-9C7C4A69F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3187" y="3057525"/>
            <a:ext cx="1420813" cy="1154113"/>
          </a:xfrm>
          <a:prstGeom prst="rect">
            <a:avLst/>
          </a:prstGeom>
          <a:noFill/>
          <a:ln w="9525">
            <a:solidFill>
              <a:srgbClr val="E10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11" name="Text Box 11">
            <a:extLst>
              <a:ext uri="{FF2B5EF4-FFF2-40B4-BE49-F238E27FC236}">
                <a16:creationId xmlns:a16="http://schemas.microsoft.com/office/drawing/2014/main" id="{5673E272-0A84-69D5-94C7-36AC676DA961}"/>
              </a:ext>
            </a:extLst>
          </p:cNvPr>
          <p:cNvSpPr txBox="1">
            <a:spLocks noChangeArrowheads="1"/>
          </p:cNvSpPr>
          <p:nvPr/>
        </p:nvSpPr>
        <p:spPr bwMode="auto">
          <a:xfrm>
            <a:off x="6840538" y="1397000"/>
            <a:ext cx="517525"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3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PRI = </a:t>
            </a:r>
            <a:r>
              <a:rPr kumimoji="0" lang="en-US" altLang="zh-CN" sz="300" b="0" i="0" u="sng"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Ref (531nm) - Ref (570nm)</a:t>
            </a:r>
          </a:p>
          <a:p>
            <a:pPr marL="0" marR="0" lvl="0" indent="0" algn="l" defTabSz="225425" rtl="0" eaLnBrk="0" fontAlgn="base" latinLnBrk="0" hangingPunct="0">
              <a:lnSpc>
                <a:spcPct val="100000"/>
              </a:lnSpc>
              <a:spcBef>
                <a:spcPct val="0"/>
              </a:spcBef>
              <a:spcAft>
                <a:spcPct val="0"/>
              </a:spcAft>
              <a:buClrTx/>
              <a:buSzTx/>
              <a:buFontTx/>
              <a:buNone/>
              <a:tabLst/>
              <a:defRPr/>
            </a:pPr>
            <a:r>
              <a:rPr kumimoji="0" lang="en-US" altLang="zh-CN" sz="3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           Ref(531nm) +Ref (570nm)</a:t>
            </a:r>
          </a:p>
        </p:txBody>
      </p:sp>
      <p:sp>
        <p:nvSpPr>
          <p:cNvPr id="51212" name="Line 12">
            <a:extLst>
              <a:ext uri="{FF2B5EF4-FFF2-40B4-BE49-F238E27FC236}">
                <a16:creationId xmlns:a16="http://schemas.microsoft.com/office/drawing/2014/main" id="{C59D2BF4-DE42-0474-ADA5-B24229E6DDB2}"/>
              </a:ext>
            </a:extLst>
          </p:cNvPr>
          <p:cNvSpPr>
            <a:spLocks noChangeShapeType="1"/>
          </p:cNvSpPr>
          <p:nvPr/>
        </p:nvSpPr>
        <p:spPr bwMode="auto">
          <a:xfrm>
            <a:off x="6719888" y="1354138"/>
            <a:ext cx="50800" cy="212725"/>
          </a:xfrm>
          <a:prstGeom prst="line">
            <a:avLst/>
          </a:prstGeom>
          <a:noFill/>
          <a:ln w="57150">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51213" name="Object 13">
            <a:extLst>
              <a:ext uri="{FF2B5EF4-FFF2-40B4-BE49-F238E27FC236}">
                <a16:creationId xmlns:a16="http://schemas.microsoft.com/office/drawing/2014/main" id="{D50839D2-589A-CDF3-1D05-EF5CED24CBCC}"/>
              </a:ext>
            </a:extLst>
          </p:cNvPr>
          <p:cNvGraphicFramePr>
            <a:graphicFrameLocks noChangeAspect="1"/>
          </p:cNvGraphicFramePr>
          <p:nvPr/>
        </p:nvGraphicFramePr>
        <p:xfrm>
          <a:off x="6327775" y="1608138"/>
          <a:ext cx="1249363" cy="871537"/>
        </p:xfrm>
        <a:graphic>
          <a:graphicData uri="http://schemas.openxmlformats.org/presentationml/2006/ole">
            <mc:AlternateContent xmlns:mc="http://schemas.openxmlformats.org/markup-compatibility/2006">
              <mc:Choice xmlns:v="urn:schemas-microsoft-com:vml" Requires="v">
                <p:oleObj name="Worksheet" r:id="rId6" imgW="6769100" imgH="4724400" progId="Excel.Sheet.8">
                  <p:embed/>
                </p:oleObj>
              </mc:Choice>
              <mc:Fallback>
                <p:oleObj name="Worksheet" r:id="rId6" imgW="6769100" imgH="4724400" progId="Excel.Sheet.8">
                  <p:embed/>
                  <p:pic>
                    <p:nvPicPr>
                      <p:cNvPr id="51213" name="Object 13">
                        <a:extLst>
                          <a:ext uri="{FF2B5EF4-FFF2-40B4-BE49-F238E27FC236}">
                            <a16:creationId xmlns:a16="http://schemas.microsoft.com/office/drawing/2014/main" id="{D50839D2-589A-CDF3-1D05-EF5CED24CB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775" y="1608138"/>
                        <a:ext cx="124936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14" name="Rectangle 14">
            <a:extLst>
              <a:ext uri="{FF2B5EF4-FFF2-40B4-BE49-F238E27FC236}">
                <a16:creationId xmlns:a16="http://schemas.microsoft.com/office/drawing/2014/main" id="{9DB06E15-DD04-0648-7E37-717778CD0E88}"/>
              </a:ext>
            </a:extLst>
          </p:cNvPr>
          <p:cNvSpPr>
            <a:spLocks noChangeArrowheads="1"/>
          </p:cNvSpPr>
          <p:nvPr/>
        </p:nvSpPr>
        <p:spPr bwMode="auto">
          <a:xfrm>
            <a:off x="5160963" y="2900363"/>
            <a:ext cx="2295525"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8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For Improved ET and Carbon Flux Monitoring GOES R</a:t>
            </a:r>
          </a:p>
          <a:p>
            <a:pPr marL="0" marR="0" lvl="0" indent="0" algn="ctr" defTabSz="225425" rtl="0" eaLnBrk="0" fontAlgn="base" latinLnBrk="0" hangingPunct="0">
              <a:lnSpc>
                <a:spcPct val="100000"/>
              </a:lnSpc>
              <a:spcBef>
                <a:spcPct val="2000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Should Include </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570 nm band as threshold requirement</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Radiometric requirements as in CW task </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Dynamic range; modify threshold to not saturate over vegetation.</a:t>
            </a:r>
          </a:p>
          <a:p>
            <a:pPr marL="112713" marR="0" lvl="1"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7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Geographic coverage</a:t>
            </a:r>
          </a:p>
          <a:p>
            <a:pPr marL="225425" marR="0" lvl="2"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As in CW task</a:t>
            </a:r>
          </a:p>
          <a:p>
            <a:pPr marL="225425" marR="0" lvl="2" indent="0" algn="ctr" defTabSz="225425" rtl="0" eaLnBrk="0" fontAlgn="base" latinLnBrk="0" hangingPunct="0">
              <a:lnSpc>
                <a:spcPct val="100000"/>
              </a:lnSpc>
              <a:spcBef>
                <a:spcPct val="2000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Allocate non-CW scan time to continental coverage</a:t>
            </a:r>
          </a:p>
        </p:txBody>
      </p:sp>
      <p:sp>
        <p:nvSpPr>
          <p:cNvPr id="51215" name="Line 15">
            <a:extLst>
              <a:ext uri="{FF2B5EF4-FFF2-40B4-BE49-F238E27FC236}">
                <a16:creationId xmlns:a16="http://schemas.microsoft.com/office/drawing/2014/main" id="{9B121379-DD4D-317B-74E2-5CB577BB9C2F}"/>
              </a:ext>
            </a:extLst>
          </p:cNvPr>
          <p:cNvSpPr>
            <a:spLocks noChangeShapeType="1"/>
          </p:cNvSpPr>
          <p:nvPr/>
        </p:nvSpPr>
        <p:spPr bwMode="auto">
          <a:xfrm flipH="1">
            <a:off x="5784850" y="1290638"/>
            <a:ext cx="103188" cy="3397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16" name="Text Box 16">
            <a:extLst>
              <a:ext uri="{FF2B5EF4-FFF2-40B4-BE49-F238E27FC236}">
                <a16:creationId xmlns:a16="http://schemas.microsoft.com/office/drawing/2014/main" id="{AE529778-42E9-E2A5-44E7-C66D1ECA18A4}"/>
              </a:ext>
            </a:extLst>
          </p:cNvPr>
          <p:cNvSpPr txBox="1">
            <a:spLocks noChangeArrowheads="1"/>
          </p:cNvSpPr>
          <p:nvPr/>
        </p:nvSpPr>
        <p:spPr bwMode="auto">
          <a:xfrm>
            <a:off x="7720013" y="1879600"/>
            <a:ext cx="76041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From Helicopter Analysis</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In BOREAS</a:t>
            </a:r>
          </a:p>
        </p:txBody>
      </p:sp>
      <p:sp>
        <p:nvSpPr>
          <p:cNvPr id="51217" name="Text Box 17">
            <a:extLst>
              <a:ext uri="{FF2B5EF4-FFF2-40B4-BE49-F238E27FC236}">
                <a16:creationId xmlns:a16="http://schemas.microsoft.com/office/drawing/2014/main" id="{1948DC21-EFAA-C966-3382-71F63ED66F96}"/>
              </a:ext>
            </a:extLst>
          </p:cNvPr>
          <p:cNvSpPr txBox="1">
            <a:spLocks noChangeArrowheads="1"/>
          </p:cNvSpPr>
          <p:nvPr/>
        </p:nvSpPr>
        <p:spPr bwMode="auto">
          <a:xfrm>
            <a:off x="8035925" y="4783138"/>
            <a:ext cx="692150"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From MODIS Analysis</a:t>
            </a:r>
          </a:p>
        </p:txBody>
      </p:sp>
      <p:graphicFrame>
        <p:nvGraphicFramePr>
          <p:cNvPr id="51218" name="Object 18">
            <a:extLst>
              <a:ext uri="{FF2B5EF4-FFF2-40B4-BE49-F238E27FC236}">
                <a16:creationId xmlns:a16="http://schemas.microsoft.com/office/drawing/2014/main" id="{36F5602C-C814-0C94-0290-E62BA3ECF45C}"/>
              </a:ext>
            </a:extLst>
          </p:cNvPr>
          <p:cNvGraphicFramePr>
            <a:graphicFrameLocks noChangeAspect="1"/>
          </p:cNvGraphicFramePr>
          <p:nvPr/>
        </p:nvGraphicFramePr>
        <p:xfrm>
          <a:off x="7602538" y="296863"/>
          <a:ext cx="1263650" cy="1328737"/>
        </p:xfrm>
        <a:graphic>
          <a:graphicData uri="http://schemas.openxmlformats.org/presentationml/2006/ole">
            <mc:AlternateContent xmlns:mc="http://schemas.openxmlformats.org/markup-compatibility/2006">
              <mc:Choice xmlns:v="urn:schemas-microsoft-com:vml" Requires="v">
                <p:oleObj name="Worksheet" r:id="rId8" imgW="10325100" imgH="7607300" progId="Excel.Sheet.8">
                  <p:embed/>
                </p:oleObj>
              </mc:Choice>
              <mc:Fallback>
                <p:oleObj name="Worksheet" r:id="rId8" imgW="10325100" imgH="7607300" progId="Excel.Sheet.8">
                  <p:embed/>
                  <p:pic>
                    <p:nvPicPr>
                      <p:cNvPr id="51218" name="Object 18">
                        <a:extLst>
                          <a:ext uri="{FF2B5EF4-FFF2-40B4-BE49-F238E27FC236}">
                            <a16:creationId xmlns:a16="http://schemas.microsoft.com/office/drawing/2014/main" id="{36F5602C-C814-0C94-0290-E62BA3ECF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2538" y="296863"/>
                        <a:ext cx="126365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219" name="Group 19">
            <a:extLst>
              <a:ext uri="{FF2B5EF4-FFF2-40B4-BE49-F238E27FC236}">
                <a16:creationId xmlns:a16="http://schemas.microsoft.com/office/drawing/2014/main" id="{7332DA37-DBF0-4CEF-7894-9C8EF719E765}"/>
              </a:ext>
            </a:extLst>
          </p:cNvPr>
          <p:cNvGrpSpPr>
            <a:grpSpLocks/>
          </p:cNvGrpSpPr>
          <p:nvPr/>
        </p:nvGrpSpPr>
        <p:grpSpPr bwMode="auto">
          <a:xfrm>
            <a:off x="2874963" y="804863"/>
            <a:ext cx="1749425" cy="1673225"/>
            <a:chOff x="8592" y="1824"/>
            <a:chExt cx="4848" cy="3794"/>
          </a:xfrm>
        </p:grpSpPr>
        <p:pic>
          <p:nvPicPr>
            <p:cNvPr id="51220" name="Picture 20">
              <a:extLst>
                <a:ext uri="{FF2B5EF4-FFF2-40B4-BE49-F238E27FC236}">
                  <a16:creationId xmlns:a16="http://schemas.microsoft.com/office/drawing/2014/main" id="{BA0A6208-527A-5488-A611-F442CB994A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 y="1824"/>
              <a:ext cx="4848" cy="3794"/>
            </a:xfrm>
            <a:prstGeom prst="rect">
              <a:avLst/>
            </a:prstGeom>
            <a:noFill/>
            <a:extLst>
              <a:ext uri="{909E8E84-426E-40DD-AFC4-6F175D3DCCD1}">
                <a14:hiddenFill xmlns:a14="http://schemas.microsoft.com/office/drawing/2010/main">
                  <a:solidFill>
                    <a:srgbClr val="FFFFFF"/>
                  </a:solidFill>
                </a14:hiddenFill>
              </a:ext>
            </a:extLst>
          </p:spPr>
        </p:pic>
        <p:sp>
          <p:nvSpPr>
            <p:cNvPr id="51221" name="Text Box 21">
              <a:extLst>
                <a:ext uri="{FF2B5EF4-FFF2-40B4-BE49-F238E27FC236}">
                  <a16:creationId xmlns:a16="http://schemas.microsoft.com/office/drawing/2014/main" id="{2F7AAB45-1FF0-26BE-4C0C-3BF9E22E6786}"/>
                </a:ext>
              </a:extLst>
            </p:cNvPr>
            <p:cNvSpPr txBox="1">
              <a:spLocks noChangeArrowheads="1"/>
            </p:cNvSpPr>
            <p:nvPr/>
          </p:nvSpPr>
          <p:spPr bwMode="auto">
            <a:xfrm>
              <a:off x="9264" y="5088"/>
              <a:ext cx="375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spAutoFit/>
            </a:bodyP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Impacts</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Overestimation of ET, cloudiness, precipitation</a:t>
              </a:r>
            </a:p>
          </p:txBody>
        </p:sp>
      </p:grpSp>
      <p:graphicFrame>
        <p:nvGraphicFramePr>
          <p:cNvPr id="51222" name="Object 22">
            <a:extLst>
              <a:ext uri="{FF2B5EF4-FFF2-40B4-BE49-F238E27FC236}">
                <a16:creationId xmlns:a16="http://schemas.microsoft.com/office/drawing/2014/main" id="{88CD4E41-5C1E-D90C-ECE5-E08BBDB41AD3}"/>
              </a:ext>
            </a:extLst>
          </p:cNvPr>
          <p:cNvGraphicFramePr>
            <a:graphicFrameLocks noChangeAspect="1"/>
          </p:cNvGraphicFramePr>
          <p:nvPr/>
        </p:nvGraphicFramePr>
        <p:xfrm>
          <a:off x="7112000" y="5051425"/>
          <a:ext cx="1968500" cy="1530350"/>
        </p:xfrm>
        <a:graphic>
          <a:graphicData uri="http://schemas.openxmlformats.org/presentationml/2006/ole">
            <mc:AlternateContent xmlns:mc="http://schemas.openxmlformats.org/markup-compatibility/2006">
              <mc:Choice xmlns:v="urn:schemas-microsoft-com:vml" Requires="v">
                <p:oleObj name="Document" r:id="rId11" imgW="5486400" imgH="4264152" progId="Word.Document.8">
                  <p:embed/>
                </p:oleObj>
              </mc:Choice>
              <mc:Fallback>
                <p:oleObj name="Document" r:id="rId11" imgW="5486400" imgH="4264152" progId="Word.Document.8">
                  <p:embed/>
                  <p:pic>
                    <p:nvPicPr>
                      <p:cNvPr id="51222" name="Object 22">
                        <a:extLst>
                          <a:ext uri="{FF2B5EF4-FFF2-40B4-BE49-F238E27FC236}">
                            <a16:creationId xmlns:a16="http://schemas.microsoft.com/office/drawing/2014/main" id="{88CD4E41-5C1E-D90C-ECE5-E08BBDB41A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2000" y="5051425"/>
                        <a:ext cx="1968500" cy="1530350"/>
                      </a:xfrm>
                      <a:prstGeom prst="rect">
                        <a:avLst/>
                      </a:prstGeom>
                      <a:noFill/>
                      <a:ln w="9525">
                        <a:solidFill>
                          <a:srgbClr val="E10C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3" name="AutoShape 23">
            <a:extLst>
              <a:ext uri="{FF2B5EF4-FFF2-40B4-BE49-F238E27FC236}">
                <a16:creationId xmlns:a16="http://schemas.microsoft.com/office/drawing/2014/main" id="{930C415B-5081-3ABC-8DB0-16409F20ACFE}"/>
              </a:ext>
            </a:extLst>
          </p:cNvPr>
          <p:cNvSpPr>
            <a:spLocks noChangeArrowheads="1"/>
          </p:cNvSpPr>
          <p:nvPr/>
        </p:nvSpPr>
        <p:spPr bwMode="auto">
          <a:xfrm rot="5400000">
            <a:off x="7508876" y="2266950"/>
            <a:ext cx="741362" cy="693737"/>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3CA200"/>
              </a:solidFill>
              <a:effectLst/>
              <a:uLnTx/>
              <a:uFillTx/>
              <a:latin typeface="Times" panose="02020603050405020304" pitchFamily="18" charset="0"/>
              <a:ea typeface="+mn-ea"/>
              <a:cs typeface="+mn-cs"/>
            </a:endParaRPr>
          </a:p>
        </p:txBody>
      </p:sp>
      <p:grpSp>
        <p:nvGrpSpPr>
          <p:cNvPr id="51224" name="Group 24">
            <a:extLst>
              <a:ext uri="{FF2B5EF4-FFF2-40B4-BE49-F238E27FC236}">
                <a16:creationId xmlns:a16="http://schemas.microsoft.com/office/drawing/2014/main" id="{FCABA1E9-DB4F-F2D3-1A64-078F325FF2B3}"/>
              </a:ext>
            </a:extLst>
          </p:cNvPr>
          <p:cNvGrpSpPr>
            <a:grpSpLocks/>
          </p:cNvGrpSpPr>
          <p:nvPr/>
        </p:nvGrpSpPr>
        <p:grpSpPr bwMode="auto">
          <a:xfrm>
            <a:off x="120650" y="42863"/>
            <a:ext cx="1558925" cy="2517775"/>
            <a:chOff x="1248" y="624"/>
            <a:chExt cx="4320" cy="5712"/>
          </a:xfrm>
        </p:grpSpPr>
        <p:pic>
          <p:nvPicPr>
            <p:cNvPr id="51225" name="Picture 25">
              <a:extLst>
                <a:ext uri="{FF2B5EF4-FFF2-40B4-BE49-F238E27FC236}">
                  <a16:creationId xmlns:a16="http://schemas.microsoft.com/office/drawing/2014/main" id="{5B147DF4-EB08-9A05-6499-65B75D6C95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6" y="768"/>
              <a:ext cx="3675" cy="5280"/>
            </a:xfrm>
            <a:prstGeom prst="rect">
              <a:avLst/>
            </a:prstGeom>
            <a:noFill/>
            <a:extLst>
              <a:ext uri="{909E8E84-426E-40DD-AFC4-6F175D3DCCD1}">
                <a14:hiddenFill xmlns:a14="http://schemas.microsoft.com/office/drawing/2010/main">
                  <a:solidFill>
                    <a:srgbClr val="FFFFFF"/>
                  </a:solidFill>
                </a14:hiddenFill>
              </a:ext>
            </a:extLst>
          </p:spPr>
        </p:pic>
        <p:sp>
          <p:nvSpPr>
            <p:cNvPr id="51226" name="Rectangle 26">
              <a:extLst>
                <a:ext uri="{FF2B5EF4-FFF2-40B4-BE49-F238E27FC236}">
                  <a16:creationId xmlns:a16="http://schemas.microsoft.com/office/drawing/2014/main" id="{D194D2AF-BD40-ECC6-ED88-72D9AA6DACB6}"/>
                </a:ext>
              </a:extLst>
            </p:cNvPr>
            <p:cNvSpPr>
              <a:spLocks noChangeArrowheads="1"/>
            </p:cNvSpPr>
            <p:nvPr/>
          </p:nvSpPr>
          <p:spPr bwMode="auto">
            <a:xfrm>
              <a:off x="1248" y="624"/>
              <a:ext cx="4320" cy="100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27" name="Rectangle 27">
              <a:extLst>
                <a:ext uri="{FF2B5EF4-FFF2-40B4-BE49-F238E27FC236}">
                  <a16:creationId xmlns:a16="http://schemas.microsoft.com/office/drawing/2014/main" id="{33C55B24-5143-B4E8-3CAE-B8BE00FF4158}"/>
                </a:ext>
              </a:extLst>
            </p:cNvPr>
            <p:cNvSpPr>
              <a:spLocks noChangeArrowheads="1"/>
            </p:cNvSpPr>
            <p:nvPr/>
          </p:nvSpPr>
          <p:spPr bwMode="auto">
            <a:xfrm>
              <a:off x="1536" y="5424"/>
              <a:ext cx="3696" cy="912"/>
            </a:xfrm>
            <a:prstGeom prst="rect">
              <a:avLst/>
            </a:prstGeom>
            <a:solidFill>
              <a:srgbClr val="12336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FFFFFF"/>
                  </a:solidFill>
                  <a:effectLst/>
                  <a:uLnTx/>
                  <a:uFillTx/>
                  <a:latin typeface="Times" panose="02020603050405020304" pitchFamily="18" charset="0"/>
                  <a:ea typeface="宋体" panose="02010600030101010101" pitchFamily="2" charset="-122"/>
                  <a:cs typeface="+mn-cs"/>
                </a:rPr>
                <a:t>The vegetated land surface and climate are linked through the carbon and water cycle at time scales from seconds to centuries</a:t>
              </a:r>
            </a:p>
          </p:txBody>
        </p:sp>
      </p:grpSp>
      <p:grpSp>
        <p:nvGrpSpPr>
          <p:cNvPr id="51228" name="Group 28">
            <a:extLst>
              <a:ext uri="{FF2B5EF4-FFF2-40B4-BE49-F238E27FC236}">
                <a16:creationId xmlns:a16="http://schemas.microsoft.com/office/drawing/2014/main" id="{666C8AA4-AF44-40EE-30FE-B6C73FB52630}"/>
              </a:ext>
            </a:extLst>
          </p:cNvPr>
          <p:cNvGrpSpPr>
            <a:grpSpLocks/>
          </p:cNvGrpSpPr>
          <p:nvPr/>
        </p:nvGrpSpPr>
        <p:grpSpPr bwMode="auto">
          <a:xfrm>
            <a:off x="207963" y="2687638"/>
            <a:ext cx="1368425" cy="1571625"/>
            <a:chOff x="1488" y="6470"/>
            <a:chExt cx="3792" cy="3562"/>
          </a:xfrm>
        </p:grpSpPr>
        <p:pic>
          <p:nvPicPr>
            <p:cNvPr id="51229" name="Picture 29">
              <a:extLst>
                <a:ext uri="{FF2B5EF4-FFF2-40B4-BE49-F238E27FC236}">
                  <a16:creationId xmlns:a16="http://schemas.microsoft.com/office/drawing/2014/main" id="{66B62DB2-7DCA-C740-8820-11997812EE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8" y="6470"/>
              <a:ext cx="3792" cy="3028"/>
            </a:xfrm>
            <a:prstGeom prst="rect">
              <a:avLst/>
            </a:prstGeom>
            <a:noFill/>
            <a:extLst>
              <a:ext uri="{909E8E84-426E-40DD-AFC4-6F175D3DCCD1}">
                <a14:hiddenFill xmlns:a14="http://schemas.microsoft.com/office/drawing/2010/main">
                  <a:solidFill>
                    <a:srgbClr val="FFFFFF"/>
                  </a:solidFill>
                </a14:hiddenFill>
              </a:ext>
            </a:extLst>
          </p:spPr>
        </p:pic>
        <p:sp>
          <p:nvSpPr>
            <p:cNvPr id="51230" name="Rectangle 30">
              <a:extLst>
                <a:ext uri="{FF2B5EF4-FFF2-40B4-BE49-F238E27FC236}">
                  <a16:creationId xmlns:a16="http://schemas.microsoft.com/office/drawing/2014/main" id="{90C6A299-8017-3F70-2FC6-F72525B964BB}"/>
                </a:ext>
              </a:extLst>
            </p:cNvPr>
            <p:cNvSpPr>
              <a:spLocks noChangeArrowheads="1"/>
            </p:cNvSpPr>
            <p:nvPr/>
          </p:nvSpPr>
          <p:spPr bwMode="auto">
            <a:xfrm>
              <a:off x="1488" y="9408"/>
              <a:ext cx="3792" cy="624"/>
            </a:xfrm>
            <a:prstGeom prst="rect">
              <a:avLst/>
            </a:prstGeom>
            <a:solidFill>
              <a:srgbClr val="399A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FFFFFF"/>
                  </a:solidFill>
                  <a:effectLst/>
                  <a:uLnTx/>
                  <a:uFillTx/>
                  <a:latin typeface="Times" panose="02020603050405020304" pitchFamily="18" charset="0"/>
                  <a:ea typeface="宋体" panose="02010600030101010101" pitchFamily="2" charset="-122"/>
                  <a:cs typeface="+mn-cs"/>
                </a:rPr>
                <a:t>The carbon and water cycle are linked through leaf physiology</a:t>
              </a:r>
            </a:p>
          </p:txBody>
        </p:sp>
      </p:grpSp>
      <p:grpSp>
        <p:nvGrpSpPr>
          <p:cNvPr id="51231" name="Group 31">
            <a:extLst>
              <a:ext uri="{FF2B5EF4-FFF2-40B4-BE49-F238E27FC236}">
                <a16:creationId xmlns:a16="http://schemas.microsoft.com/office/drawing/2014/main" id="{F654DB48-C377-667B-C992-7C20ACFF3684}"/>
              </a:ext>
            </a:extLst>
          </p:cNvPr>
          <p:cNvGrpSpPr>
            <a:grpSpLocks/>
          </p:cNvGrpSpPr>
          <p:nvPr/>
        </p:nvGrpSpPr>
        <p:grpSpPr bwMode="auto">
          <a:xfrm>
            <a:off x="225425" y="4338638"/>
            <a:ext cx="1268413" cy="2455862"/>
            <a:chOff x="1536" y="9840"/>
            <a:chExt cx="3517" cy="5568"/>
          </a:xfrm>
        </p:grpSpPr>
        <p:graphicFrame>
          <p:nvGraphicFramePr>
            <p:cNvPr id="51232" name="Object 32">
              <a:extLst>
                <a:ext uri="{FF2B5EF4-FFF2-40B4-BE49-F238E27FC236}">
                  <a16:creationId xmlns:a16="http://schemas.microsoft.com/office/drawing/2014/main" id="{F9B71485-EC45-A89A-2D4E-3436ADAAA7DB}"/>
                </a:ext>
              </a:extLst>
            </p:cNvPr>
            <p:cNvGraphicFramePr>
              <a:graphicFrameLocks noChangeAspect="1"/>
            </p:cNvGraphicFramePr>
            <p:nvPr/>
          </p:nvGraphicFramePr>
          <p:xfrm>
            <a:off x="1552" y="9840"/>
            <a:ext cx="3501" cy="4416"/>
          </p:xfrm>
          <a:graphic>
            <a:graphicData uri="http://schemas.openxmlformats.org/presentationml/2006/ole">
              <mc:AlternateContent xmlns:mc="http://schemas.openxmlformats.org/markup-compatibility/2006">
                <mc:Choice xmlns:v="urn:schemas-microsoft-com:vml" Requires="v">
                  <p:oleObj name="Document" r:id="rId15" imgW="4343400" imgH="5367528" progId="Word.Document.8">
                    <p:embed/>
                  </p:oleObj>
                </mc:Choice>
                <mc:Fallback>
                  <p:oleObj name="Document" r:id="rId15" imgW="4343400" imgH="5367528" progId="Word.Document.8">
                    <p:embed/>
                    <p:pic>
                      <p:nvPicPr>
                        <p:cNvPr id="51232" name="Object 32">
                          <a:extLst>
                            <a:ext uri="{FF2B5EF4-FFF2-40B4-BE49-F238E27FC236}">
                              <a16:creationId xmlns:a16="http://schemas.microsoft.com/office/drawing/2014/main" id="{F9B71485-EC45-A89A-2D4E-3436ADAAA7D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2" y="9840"/>
                          <a:ext cx="3501" cy="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3" name="Rectangle 33">
              <a:extLst>
                <a:ext uri="{FF2B5EF4-FFF2-40B4-BE49-F238E27FC236}">
                  <a16:creationId xmlns:a16="http://schemas.microsoft.com/office/drawing/2014/main" id="{97A8F71F-EB6A-DCF5-EA37-F9CAF23BEC53}"/>
                </a:ext>
              </a:extLst>
            </p:cNvPr>
            <p:cNvSpPr>
              <a:spLocks noChangeArrowheads="1"/>
            </p:cNvSpPr>
            <p:nvPr/>
          </p:nvSpPr>
          <p:spPr bwMode="auto">
            <a:xfrm>
              <a:off x="1536" y="14160"/>
              <a:ext cx="3504" cy="12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500" b="1"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Reduction of  canopy conductance from afternoon boundary layer warming and drying </a:t>
              </a:r>
            </a:p>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Average diurnal variation in air temperature Ta, Relative humidity RH, evaporative fraction EF, incident shortwave and net radiation (Rs, Rn), and canopy conductance for Aspen (OA), Black Spruce (OBS), Jack Pine (OJP, YJP) and Fen sites at the BOREAS Southern and  Northern Study Areas (SSA, NSA).  Barr et al.,2001</a:t>
              </a:r>
            </a:p>
          </p:txBody>
        </p:sp>
      </p:grpSp>
      <p:grpSp>
        <p:nvGrpSpPr>
          <p:cNvPr id="51234" name="Group 34">
            <a:extLst>
              <a:ext uri="{FF2B5EF4-FFF2-40B4-BE49-F238E27FC236}">
                <a16:creationId xmlns:a16="http://schemas.microsoft.com/office/drawing/2014/main" id="{78EBABBB-D5A7-B83F-F092-4ABCED2FAF7E}"/>
              </a:ext>
            </a:extLst>
          </p:cNvPr>
          <p:cNvGrpSpPr>
            <a:grpSpLocks/>
          </p:cNvGrpSpPr>
          <p:nvPr/>
        </p:nvGrpSpPr>
        <p:grpSpPr bwMode="auto">
          <a:xfrm>
            <a:off x="2874963" y="4783138"/>
            <a:ext cx="1784350" cy="1778000"/>
            <a:chOff x="8592" y="10848"/>
            <a:chExt cx="4944" cy="4032"/>
          </a:xfrm>
        </p:grpSpPr>
        <p:grpSp>
          <p:nvGrpSpPr>
            <p:cNvPr id="51235" name="Group 35">
              <a:extLst>
                <a:ext uri="{FF2B5EF4-FFF2-40B4-BE49-F238E27FC236}">
                  <a16:creationId xmlns:a16="http://schemas.microsoft.com/office/drawing/2014/main" id="{4F345891-7E2E-E1FF-0257-7C313FCAA7AA}"/>
                </a:ext>
              </a:extLst>
            </p:cNvPr>
            <p:cNvGrpSpPr>
              <a:grpSpLocks/>
            </p:cNvGrpSpPr>
            <p:nvPr/>
          </p:nvGrpSpPr>
          <p:grpSpPr bwMode="auto">
            <a:xfrm>
              <a:off x="8592" y="10848"/>
              <a:ext cx="4944" cy="4032"/>
              <a:chOff x="8592" y="10848"/>
              <a:chExt cx="4944" cy="4032"/>
            </a:xfrm>
          </p:grpSpPr>
          <p:pic>
            <p:nvPicPr>
              <p:cNvPr id="51236" name="Picture 36">
                <a:extLst>
                  <a:ext uri="{FF2B5EF4-FFF2-40B4-BE49-F238E27FC236}">
                    <a16:creationId xmlns:a16="http://schemas.microsoft.com/office/drawing/2014/main" id="{8388AFE0-2317-3FAF-C5FC-EBB3335A87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76" y="10848"/>
                <a:ext cx="4560" cy="3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37" name="Text Box 37">
                <a:extLst>
                  <a:ext uri="{FF2B5EF4-FFF2-40B4-BE49-F238E27FC236}">
                    <a16:creationId xmlns:a16="http://schemas.microsoft.com/office/drawing/2014/main" id="{3424D0AF-A830-71D8-9464-A1EDD6E1220B}"/>
                  </a:ext>
                </a:extLst>
              </p:cNvPr>
              <p:cNvSpPr txBox="1">
                <a:spLocks noChangeArrowheads="1"/>
              </p:cNvSpPr>
              <p:nvPr/>
            </p:nvSpPr>
            <p:spPr bwMode="auto">
              <a:xfrm>
                <a:off x="8592" y="14400"/>
                <a:ext cx="4944"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531" tIns="11265" rIns="22531" bIns="11265"/>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Comparison of Model-based estimates of LUE with ground-based measures.  Turner et al. 2003</a:t>
                </a:r>
              </a:p>
            </p:txBody>
          </p:sp>
        </p:grpSp>
        <p:sp>
          <p:nvSpPr>
            <p:cNvPr id="51238" name="Rectangle 38">
              <a:extLst>
                <a:ext uri="{FF2B5EF4-FFF2-40B4-BE49-F238E27FC236}">
                  <a16:creationId xmlns:a16="http://schemas.microsoft.com/office/drawing/2014/main" id="{56672FB7-2294-9E56-0DA8-90014691422A}"/>
                </a:ext>
              </a:extLst>
            </p:cNvPr>
            <p:cNvSpPr>
              <a:spLocks noChangeArrowheads="1"/>
            </p:cNvSpPr>
            <p:nvPr/>
          </p:nvSpPr>
          <p:spPr bwMode="auto">
            <a:xfrm flipH="1" flipV="1">
              <a:off x="8592" y="10848"/>
              <a:ext cx="432" cy="35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Light Use Efficiency (gCMJ</a:t>
              </a:r>
              <a:r>
                <a:rPr kumimoji="0" lang="en-US" altLang="zh-CN" sz="600" b="0" i="0" u="none" strike="noStrike" kern="1200" cap="none" spc="0" normalizeH="0" baseline="30000" noProof="0">
                  <a:ln>
                    <a:noFill/>
                  </a:ln>
                  <a:solidFill>
                    <a:srgbClr val="000000"/>
                  </a:solidFill>
                  <a:effectLst/>
                  <a:uLnTx/>
                  <a:uFillTx/>
                  <a:latin typeface="Times" panose="02020603050405020304" pitchFamily="18" charset="0"/>
                  <a:ea typeface="宋体" panose="02010600030101010101" pitchFamily="2" charset="-122"/>
                  <a:cs typeface="+mn-cs"/>
                </a:rPr>
                <a:t>-1 </a:t>
              </a:r>
              <a:r>
                <a:rPr kumimoji="0" lang="en-US" altLang="zh-CN" sz="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a:t>
              </a:r>
            </a:p>
          </p:txBody>
        </p:sp>
      </p:grpSp>
      <p:sp>
        <p:nvSpPr>
          <p:cNvPr id="51239" name="Line 39">
            <a:extLst>
              <a:ext uri="{FF2B5EF4-FFF2-40B4-BE49-F238E27FC236}">
                <a16:creationId xmlns:a16="http://schemas.microsoft.com/office/drawing/2014/main" id="{CE1A469F-57CD-FB20-7473-528D828FBD3D}"/>
              </a:ext>
            </a:extLst>
          </p:cNvPr>
          <p:cNvSpPr>
            <a:spLocks noChangeShapeType="1"/>
          </p:cNvSpPr>
          <p:nvPr/>
        </p:nvSpPr>
        <p:spPr bwMode="auto">
          <a:xfrm>
            <a:off x="4970463" y="381000"/>
            <a:ext cx="0" cy="6116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40" name="AutoShape 40">
            <a:extLst>
              <a:ext uri="{FF2B5EF4-FFF2-40B4-BE49-F238E27FC236}">
                <a16:creationId xmlns:a16="http://schemas.microsoft.com/office/drawing/2014/main" id="{782D8D06-D7B2-D50F-510B-426E278D4324}"/>
              </a:ext>
            </a:extLst>
          </p:cNvPr>
          <p:cNvSpPr>
            <a:spLocks noChangeArrowheads="1"/>
          </p:cNvSpPr>
          <p:nvPr/>
        </p:nvSpPr>
        <p:spPr bwMode="auto">
          <a:xfrm>
            <a:off x="3359150" y="465138"/>
            <a:ext cx="623888" cy="106362"/>
          </a:xfrm>
          <a:prstGeom prst="leftArrow">
            <a:avLst>
              <a:gd name="adj1" fmla="val 50000"/>
              <a:gd name="adj2" fmla="val 146643"/>
            </a:avLst>
          </a:prstGeom>
          <a:solidFill>
            <a:srgbClr val="C0004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C00048"/>
              </a:solidFill>
              <a:effectLst/>
              <a:uLnTx/>
              <a:uFillTx/>
              <a:latin typeface="Times" panose="02020603050405020304" pitchFamily="18" charset="0"/>
              <a:ea typeface="+mn-ea"/>
              <a:cs typeface="+mn-cs"/>
            </a:endParaRPr>
          </a:p>
        </p:txBody>
      </p:sp>
      <p:sp>
        <p:nvSpPr>
          <p:cNvPr id="51241" name="AutoShape 41">
            <a:extLst>
              <a:ext uri="{FF2B5EF4-FFF2-40B4-BE49-F238E27FC236}">
                <a16:creationId xmlns:a16="http://schemas.microsoft.com/office/drawing/2014/main" id="{863081CD-8DF5-54BB-99B9-DFF543B95CC6}"/>
              </a:ext>
            </a:extLst>
          </p:cNvPr>
          <p:cNvSpPr>
            <a:spLocks noChangeArrowheads="1"/>
          </p:cNvSpPr>
          <p:nvPr/>
        </p:nvSpPr>
        <p:spPr bwMode="auto">
          <a:xfrm flipH="1">
            <a:off x="5975350" y="487363"/>
            <a:ext cx="622300" cy="104775"/>
          </a:xfrm>
          <a:prstGeom prst="leftArrow">
            <a:avLst>
              <a:gd name="adj1" fmla="val 50000"/>
              <a:gd name="adj2" fmla="val 148485"/>
            </a:avLst>
          </a:prstGeom>
          <a:solidFill>
            <a:srgbClr val="C0004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531" tIns="11265" rIns="22531" bIns="11265" anchor="ctr"/>
          <a:lstStyle>
            <a:lvl1pPr defTabSz="225425">
              <a:defRPr sz="2400">
                <a:solidFill>
                  <a:schemeClr val="tx1"/>
                </a:solidFill>
                <a:latin typeface="Times New Roman" panose="02020603050405020304" pitchFamily="18" charset="0"/>
              </a:defRPr>
            </a:lvl1pPr>
            <a:lvl2pPr marL="112713" defTabSz="225425">
              <a:defRPr sz="2400">
                <a:solidFill>
                  <a:schemeClr val="tx1"/>
                </a:solidFill>
                <a:latin typeface="Times New Roman" panose="02020603050405020304" pitchFamily="18" charset="0"/>
              </a:defRPr>
            </a:lvl2pPr>
            <a:lvl3pPr marL="225425" defTabSz="225425">
              <a:defRPr sz="2400">
                <a:solidFill>
                  <a:schemeClr val="tx1"/>
                </a:solidFill>
                <a:latin typeface="Times New Roman" panose="02020603050405020304" pitchFamily="18" charset="0"/>
              </a:defRPr>
            </a:lvl3pPr>
            <a:lvl4pPr marL="338138" defTabSz="225425">
              <a:defRPr sz="2400">
                <a:solidFill>
                  <a:schemeClr val="tx1"/>
                </a:solidFill>
                <a:latin typeface="Times New Roman" panose="02020603050405020304" pitchFamily="18" charset="0"/>
              </a:defRPr>
            </a:lvl4pPr>
            <a:lvl5pPr marL="450850" defTabSz="225425">
              <a:defRPr sz="2400">
                <a:solidFill>
                  <a:schemeClr val="tx1"/>
                </a:solidFill>
                <a:latin typeface="Times New Roman" panose="02020603050405020304" pitchFamily="18" charset="0"/>
              </a:defRPr>
            </a:lvl5pPr>
            <a:lvl6pPr marL="908050" defTabSz="225425" fontAlgn="base">
              <a:spcBef>
                <a:spcPct val="0"/>
              </a:spcBef>
              <a:spcAft>
                <a:spcPct val="0"/>
              </a:spcAft>
              <a:defRPr sz="2400">
                <a:solidFill>
                  <a:schemeClr val="tx1"/>
                </a:solidFill>
                <a:latin typeface="Times New Roman" panose="02020603050405020304" pitchFamily="18" charset="0"/>
              </a:defRPr>
            </a:lvl6pPr>
            <a:lvl7pPr marL="1365250" defTabSz="225425" fontAlgn="base">
              <a:spcBef>
                <a:spcPct val="0"/>
              </a:spcBef>
              <a:spcAft>
                <a:spcPct val="0"/>
              </a:spcAft>
              <a:defRPr sz="2400">
                <a:solidFill>
                  <a:schemeClr val="tx1"/>
                </a:solidFill>
                <a:latin typeface="Times New Roman" panose="02020603050405020304" pitchFamily="18" charset="0"/>
              </a:defRPr>
            </a:lvl7pPr>
            <a:lvl8pPr marL="1822450" defTabSz="225425" fontAlgn="base">
              <a:spcBef>
                <a:spcPct val="0"/>
              </a:spcBef>
              <a:spcAft>
                <a:spcPct val="0"/>
              </a:spcAft>
              <a:defRPr sz="2400">
                <a:solidFill>
                  <a:schemeClr val="tx1"/>
                </a:solidFill>
                <a:latin typeface="Times New Roman" panose="02020603050405020304" pitchFamily="18" charset="0"/>
              </a:defRPr>
            </a:lvl8pPr>
            <a:lvl9pPr marL="2279650" defTabSz="22542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225425" rtl="0" eaLnBrk="0" fontAlgn="base" latinLnBrk="0" hangingPunct="0">
              <a:lnSpc>
                <a:spcPct val="100000"/>
              </a:lnSpc>
              <a:spcBef>
                <a:spcPct val="0"/>
              </a:spcBef>
              <a:spcAft>
                <a:spcPct val="0"/>
              </a:spcAft>
              <a:buClrTx/>
              <a:buSzTx/>
              <a:buFontTx/>
              <a:buNone/>
              <a:tabLst/>
              <a:defRPr/>
            </a:pPr>
            <a:endParaRPr kumimoji="0" lang="zh-CN" altLang="zh-CN" sz="600" b="0" i="0" u="none" strike="noStrike" kern="1200" cap="none" spc="0" normalizeH="0" baseline="0" noProof="0">
              <a:ln>
                <a:noFill/>
              </a:ln>
              <a:solidFill>
                <a:srgbClr val="C00048"/>
              </a:solidFill>
              <a:effectLst/>
              <a:uLnTx/>
              <a:uFillTx/>
              <a:latin typeface="Times" panose="02020603050405020304" pitchFamily="18" charset="0"/>
              <a:ea typeface="+mn-ea"/>
              <a:cs typeface="+mn-cs"/>
            </a:endParaRPr>
          </a:p>
        </p:txBody>
      </p:sp>
      <p:pic>
        <p:nvPicPr>
          <p:cNvPr id="51242" name="Picture 42">
            <a:extLst>
              <a:ext uri="{FF2B5EF4-FFF2-40B4-BE49-F238E27FC236}">
                <a16:creationId xmlns:a16="http://schemas.microsoft.com/office/drawing/2014/main" id="{9CBCB052-8A25-B4E5-83E0-0CC2C86E482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81613" y="4289425"/>
            <a:ext cx="1646237" cy="1552575"/>
          </a:xfrm>
          <a:prstGeom prst="rect">
            <a:avLst/>
          </a:prstGeom>
          <a:noFill/>
          <a:ln w="9525">
            <a:solidFill>
              <a:srgbClr val="E10C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box(out)">
                                      <p:cBhvr>
                                        <p:cTn id="7" dur="500"/>
                                        <p:tgtEl>
                                          <p:spTgt spid="51208"/>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51212"/>
                                        </p:tgtEl>
                                        <p:attrNameLst>
                                          <p:attrName>style.visibility</p:attrName>
                                        </p:attrNameLst>
                                      </p:cBhvr>
                                      <p:to>
                                        <p:strVal val="visible"/>
                                      </p:to>
                                    </p:set>
                                    <p:anim calcmode="lin" valueType="num">
                                      <p:cBhvr additive="base">
                                        <p:cTn id="11" dur="500"/>
                                        <p:tgtEl>
                                          <p:spTgt spid="51212"/>
                                        </p:tgtEl>
                                        <p:attrNameLst>
                                          <p:attrName>ppt_y</p:attrName>
                                        </p:attrNameLst>
                                      </p:cBhvr>
                                      <p:tavLst>
                                        <p:tav tm="0">
                                          <p:val>
                                            <p:strVal val="#ppt_y-#ppt_h*1.125000"/>
                                          </p:val>
                                        </p:tav>
                                        <p:tav tm="100000">
                                          <p:val>
                                            <p:strVal val="#ppt_y"/>
                                          </p:val>
                                        </p:tav>
                                      </p:tavLst>
                                    </p:anim>
                                    <p:animEffect transition="in" filter="wipe(down)">
                                      <p:cBhvr>
                                        <p:cTn id="12" dur="500"/>
                                        <p:tgtEl>
                                          <p:spTgt spid="51212"/>
                                        </p:tgtEl>
                                      </p:cBhvr>
                                    </p:animEffect>
                                  </p:childTnLst>
                                </p:cTn>
                              </p:par>
                            </p:childTnLst>
                          </p:cTn>
                        </p:par>
                        <p:par>
                          <p:cTn id="13" fill="hold" nodeType="afterGroup">
                            <p:stCondLst>
                              <p:cond delay="1000"/>
                            </p:stCondLst>
                            <p:childTnLst>
                              <p:par>
                                <p:cTn id="14" presetID="12" presetClass="entr" presetSubtype="1" fill="hold" nodeType="afterEffect">
                                  <p:stCondLst>
                                    <p:cond delay="0"/>
                                  </p:stCondLst>
                                  <p:childTnLst>
                                    <p:set>
                                      <p:cBhvr>
                                        <p:cTn id="15" dur="1" fill="hold">
                                          <p:stCondLst>
                                            <p:cond delay="0"/>
                                          </p:stCondLst>
                                        </p:cTn>
                                        <p:tgtEl>
                                          <p:spTgt spid="51215"/>
                                        </p:tgtEl>
                                        <p:attrNameLst>
                                          <p:attrName>style.visibility</p:attrName>
                                        </p:attrNameLst>
                                      </p:cBhvr>
                                      <p:to>
                                        <p:strVal val="visible"/>
                                      </p:to>
                                    </p:set>
                                    <p:anim calcmode="lin" valueType="num">
                                      <p:cBhvr additive="base">
                                        <p:cTn id="16" dur="500"/>
                                        <p:tgtEl>
                                          <p:spTgt spid="51215"/>
                                        </p:tgtEl>
                                        <p:attrNameLst>
                                          <p:attrName>ppt_y</p:attrName>
                                        </p:attrNameLst>
                                      </p:cBhvr>
                                      <p:tavLst>
                                        <p:tav tm="0">
                                          <p:val>
                                            <p:strVal val="#ppt_y-#ppt_h*1.125000"/>
                                          </p:val>
                                        </p:tav>
                                        <p:tav tm="100000">
                                          <p:val>
                                            <p:strVal val="#ppt_y"/>
                                          </p:val>
                                        </p:tav>
                                      </p:tavLst>
                                    </p:anim>
                                    <p:animEffect transition="in" filter="wipe(down)">
                                      <p:cBhvr>
                                        <p:cTn id="17" dur="500"/>
                                        <p:tgtEl>
                                          <p:spTgt spid="512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1206"/>
                                        </p:tgtEl>
                                        <p:attrNameLst>
                                          <p:attrName>style.visibility</p:attrName>
                                        </p:attrNameLst>
                                      </p:cBhvr>
                                      <p:to>
                                        <p:strVal val="visible"/>
                                      </p:to>
                                    </p:set>
                                    <p:anim calcmode="lin" valueType="num">
                                      <p:cBhvr additive="base">
                                        <p:cTn id="22" dur="500" fill="hold"/>
                                        <p:tgtEl>
                                          <p:spTgt spid="51206"/>
                                        </p:tgtEl>
                                        <p:attrNameLst>
                                          <p:attrName>ppt_x</p:attrName>
                                        </p:attrNameLst>
                                      </p:cBhvr>
                                      <p:tavLst>
                                        <p:tav tm="0">
                                          <p:val>
                                            <p:strVal val="0-#ppt_w/2"/>
                                          </p:val>
                                        </p:tav>
                                        <p:tav tm="100000">
                                          <p:val>
                                            <p:strVal val="#ppt_x"/>
                                          </p:val>
                                        </p:tav>
                                      </p:tavLst>
                                    </p:anim>
                                    <p:anim calcmode="lin" valueType="num">
                                      <p:cBhvr additive="base">
                                        <p:cTn id="23" dur="500" fill="hold"/>
                                        <p:tgtEl>
                                          <p:spTgt spid="51206"/>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51218"/>
                                        </p:tgtEl>
                                        <p:attrNameLst>
                                          <p:attrName>style.visibility</p:attrName>
                                        </p:attrNameLst>
                                      </p:cBhvr>
                                      <p:to>
                                        <p:strVal val="visible"/>
                                      </p:to>
                                    </p:set>
                                    <p:animEffect transition="in" filter="box(out)">
                                      <p:cBhvr>
                                        <p:cTn id="28" dur="500"/>
                                        <p:tgtEl>
                                          <p:spTgt spid="51218"/>
                                        </p:tgtEl>
                                      </p:cBhvr>
                                    </p:animEffect>
                                  </p:childTnLst>
                                </p:cTn>
                              </p:par>
                            </p:childTnLst>
                          </p:cTn>
                        </p:par>
                        <p:par>
                          <p:cTn id="29" fill="hold" nodeType="afterGroup">
                            <p:stCondLst>
                              <p:cond delay="500"/>
                            </p:stCondLst>
                            <p:childTnLst>
                              <p:par>
                                <p:cTn id="30" presetID="4" presetClass="entr" presetSubtype="32" fill="hold" grpId="0" nodeType="afterEffect">
                                  <p:stCondLst>
                                    <p:cond delay="0"/>
                                  </p:stCondLst>
                                  <p:childTnLst>
                                    <p:set>
                                      <p:cBhvr>
                                        <p:cTn id="31" dur="1" fill="hold">
                                          <p:stCondLst>
                                            <p:cond delay="0"/>
                                          </p:stCondLst>
                                        </p:cTn>
                                        <p:tgtEl>
                                          <p:spTgt spid="51211"/>
                                        </p:tgtEl>
                                        <p:attrNameLst>
                                          <p:attrName>style.visibility</p:attrName>
                                        </p:attrNameLst>
                                      </p:cBhvr>
                                      <p:to>
                                        <p:strVal val="visible"/>
                                      </p:to>
                                    </p:set>
                                    <p:animEffect transition="in" filter="box(out)">
                                      <p:cBhvr>
                                        <p:cTn id="32" dur="500"/>
                                        <p:tgtEl>
                                          <p:spTgt spid="512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51213"/>
                                        </p:tgtEl>
                                        <p:attrNameLst>
                                          <p:attrName>style.visibility</p:attrName>
                                        </p:attrNameLst>
                                      </p:cBhvr>
                                      <p:to>
                                        <p:strVal val="visible"/>
                                      </p:to>
                                    </p:set>
                                    <p:animEffect transition="in" filter="box(out)">
                                      <p:cBhvr>
                                        <p:cTn id="37" dur="500"/>
                                        <p:tgtEl>
                                          <p:spTgt spid="51213"/>
                                        </p:tgtEl>
                                      </p:cBhvr>
                                    </p:animEffect>
                                  </p:childTnLst>
                                </p:cTn>
                              </p:par>
                            </p:childTnLst>
                          </p:cTn>
                        </p:par>
                        <p:par>
                          <p:cTn id="38" fill="hold" nodeType="afterGroup">
                            <p:stCondLst>
                              <p:cond delay="500"/>
                            </p:stCondLst>
                            <p:childTnLst>
                              <p:par>
                                <p:cTn id="39" presetID="22" presetClass="entr" presetSubtype="4" fill="hold" nodeType="afterEffect">
                                  <p:stCondLst>
                                    <p:cond delay="0"/>
                                  </p:stCondLst>
                                  <p:childTnLst>
                                    <p:set>
                                      <p:cBhvr>
                                        <p:cTn id="40" dur="1" fill="hold">
                                          <p:stCondLst>
                                            <p:cond delay="0"/>
                                          </p:stCondLst>
                                        </p:cTn>
                                        <p:tgtEl>
                                          <p:spTgt spid="51210"/>
                                        </p:tgtEl>
                                        <p:attrNameLst>
                                          <p:attrName>style.visibility</p:attrName>
                                        </p:attrNameLst>
                                      </p:cBhvr>
                                      <p:to>
                                        <p:strVal val="visible"/>
                                      </p:to>
                                    </p:set>
                                    <p:animEffect transition="in" filter="wipe(down)">
                                      <p:cBhvr>
                                        <p:cTn id="41" dur="5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autoUpdateAnimBg="0"/>
      <p:bldP spid="51211" grpId="0"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DC407D4-79DC-1517-41B4-1F6D31B81549}"/>
              </a:ext>
            </a:extLst>
          </p:cNvPr>
          <p:cNvSpPr>
            <a:spLocks noGrp="1" noChangeArrowheads="1"/>
          </p:cNvSpPr>
          <p:nvPr>
            <p:ph type="ctrTitle"/>
          </p:nvPr>
        </p:nvSpPr>
        <p:spPr>
          <a:xfrm>
            <a:off x="2438400" y="381000"/>
            <a:ext cx="5181600" cy="1524000"/>
          </a:xfrm>
        </p:spPr>
        <p:txBody>
          <a:bodyPr anchor="ctr"/>
          <a:lstStyle/>
          <a:p>
            <a:r>
              <a:rPr lang="en-US" altLang="zh-CN" sz="3200" b="1">
                <a:solidFill>
                  <a:srgbClr val="006600"/>
                </a:solidFill>
                <a:ea typeface="宋体" panose="02010600030101010101" pitchFamily="2" charset="-122"/>
              </a:rPr>
              <a:t>The SDO EUV Variability Experiment (EVE): Research to Operations</a:t>
            </a:r>
            <a:endParaRPr lang="en-US" altLang="zh-CN" sz="4400">
              <a:ea typeface="宋体" panose="02010600030101010101" pitchFamily="2" charset="-122"/>
            </a:endParaRPr>
          </a:p>
        </p:txBody>
      </p:sp>
      <p:sp>
        <p:nvSpPr>
          <p:cNvPr id="55299" name="Rectangle 3">
            <a:extLst>
              <a:ext uri="{FF2B5EF4-FFF2-40B4-BE49-F238E27FC236}">
                <a16:creationId xmlns:a16="http://schemas.microsoft.com/office/drawing/2014/main" id="{4CC916E7-2B17-4EAF-CF9B-59BF519D7E98}"/>
              </a:ext>
            </a:extLst>
          </p:cNvPr>
          <p:cNvSpPr>
            <a:spLocks noGrp="1" noChangeArrowheads="1"/>
          </p:cNvSpPr>
          <p:nvPr>
            <p:ph type="subTitle" idx="1"/>
          </p:nvPr>
        </p:nvSpPr>
        <p:spPr>
          <a:xfrm>
            <a:off x="304767" y="1981197"/>
            <a:ext cx="8534400" cy="914400"/>
          </a:xfrm>
        </p:spPr>
        <p:txBody>
          <a:bodyPr/>
          <a:lstStyle/>
          <a:p>
            <a:r>
              <a:rPr lang="en-US" altLang="zh-CN" sz="1600" b="1">
                <a:solidFill>
                  <a:schemeClr val="accent2"/>
                </a:solidFill>
                <a:ea typeface="宋体" panose="02010600030101010101" pitchFamily="2" charset="-122"/>
              </a:rPr>
              <a:t>F.G. Eparvier, T.N. Woods, G. Rottman (CU-LASP); A. Jones, D. Judge (USC); J. Lean, J. Mariska, D. McMullin, H. Warren (NRL); G. Berthiaume (MIT-LL); S. Bailey (UA-GI); T.J. Fuller-Rowell, R. Viereck (NOAA-SEC); J. Sojka (USU); and W.K. Tobiska (SET)</a:t>
            </a:r>
            <a:r>
              <a:rPr lang="en-US" altLang="zh-CN" sz="3200" b="1">
                <a:solidFill>
                  <a:schemeClr val="accent2"/>
                </a:solidFill>
                <a:ea typeface="宋体" panose="02010600030101010101" pitchFamily="2" charset="-122"/>
              </a:rPr>
              <a:t> </a:t>
            </a:r>
          </a:p>
        </p:txBody>
      </p:sp>
      <p:pic>
        <p:nvPicPr>
          <p:cNvPr id="55300" name="Picture 4">
            <a:extLst>
              <a:ext uri="{FF2B5EF4-FFF2-40B4-BE49-F238E27FC236}">
                <a16:creationId xmlns:a16="http://schemas.microsoft.com/office/drawing/2014/main" id="{ACC4EAE5-3632-19D4-C0DB-9591310C2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50863"/>
            <a:ext cx="2286000" cy="1125537"/>
          </a:xfrm>
          <a:prstGeom prst="rect">
            <a:avLst/>
          </a:prstGeom>
          <a:noFill/>
          <a:extLst>
            <a:ext uri="{909E8E84-426E-40DD-AFC4-6F175D3DCCD1}">
              <a14:hiddenFill xmlns:a14="http://schemas.microsoft.com/office/drawing/2010/main">
                <a:solidFill>
                  <a:srgbClr val="FFFFFF"/>
                </a:solidFill>
              </a14:hiddenFill>
            </a:ext>
          </a:extLst>
        </p:spPr>
      </p:pic>
      <p:pic>
        <p:nvPicPr>
          <p:cNvPr id="55301" name="Picture 5">
            <a:extLst>
              <a:ext uri="{FF2B5EF4-FFF2-40B4-BE49-F238E27FC236}">
                <a16:creationId xmlns:a16="http://schemas.microsoft.com/office/drawing/2014/main" id="{BA15BA6E-46C1-D623-8767-FD56B0FE2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0" y="495300"/>
            <a:ext cx="13462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5302" name="Text Box 6">
            <a:extLst>
              <a:ext uri="{FF2B5EF4-FFF2-40B4-BE49-F238E27FC236}">
                <a16:creationId xmlns:a16="http://schemas.microsoft.com/office/drawing/2014/main" id="{B6238A65-0ED0-1860-BDD8-ECE8FD9E62BF}"/>
              </a:ext>
            </a:extLst>
          </p:cNvPr>
          <p:cNvSpPr txBox="1">
            <a:spLocks noChangeArrowheads="1"/>
          </p:cNvSpPr>
          <p:nvPr/>
        </p:nvSpPr>
        <p:spPr bwMode="auto">
          <a:xfrm>
            <a:off x="304800" y="2879725"/>
            <a:ext cx="86106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SDO-EVE science objectives are: (1) Specify the solar EUV irradiance and its variability on time scales from seconds to years; (2) Advance current understanding of how and why the solar EUV irradiance varies; (3) Improve the capability to predict (nowcast and forecast) the EUV irradiance variations; and (4) Understand the response of the geospace environment to solar EUV variability and the impact on human endeavors.  This poster will describe the EVE science plans, going beyond accurate and precise irradiance measurements to encompass improvements in models of the sources of solar EUV and the effects on the Earth's atmosphere.  EVE has the ultimate goal of improving space weather operations and will provide a transition to the future of space weather monitoring systems.</a:t>
            </a:r>
            <a:endPar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CCFF66"/>
        </a:solid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0F3BBE10-A776-6DD6-EF1C-79E5FE96D28D}"/>
              </a:ext>
            </a:extLst>
          </p:cNvPr>
          <p:cNvSpPr>
            <a:spLocks noChangeArrowheads="1"/>
          </p:cNvSpPr>
          <p:nvPr/>
        </p:nvSpPr>
        <p:spPr bwMode="auto">
          <a:xfrm>
            <a:off x="152400" y="0"/>
            <a:ext cx="876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Times New Roman" panose="02020603050405020304" pitchFamily="18" charset="0"/>
              </a:rPr>
              <a:t>Lossless Data Compression Studies for NOAA Hyperspectral Environmental Suite (HES)</a:t>
            </a:r>
            <a:endParaRPr kumimoji="0" lang="en-AU" altLang="zh-CN" sz="1600" b="1" i="0" u="none" strike="noStrike" kern="1200" cap="none" spc="0" normalizeH="0" baseline="0" noProof="0">
              <a:ln>
                <a:noFill/>
              </a:ln>
              <a:solidFill>
                <a:srgbClr val="3333CC"/>
              </a:solidFill>
              <a:effectLst/>
              <a:uLnTx/>
              <a:uFillTx/>
              <a:latin typeface="Times New Roman" panose="02020603050405020304" pitchFamily="18" charset="0"/>
              <a:ea typeface="+mn-ea"/>
              <a:cs typeface="Arial" panose="020B0604020202020204" pitchFamily="34" charset="0"/>
            </a:endParaRPr>
          </a:p>
        </p:txBody>
      </p:sp>
      <p:sp>
        <p:nvSpPr>
          <p:cNvPr id="83971" name="Rectangle 3">
            <a:extLst>
              <a:ext uri="{FF2B5EF4-FFF2-40B4-BE49-F238E27FC236}">
                <a16:creationId xmlns:a16="http://schemas.microsoft.com/office/drawing/2014/main" id="{BD92AE52-B6C1-6076-45EA-518DB578BB08}"/>
              </a:ext>
            </a:extLst>
          </p:cNvPr>
          <p:cNvSpPr>
            <a:spLocks noChangeArrowheads="1"/>
          </p:cNvSpPr>
          <p:nvPr/>
        </p:nvSpPr>
        <p:spPr bwMode="auto">
          <a:xfrm>
            <a:off x="838200" y="304800"/>
            <a:ext cx="7315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Bormin Huang</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mn-cs"/>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Hung-Lung Huang</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Alok Ahuja</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Hao Chen</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Timothy J. Schmit</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2</a:t>
            </a:r>
            <a:r>
              <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 and Roger W. Heymann</a:t>
            </a:r>
            <a:r>
              <a:rPr kumimoji="0" lang="en-US" altLang="zh-CN" sz="11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3</a:t>
            </a:r>
            <a:endParaRPr kumimoji="0" lang="en-US" altLang="zh-CN" sz="11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1</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Cooperative Institute for Meteorological Satellite Studies, University of Wisconsin-Madison, </a:t>
            </a: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2</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Arial" panose="020B0604020202020204" pitchFamily="34" charset="0"/>
              </a:rPr>
              <a:t>NOAA/NESDIS, Office of Research and Applications, </a:t>
            </a:r>
            <a:r>
              <a:rPr kumimoji="0" lang="en-US" altLang="zh-CN" sz="1000" b="1" i="0" u="none" strike="noStrike" kern="1200" cap="none" spc="0" normalizeH="0" baseline="30000" noProof="0">
                <a:ln>
                  <a:noFill/>
                </a:ln>
                <a:solidFill>
                  <a:srgbClr val="800000"/>
                </a:solidFill>
                <a:effectLst/>
                <a:uLnTx/>
                <a:uFillTx/>
                <a:latin typeface="Times New Roman" panose="02020603050405020304" pitchFamily="18" charset="0"/>
                <a:ea typeface="宋体" panose="02010600030101010101" pitchFamily="2" charset="-122"/>
                <a:cs typeface="+mn-cs"/>
              </a:rPr>
              <a:t>3</a:t>
            </a:r>
            <a:r>
              <a:rPr kumimoji="0" lang="en-US" altLang="zh-CN" sz="1000" b="1"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mn-cs"/>
              </a:rPr>
              <a:t>NOAA/NESDIS, Office of Systems Development</a:t>
            </a:r>
          </a:p>
        </p:txBody>
      </p:sp>
      <p:sp>
        <p:nvSpPr>
          <p:cNvPr id="83972" name="Rectangle 4">
            <a:extLst>
              <a:ext uri="{FF2B5EF4-FFF2-40B4-BE49-F238E27FC236}">
                <a16:creationId xmlns:a16="http://schemas.microsoft.com/office/drawing/2014/main" id="{D431F349-DFAA-0402-5B6A-0793F355421E}"/>
              </a:ext>
            </a:extLst>
          </p:cNvPr>
          <p:cNvSpPr>
            <a:spLocks noChangeArrowheads="1"/>
          </p:cNvSpPr>
          <p:nvPr/>
        </p:nvSpPr>
        <p:spPr bwMode="auto">
          <a:xfrm>
            <a:off x="0" y="1066800"/>
            <a:ext cx="3352800" cy="337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We investigated lossless compression of 3D hyperspectral sounder data using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wavelet-based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JPEG2000</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3D SPIHT</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predictor-based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JPEG-LS</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CALIC</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and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block-based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BWT</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algorithms.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Compression is performed on 10 AIRS observed radiance granules.</a:t>
            </a:r>
          </a:p>
          <a:p>
            <a:pPr marL="0" marR="0" lvl="0" indent="0" algn="l" defTabSz="914400" rtl="0" eaLnBrk="1" fontAlgn="base" latinLnBrk="0" hangingPunct="1">
              <a:lnSpc>
                <a:spcPct val="100000"/>
              </a:lnSpc>
              <a:spcBef>
                <a:spcPct val="0"/>
              </a:spcBef>
              <a:spcAft>
                <a:spcPct val="0"/>
              </a:spcAft>
              <a:buClrTx/>
              <a:buSzTx/>
              <a:buFontTx/>
              <a:buChar char="•"/>
              <a:tabLst/>
              <a:defRPr/>
            </a:pPr>
            <a:endPar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We developed </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the BAR scheme</a:t>
            </a: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a:t>
            </a:r>
            <a:r>
              <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11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data preprocessing</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technique</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to significantly improve compression ratios of these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state-of-the-art compression methods.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Without BAR,</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performance rank in terms of compression ratios</a:t>
            </a:r>
            <a:r>
              <a:rPr kumimoji="0" lang="en-US" altLang="zh-CN" sz="11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 </a:t>
            </a:r>
            <a:r>
              <a:rPr kumimoji="0" lang="en-US" altLang="zh-CN" sz="11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is:</a:t>
            </a: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JPEG-LS  &gt; 3D SPIHT &gt; JPEG2000 &gt; CALIC &gt; BWT</a:t>
            </a:r>
            <a:r>
              <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zh-CN" sz="12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With BAR, all these compression methods perform almost equally well !</a:t>
            </a:r>
            <a:r>
              <a:rPr kumimoji="0" lang="en-US" altLang="zh-CN" sz="1200" b="0" i="0" u="none" strike="noStrike" kern="1200" cap="none" spc="0" normalizeH="0" baseline="0" noProof="0">
                <a:ln>
                  <a:noFill/>
                </a:ln>
                <a:solidFill>
                  <a:srgbClr val="FF6600"/>
                </a:solidFill>
                <a:effectLst/>
                <a:uLnTx/>
                <a:uFillTx/>
                <a:latin typeface="Arial" panose="020B0604020202020204" pitchFamily="34" charset="0"/>
                <a:ea typeface="宋体" panose="02010600030101010101" pitchFamily="2" charset="-122"/>
                <a:cs typeface="+mn-cs"/>
              </a:rPr>
              <a:t> </a:t>
            </a:r>
          </a:p>
        </p:txBody>
      </p:sp>
      <p:graphicFrame>
        <p:nvGraphicFramePr>
          <p:cNvPr id="83973" name="Object 5">
            <a:extLst>
              <a:ext uri="{FF2B5EF4-FFF2-40B4-BE49-F238E27FC236}">
                <a16:creationId xmlns:a16="http://schemas.microsoft.com/office/drawing/2014/main" id="{7C20BE96-D3E4-288D-9FC5-B79C155ED09B}"/>
              </a:ext>
            </a:extLst>
          </p:cNvPr>
          <p:cNvGraphicFramePr>
            <a:graphicFrameLocks noChangeAspect="1"/>
          </p:cNvGraphicFramePr>
          <p:nvPr/>
        </p:nvGraphicFramePr>
        <p:xfrm>
          <a:off x="3276600" y="990600"/>
          <a:ext cx="5791200" cy="3505200"/>
        </p:xfrm>
        <a:graphic>
          <a:graphicData uri="http://schemas.openxmlformats.org/presentationml/2006/ole">
            <mc:AlternateContent xmlns:mc="http://schemas.openxmlformats.org/markup-compatibility/2006">
              <mc:Choice xmlns:v="urn:schemas-microsoft-com:vml" Requires="v">
                <p:oleObj name="Chart" r:id="rId2" imgW="6600994" imgH="4324457" progId="Excel.Chart.8">
                  <p:embed/>
                </p:oleObj>
              </mc:Choice>
              <mc:Fallback>
                <p:oleObj name="Chart" r:id="rId2" imgW="6600994" imgH="4324457" progId="Excel.Chart.8">
                  <p:embed/>
                  <p:pic>
                    <p:nvPicPr>
                      <p:cNvPr id="83973" name="Object 5">
                        <a:extLst>
                          <a:ext uri="{FF2B5EF4-FFF2-40B4-BE49-F238E27FC236}">
                            <a16:creationId xmlns:a16="http://schemas.microsoft.com/office/drawing/2014/main" id="{7C20BE96-D3E4-288D-9FC5-B79C155ED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990600"/>
                        <a:ext cx="57912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3974" name="Picture 6">
            <a:extLst>
              <a:ext uri="{FF2B5EF4-FFF2-40B4-BE49-F238E27FC236}">
                <a16:creationId xmlns:a16="http://schemas.microsoft.com/office/drawing/2014/main" id="{9BAA99C8-0E57-8F80-68B2-1833C334B8A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1676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7">
            <a:extLst>
              <a:ext uri="{FF2B5EF4-FFF2-40B4-BE49-F238E27FC236}">
                <a16:creationId xmlns:a16="http://schemas.microsoft.com/office/drawing/2014/main" id="{BB66C60E-E3E3-E973-9225-332F1C473F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724400"/>
            <a:ext cx="1752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8">
            <a:extLst>
              <a:ext uri="{FF2B5EF4-FFF2-40B4-BE49-F238E27FC236}">
                <a16:creationId xmlns:a16="http://schemas.microsoft.com/office/drawing/2014/main" id="{FF9097C4-F240-8E86-C98C-2B7392E08AA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590" y="4724397"/>
            <a:ext cx="1752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9">
            <a:extLst>
              <a:ext uri="{FF2B5EF4-FFF2-40B4-BE49-F238E27FC236}">
                <a16:creationId xmlns:a16="http://schemas.microsoft.com/office/drawing/2014/main" id="{7D41796A-F822-705A-933D-E3C898AE85A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4724400"/>
            <a:ext cx="1828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Picture 10">
            <a:extLst>
              <a:ext uri="{FF2B5EF4-FFF2-40B4-BE49-F238E27FC236}">
                <a16:creationId xmlns:a16="http://schemas.microsoft.com/office/drawing/2014/main" id="{D7909696-B3E0-57C9-C806-96DB767785D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4724400"/>
            <a:ext cx="16764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3979" name="Rectangle 11">
            <a:extLst>
              <a:ext uri="{FF2B5EF4-FFF2-40B4-BE49-F238E27FC236}">
                <a16:creationId xmlns:a16="http://schemas.microsoft.com/office/drawing/2014/main" id="{57CF5E3C-97AC-83CE-66E1-5D1E82A41CBB}"/>
              </a:ext>
            </a:extLst>
          </p:cNvPr>
          <p:cNvSpPr>
            <a:spLocks noChangeArrowheads="1"/>
          </p:cNvSpPr>
          <p:nvPr/>
        </p:nvSpPr>
        <p:spPr bwMode="auto">
          <a:xfrm>
            <a:off x="2057400" y="6613525"/>
            <a:ext cx="571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AIRS radiance field at wavenumber 900.3cm</a:t>
            </a:r>
            <a:r>
              <a:rPr kumimoji="0" lang="en-US" altLang="zh-CN" sz="1000" b="1" i="0" u="none" strike="noStrike" kern="1200" cap="none" spc="0" normalizeH="0" baseline="30000" noProof="0">
                <a:ln>
                  <a:noFill/>
                </a:ln>
                <a:solidFill>
                  <a:srgbClr val="006600"/>
                </a:solidFill>
                <a:effectLst/>
                <a:uLnTx/>
                <a:uFillTx/>
                <a:latin typeface="Arial" panose="020B0604020202020204" pitchFamily="34" charset="0"/>
                <a:ea typeface="宋体" panose="02010600030101010101" pitchFamily="2" charset="-122"/>
                <a:cs typeface="+mn-cs"/>
              </a:rPr>
              <a:t>-1</a:t>
            </a: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 for first 5 selected granules, Sept. 6, 2002</a:t>
            </a:r>
          </a:p>
        </p:txBody>
      </p:sp>
      <p:sp>
        <p:nvSpPr>
          <p:cNvPr id="83980" name="Rectangle 12">
            <a:extLst>
              <a:ext uri="{FF2B5EF4-FFF2-40B4-BE49-F238E27FC236}">
                <a16:creationId xmlns:a16="http://schemas.microsoft.com/office/drawing/2014/main" id="{9BBDC39C-860B-88BF-1D62-B9396AE3125B}"/>
              </a:ext>
            </a:extLst>
          </p:cNvPr>
          <p:cNvSpPr>
            <a:spLocks noChangeArrowheads="1"/>
          </p:cNvSpPr>
          <p:nvPr/>
        </p:nvSpPr>
        <p:spPr bwMode="auto">
          <a:xfrm>
            <a:off x="3886200" y="4419600"/>
            <a:ext cx="502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006600"/>
                </a:solidFill>
                <a:effectLst/>
                <a:uLnTx/>
                <a:uFillTx/>
                <a:latin typeface="Arial" panose="020B0604020202020204" pitchFamily="34" charset="0"/>
                <a:ea typeface="宋体" panose="02010600030101010101" pitchFamily="2" charset="-122"/>
                <a:cs typeface="+mn-cs"/>
              </a:rPr>
              <a:t>Comparison of various compression methods with and without the BAR scheme</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26426523-3A25-6B90-8BEE-BDB95311263B}"/>
              </a:ext>
            </a:extLst>
          </p:cNvPr>
          <p:cNvSpPr>
            <a:spLocks noGrp="1"/>
          </p:cNvSpPr>
          <p:nvPr>
            <p:ph type="title"/>
          </p:nvPr>
        </p:nvSpPr>
        <p:spPr>
          <a:xfrm>
            <a:off x="914400" y="274638"/>
            <a:ext cx="7772400" cy="792162"/>
          </a:xfrm>
        </p:spPr>
        <p:txBody>
          <a:bodyPr/>
          <a:lstStyle/>
          <a:p>
            <a:r>
              <a:rPr lang="en-US" altLang="zh-CN"/>
              <a:t>How has the economy changed?</a:t>
            </a:r>
          </a:p>
        </p:txBody>
      </p:sp>
      <p:sp>
        <p:nvSpPr>
          <p:cNvPr id="3" name="Slide Number Placeholder 2">
            <a:extLst>
              <a:ext uri="{FF2B5EF4-FFF2-40B4-BE49-F238E27FC236}">
                <a16:creationId xmlns:a16="http://schemas.microsoft.com/office/drawing/2014/main" id="{E316771F-DA1F-D928-D580-5CA6964C6290}"/>
              </a:ext>
            </a:extLst>
          </p:cNvPr>
          <p:cNvSpPr>
            <a:spLocks noGrp="1"/>
          </p:cNvSpPr>
          <p:nvPr>
            <p:ph type="sldNum" sz="quarter" idx="12"/>
          </p:nvPr>
        </p:nvSpPr>
        <p:spPr/>
        <p:txBody>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fld id="{8459F2D4-2EBA-4FF0-B9F1-CF286405C3BD}" type="slidenum">
              <a:rPr kumimoji="0" lang="en-US" altLang="zh-CN" sz="1400" b="0" i="0" u="none" strike="noStrike" kern="1200" cap="none" spc="0" normalizeH="0" baseline="0" noProof="0" smtClean="0">
                <a:ln>
                  <a:noFill/>
                </a:ln>
                <a:solidFill>
                  <a:srgbClr val="FFFFFF"/>
                </a:solidFill>
                <a:effectLst/>
                <a:uLnTx/>
                <a:uFillTx/>
                <a:latin typeface="Franklin Gothic Book" panose="020B0503020102020204" pitchFamily="34" charset="0"/>
                <a:ea typeface="MS PGothic" panose="020B0600070205080204" pitchFamily="34" charset="-128"/>
                <a:cs typeface="+mn-cs"/>
              </a:rPr>
              <a:pPr marL="0" marR="0" lvl="0" indent="0" algn="ctr" defTabSz="457200" rtl="0" eaLnBrk="1" fontAlgn="base" latinLnBrk="0" hangingPunct="1">
                <a:lnSpc>
                  <a:spcPct val="100000"/>
                </a:lnSpc>
                <a:spcBef>
                  <a:spcPct val="0"/>
                </a:spcBef>
                <a:spcAft>
                  <a:spcPct val="0"/>
                </a:spcAft>
                <a:buClrTx/>
                <a:buSzTx/>
                <a:buFontTx/>
                <a:buNone/>
                <a:tabLst/>
                <a:defRPr/>
              </a:pPr>
              <a:t>198</a:t>
            </a:fld>
            <a:endParaRPr kumimoji="0" lang="en-US" altLang="zh-CN" sz="1400" b="0" i="0" u="none" strike="noStrike" kern="1200" cap="none" spc="0" normalizeH="0" baseline="0" noProof="0">
              <a:ln>
                <a:noFill/>
              </a:ln>
              <a:solidFill>
                <a:srgbClr val="FFFFFF"/>
              </a:solidFill>
              <a:effectLst/>
              <a:uLnTx/>
              <a:uFillTx/>
              <a:latin typeface="Franklin Gothic Book" panose="020B0503020102020204" pitchFamily="34" charset="0"/>
              <a:ea typeface="MS PGothic" panose="020B0600070205080204" pitchFamily="34" charset="-128"/>
              <a:cs typeface="+mn-cs"/>
            </a:endParaRPr>
          </a:p>
        </p:txBody>
      </p:sp>
      <p:sp>
        <p:nvSpPr>
          <p:cNvPr id="19460" name="Content Placeholder 3">
            <a:extLst>
              <a:ext uri="{FF2B5EF4-FFF2-40B4-BE49-F238E27FC236}">
                <a16:creationId xmlns:a16="http://schemas.microsoft.com/office/drawing/2014/main" id="{EAEA573C-364C-FCB2-281E-8252BAD33484}"/>
              </a:ext>
            </a:extLst>
          </p:cNvPr>
          <p:cNvSpPr>
            <a:spLocks noGrp="1"/>
          </p:cNvSpPr>
          <p:nvPr>
            <p:ph sz="quarter" idx="1"/>
          </p:nvPr>
        </p:nvSpPr>
        <p:spPr>
          <a:xfrm>
            <a:off x="914400" y="1066800"/>
            <a:ext cx="7772400" cy="4572000"/>
          </a:xfrm>
        </p:spPr>
        <p:txBody>
          <a:bodyPr/>
          <a:lstStyle/>
          <a:p>
            <a:r>
              <a:rPr lang="en-US" altLang="zh-CN"/>
              <a:t>Three important characteristics:</a:t>
            </a:r>
          </a:p>
          <a:p>
            <a:pPr lvl="1">
              <a:buFont typeface="Wingdings 2" panose="05020102010507070707" pitchFamily="18" charset="2"/>
              <a:buNone/>
            </a:pPr>
            <a:r>
              <a:rPr lang="en-US" altLang="zh-CN"/>
              <a:t>1. Each state is hollowing out – typical establishment is now less dependent on sources of inputs within the state and on markets within the state ---- ripple effects of change within the state are now smaller than 20 years ago</a:t>
            </a:r>
          </a:p>
          <a:p>
            <a:pPr lvl="1">
              <a:buFont typeface="Wingdings 2" panose="05020102010507070707" pitchFamily="18" charset="2"/>
              <a:buNone/>
            </a:pPr>
            <a:r>
              <a:rPr lang="en-US" altLang="zh-CN"/>
              <a:t>2. Structure of production is changing – fragmentation is now a characteristic of production</a:t>
            </a:r>
          </a:p>
          <a:p>
            <a:pPr lvl="2"/>
            <a:r>
              <a:rPr lang="en-US" altLang="zh-CN"/>
              <a:t>The value chain is now longer</a:t>
            </a:r>
          </a:p>
          <a:p>
            <a:pPr lvl="2"/>
            <a:r>
              <a:rPr lang="en-US" altLang="zh-CN"/>
              <a:t>Firms are organizing production to exploit economies of scale in individual plants in specialized component production and shipping to other plants to add further components</a:t>
            </a:r>
          </a:p>
        </p:txBody>
      </p:sp>
      <p:grpSp>
        <p:nvGrpSpPr>
          <p:cNvPr id="19461" name="Group 27">
            <a:extLst>
              <a:ext uri="{FF2B5EF4-FFF2-40B4-BE49-F238E27FC236}">
                <a16:creationId xmlns:a16="http://schemas.microsoft.com/office/drawing/2014/main" id="{50FF62C6-E372-A78F-1C6A-A04AF0FA19C9}"/>
              </a:ext>
            </a:extLst>
          </p:cNvPr>
          <p:cNvGrpSpPr>
            <a:grpSpLocks/>
          </p:cNvGrpSpPr>
          <p:nvPr/>
        </p:nvGrpSpPr>
        <p:grpSpPr bwMode="auto">
          <a:xfrm>
            <a:off x="446116" y="5280006"/>
            <a:ext cx="8240712" cy="717550"/>
            <a:chOff x="200" y="1404"/>
            <a:chExt cx="5191" cy="452"/>
          </a:xfrm>
        </p:grpSpPr>
        <p:sp>
          <p:nvSpPr>
            <p:cNvPr id="19463" name="Text Box 28">
              <a:extLst>
                <a:ext uri="{FF2B5EF4-FFF2-40B4-BE49-F238E27FC236}">
                  <a16:creationId xmlns:a16="http://schemas.microsoft.com/office/drawing/2014/main" id="{C5E965A5-00C3-3578-B86C-36BD768466CE}"/>
                </a:ext>
              </a:extLst>
            </p:cNvPr>
            <p:cNvSpPr txBox="1">
              <a:spLocks noChangeArrowheads="1"/>
            </p:cNvSpPr>
            <p:nvPr/>
          </p:nvSpPr>
          <p:spPr bwMode="auto">
            <a:xfrm>
              <a:off x="200" y="1495"/>
              <a:ext cx="60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inputs</a:t>
              </a:r>
            </a:p>
          </p:txBody>
        </p:sp>
        <p:sp>
          <p:nvSpPr>
            <p:cNvPr id="19464" name="Line 29">
              <a:extLst>
                <a:ext uri="{FF2B5EF4-FFF2-40B4-BE49-F238E27FC236}">
                  <a16:creationId xmlns:a16="http://schemas.microsoft.com/office/drawing/2014/main" id="{FCA3E19A-5438-A9DB-9DFB-026B65F5B0D1}"/>
                </a:ext>
              </a:extLst>
            </p:cNvPr>
            <p:cNvSpPr>
              <a:spLocks noChangeShapeType="1"/>
            </p:cNvSpPr>
            <p:nvPr/>
          </p:nvSpPr>
          <p:spPr bwMode="auto">
            <a:xfrm>
              <a:off x="812"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65" name="Text Box 30">
              <a:extLst>
                <a:ext uri="{FF2B5EF4-FFF2-40B4-BE49-F238E27FC236}">
                  <a16:creationId xmlns:a16="http://schemas.microsoft.com/office/drawing/2014/main" id="{2F4CD6F5-BEFC-D8D5-721C-E8A11E46980E}"/>
                </a:ext>
              </a:extLst>
            </p:cNvPr>
            <p:cNvSpPr txBox="1">
              <a:spLocks noChangeArrowheads="1"/>
            </p:cNvSpPr>
            <p:nvPr/>
          </p:nvSpPr>
          <p:spPr bwMode="auto">
            <a:xfrm>
              <a:off x="1080" y="1404"/>
              <a:ext cx="101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Production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Block 1</a:t>
              </a:r>
            </a:p>
          </p:txBody>
        </p:sp>
        <p:sp>
          <p:nvSpPr>
            <p:cNvPr id="19466" name="Line 31">
              <a:extLst>
                <a:ext uri="{FF2B5EF4-FFF2-40B4-BE49-F238E27FC236}">
                  <a16:creationId xmlns:a16="http://schemas.microsoft.com/office/drawing/2014/main" id="{F89C1BAA-E1A1-A897-76C3-960A0C53D73B}"/>
                </a:ext>
              </a:extLst>
            </p:cNvPr>
            <p:cNvSpPr>
              <a:spLocks noChangeShapeType="1"/>
            </p:cNvSpPr>
            <p:nvPr/>
          </p:nvSpPr>
          <p:spPr bwMode="auto">
            <a:xfrm>
              <a:off x="2091"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67" name="Text Box 32">
              <a:extLst>
                <a:ext uri="{FF2B5EF4-FFF2-40B4-BE49-F238E27FC236}">
                  <a16:creationId xmlns:a16="http://schemas.microsoft.com/office/drawing/2014/main" id="{A6904127-58B3-CDA5-AFEA-2F5260F865A3}"/>
                </a:ext>
              </a:extLst>
            </p:cNvPr>
            <p:cNvSpPr txBox="1">
              <a:spLocks noChangeArrowheads="1"/>
            </p:cNvSpPr>
            <p:nvPr/>
          </p:nvSpPr>
          <p:spPr bwMode="auto">
            <a:xfrm>
              <a:off x="2335" y="1408"/>
              <a:ext cx="69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Service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Link </a:t>
              </a:r>
            </a:p>
          </p:txBody>
        </p:sp>
        <p:sp>
          <p:nvSpPr>
            <p:cNvPr id="19468" name="Text Box 33">
              <a:extLst>
                <a:ext uri="{FF2B5EF4-FFF2-40B4-BE49-F238E27FC236}">
                  <a16:creationId xmlns:a16="http://schemas.microsoft.com/office/drawing/2014/main" id="{1CB980BE-6BF0-07FD-C2A6-A2841A447C4B}"/>
                </a:ext>
              </a:extLst>
            </p:cNvPr>
            <p:cNvSpPr txBox="1">
              <a:spLocks noChangeArrowheads="1"/>
            </p:cNvSpPr>
            <p:nvPr/>
          </p:nvSpPr>
          <p:spPr bwMode="auto">
            <a:xfrm>
              <a:off x="3309" y="1408"/>
              <a:ext cx="1011" cy="4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Production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Block 2</a:t>
              </a:r>
            </a:p>
          </p:txBody>
        </p:sp>
        <p:sp>
          <p:nvSpPr>
            <p:cNvPr id="19469" name="Text Box 34">
              <a:extLst>
                <a:ext uri="{FF2B5EF4-FFF2-40B4-BE49-F238E27FC236}">
                  <a16:creationId xmlns:a16="http://schemas.microsoft.com/office/drawing/2014/main" id="{025A17AA-777C-1569-D3C6-F9552A986225}"/>
                </a:ext>
              </a:extLst>
            </p:cNvPr>
            <p:cNvSpPr txBox="1">
              <a:spLocks noChangeArrowheads="1"/>
            </p:cNvSpPr>
            <p:nvPr/>
          </p:nvSpPr>
          <p:spPr bwMode="auto">
            <a:xfrm>
              <a:off x="4656" y="1495"/>
              <a:ext cx="735"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erpetua" panose="02020502060401020303" pitchFamily="18" charset="0"/>
                  <a:ea typeface="MS PGothic" panose="020B0600070205080204" pitchFamily="34" charset="-128"/>
                  <a:cs typeface="+mn-cs"/>
                </a:rPr>
                <a:t>markets</a:t>
              </a:r>
            </a:p>
          </p:txBody>
        </p:sp>
        <p:sp>
          <p:nvSpPr>
            <p:cNvPr id="19470" name="Line 35">
              <a:extLst>
                <a:ext uri="{FF2B5EF4-FFF2-40B4-BE49-F238E27FC236}">
                  <a16:creationId xmlns:a16="http://schemas.microsoft.com/office/drawing/2014/main" id="{2376A071-0809-2919-FB3F-1933EF1420F8}"/>
                </a:ext>
              </a:extLst>
            </p:cNvPr>
            <p:cNvSpPr>
              <a:spLocks noChangeShapeType="1"/>
            </p:cNvSpPr>
            <p:nvPr/>
          </p:nvSpPr>
          <p:spPr bwMode="auto">
            <a:xfrm>
              <a:off x="3026"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471" name="Line 36">
              <a:extLst>
                <a:ext uri="{FF2B5EF4-FFF2-40B4-BE49-F238E27FC236}">
                  <a16:creationId xmlns:a16="http://schemas.microsoft.com/office/drawing/2014/main" id="{CA65F94A-BAC1-ED9F-B66F-39F74567590E}"/>
                </a:ext>
              </a:extLst>
            </p:cNvPr>
            <p:cNvSpPr>
              <a:spLocks noChangeShapeType="1"/>
            </p:cNvSpPr>
            <p:nvPr/>
          </p:nvSpPr>
          <p:spPr bwMode="auto">
            <a:xfrm>
              <a:off x="4371" y="1632"/>
              <a:ext cx="2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19462" name="TextBox 14">
            <a:extLst>
              <a:ext uri="{FF2B5EF4-FFF2-40B4-BE49-F238E27FC236}">
                <a16:creationId xmlns:a16="http://schemas.microsoft.com/office/drawing/2014/main" id="{54C1CFBB-CA27-C2D2-FC10-B3FCE576F101}"/>
              </a:ext>
            </a:extLst>
          </p:cNvPr>
          <p:cNvSpPr txBox="1">
            <a:spLocks noChangeArrowheads="1"/>
          </p:cNvSpPr>
          <p:nvPr/>
        </p:nvSpPr>
        <p:spPr bwMode="auto">
          <a:xfrm>
            <a:off x="1843088" y="6210300"/>
            <a:ext cx="5395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erpetua" panose="02020502060401020303" pitchFamily="18" charset="0"/>
                <a:ea typeface="MS PGothic" panose="020B0600070205080204" pitchFamily="34" charset="-128"/>
              </a:defRPr>
            </a:lvl1pPr>
            <a:lvl2pPr marL="37931725" indent="-37474525">
              <a:defRPr>
                <a:solidFill>
                  <a:schemeClr val="tx1"/>
                </a:solidFill>
                <a:latin typeface="Perpetua" panose="02020502060401020303" pitchFamily="18" charset="0"/>
                <a:ea typeface="MS PGothic" panose="020B0600070205080204" pitchFamily="34" charset="-128"/>
              </a:defRPr>
            </a:lvl2pPr>
            <a:lvl3pPr>
              <a:defRPr>
                <a:solidFill>
                  <a:schemeClr val="tx1"/>
                </a:solidFill>
                <a:latin typeface="Perpetua" panose="02020502060401020303" pitchFamily="18" charset="0"/>
                <a:ea typeface="MS PGothic" panose="020B0600070205080204" pitchFamily="34" charset="-128"/>
              </a:defRPr>
            </a:lvl3pPr>
            <a:lvl4pPr>
              <a:defRPr>
                <a:solidFill>
                  <a:schemeClr val="tx1"/>
                </a:solidFill>
                <a:latin typeface="Perpetua" panose="02020502060401020303" pitchFamily="18" charset="0"/>
                <a:ea typeface="MS PGothic" panose="020B0600070205080204" pitchFamily="34" charset="-128"/>
              </a:defRPr>
            </a:lvl4pPr>
            <a:lvl5pPr>
              <a:defRPr>
                <a:solidFill>
                  <a:schemeClr val="tx1"/>
                </a:solidFill>
                <a:latin typeface="Perpetua" panose="02020502060401020303" pitchFamily="18" charset="0"/>
                <a:ea typeface="MS PGothic" panose="020B0600070205080204" pitchFamily="34" charset="-128"/>
              </a:defRPr>
            </a:lvl5pPr>
            <a:lvl6pPr marL="4572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6pPr>
            <a:lvl7pPr marL="9144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7pPr>
            <a:lvl8pPr marL="13716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8pPr>
            <a:lvl9pPr marL="1828800" fontAlgn="base">
              <a:spcBef>
                <a:spcPct val="0"/>
              </a:spcBef>
              <a:spcAft>
                <a:spcPct val="0"/>
              </a:spcAft>
              <a:defRPr>
                <a:solidFill>
                  <a:schemeClr val="tx1"/>
                </a:solidFill>
                <a:latin typeface="Perpetua" panose="02020502060401020303"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Perpetua" panose="02020502060401020303" pitchFamily="18" charset="0"/>
                <a:ea typeface="MS PGothic" panose="020B0600070205080204" pitchFamily="34" charset="-128"/>
                <a:cs typeface="+mn-cs"/>
              </a:rPr>
              <a:t>     State 1                                          State 2</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DB20C4F1-94D4-1EBF-5912-96105D641F9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310A30-F95D-426A-9CBE-15F4ECDA4A36}" type="slidenum">
              <a:rPr kumimoji="0" lang="en-US" altLang="zh-CN" sz="1400" b="0" i="0" u="none" strike="noStrike" kern="1200" cap="none" spc="0" normalizeH="0" baseline="0" noProof="0" smtClean="0">
                <a:ln>
                  <a:noFill/>
                </a:ln>
                <a:solidFill>
                  <a:srgbClr val="000000"/>
                </a:solidFill>
                <a:effectLst/>
                <a:uLnTx/>
                <a:uFillTx/>
                <a:latin typeface="Arial"/>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199</a:t>
            </a:fld>
            <a:endParaRPr kumimoji="0" lang="en-US" altLang="zh-CN" sz="1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524290" name="Rectangle 2">
            <a:extLst>
              <a:ext uri="{FF2B5EF4-FFF2-40B4-BE49-F238E27FC236}">
                <a16:creationId xmlns:a16="http://schemas.microsoft.com/office/drawing/2014/main" id="{89E037D0-13AA-081F-4542-594F75FAEFCD}"/>
              </a:ext>
            </a:extLst>
          </p:cNvPr>
          <p:cNvSpPr>
            <a:spLocks noGrp="1" noChangeArrowheads="1"/>
          </p:cNvSpPr>
          <p:nvPr>
            <p:ph type="title"/>
          </p:nvPr>
        </p:nvSpPr>
        <p:spPr>
          <a:xfrm>
            <a:off x="685800" y="217488"/>
            <a:ext cx="7772400" cy="1143000"/>
          </a:xfrm>
        </p:spPr>
        <p:txBody>
          <a:bodyPr/>
          <a:lstStyle/>
          <a:p>
            <a:r>
              <a:rPr lang="en-US" altLang="zh-CN">
                <a:ea typeface="宋体" panose="02010600030101010101" pitchFamily="2" charset="-122"/>
              </a:rPr>
              <a:t>CPC Mission</a:t>
            </a:r>
          </a:p>
        </p:txBody>
      </p:sp>
      <p:sp>
        <p:nvSpPr>
          <p:cNvPr id="524291" name="Rectangle 3">
            <a:extLst>
              <a:ext uri="{FF2B5EF4-FFF2-40B4-BE49-F238E27FC236}">
                <a16:creationId xmlns:a16="http://schemas.microsoft.com/office/drawing/2014/main" id="{AC799CE2-20E8-B004-0B4E-D81FAB6E5C10}"/>
              </a:ext>
            </a:extLst>
          </p:cNvPr>
          <p:cNvSpPr>
            <a:spLocks noGrp="1" noChangeArrowheads="1"/>
          </p:cNvSpPr>
          <p:nvPr>
            <p:ph type="body" idx="1"/>
          </p:nvPr>
        </p:nvSpPr>
        <p:spPr>
          <a:xfrm>
            <a:off x="503238" y="3581400"/>
            <a:ext cx="4449762" cy="2514600"/>
          </a:xfrm>
          <a:ln>
            <a:solidFill>
              <a:schemeClr val="tx1"/>
            </a:solidFill>
            <a:miter lim="800000"/>
            <a:headEnd/>
            <a:tailEnd/>
          </a:ln>
        </p:spPr>
        <p:txBody>
          <a:bodyPr/>
          <a:lstStyle/>
          <a:p>
            <a:pPr>
              <a:lnSpc>
                <a:spcPct val="80000"/>
              </a:lnSpc>
              <a:spcBef>
                <a:spcPct val="50000"/>
              </a:spcBef>
            </a:pPr>
            <a:r>
              <a:rPr lang="en-US" altLang="zh-CN" sz="1600">
                <a:solidFill>
                  <a:schemeClr val="accent2"/>
                </a:solidFill>
                <a:ea typeface="宋体" panose="02010600030101010101" pitchFamily="2" charset="-122"/>
              </a:rPr>
              <a:t>National temperature and precipitation outlooks, but not monthly / seasonal rankings</a:t>
            </a:r>
          </a:p>
          <a:p>
            <a:pPr>
              <a:lnSpc>
                <a:spcPct val="80000"/>
              </a:lnSpc>
              <a:spcBef>
                <a:spcPct val="50000"/>
              </a:spcBef>
            </a:pPr>
            <a:r>
              <a:rPr lang="en-US" altLang="zh-CN" sz="1600">
                <a:solidFill>
                  <a:schemeClr val="accent2"/>
                </a:solidFill>
                <a:ea typeface="宋体" panose="02010600030101010101" pitchFamily="2" charset="-122"/>
              </a:rPr>
              <a:t>Focus: weeks, months, seasons, years (i.e. </a:t>
            </a:r>
            <a:r>
              <a:rPr lang="en-US" altLang="zh-CN" sz="1600" u="sng">
                <a:solidFill>
                  <a:srgbClr val="990000"/>
                </a:solidFill>
                <a:ea typeface="宋体" panose="02010600030101010101" pitchFamily="2" charset="-122"/>
              </a:rPr>
              <a:t>short term climate</a:t>
            </a:r>
            <a:r>
              <a:rPr lang="en-US" altLang="zh-CN" sz="1600">
                <a:solidFill>
                  <a:schemeClr val="accent2"/>
                </a:solidFill>
                <a:ea typeface="宋体" panose="02010600030101010101" pitchFamily="2" charset="-122"/>
              </a:rPr>
              <a:t>)</a:t>
            </a:r>
          </a:p>
          <a:p>
            <a:pPr>
              <a:lnSpc>
                <a:spcPct val="80000"/>
              </a:lnSpc>
              <a:spcBef>
                <a:spcPct val="50000"/>
              </a:spcBef>
            </a:pPr>
            <a:r>
              <a:rPr lang="en-US" altLang="zh-CN" sz="1600">
                <a:solidFill>
                  <a:schemeClr val="accent2"/>
                </a:solidFill>
                <a:ea typeface="宋体" panose="02010600030101010101" pitchFamily="2" charset="-122"/>
              </a:rPr>
              <a:t>Forecasts in collaboration with other NCEP Centers, NOAA line offices, other agencies and labs </a:t>
            </a:r>
          </a:p>
          <a:p>
            <a:pPr>
              <a:lnSpc>
                <a:spcPct val="80000"/>
              </a:lnSpc>
              <a:spcBef>
                <a:spcPct val="50000"/>
              </a:spcBef>
            </a:pPr>
            <a:r>
              <a:rPr lang="en-US" altLang="zh-CN" sz="1600">
                <a:solidFill>
                  <a:schemeClr val="accent2"/>
                </a:solidFill>
                <a:ea typeface="宋体" panose="02010600030101010101" pitchFamily="2" charset="-122"/>
              </a:rPr>
              <a:t>Integral to NWS Seamless Suite of Products</a:t>
            </a:r>
          </a:p>
          <a:p>
            <a:pPr lvl="1">
              <a:lnSpc>
                <a:spcPct val="80000"/>
              </a:lnSpc>
              <a:spcBef>
                <a:spcPct val="50000"/>
              </a:spcBef>
            </a:pPr>
            <a:endParaRPr lang="en-US" altLang="zh-CN" sz="1600">
              <a:ea typeface="宋体" panose="02010600030101010101" pitchFamily="2" charset="-122"/>
            </a:endParaRPr>
          </a:p>
        </p:txBody>
      </p:sp>
      <p:sp>
        <p:nvSpPr>
          <p:cNvPr id="524292" name="Rectangle 4">
            <a:extLst>
              <a:ext uri="{FF2B5EF4-FFF2-40B4-BE49-F238E27FC236}">
                <a16:creationId xmlns:a16="http://schemas.microsoft.com/office/drawing/2014/main" id="{1F6CFE7B-8ED5-D70D-8176-D5C3E8C26CEA}"/>
              </a:ext>
            </a:extLst>
          </p:cNvPr>
          <p:cNvSpPr>
            <a:spLocks noChangeArrowheads="1"/>
          </p:cNvSpPr>
          <p:nvPr/>
        </p:nvSpPr>
        <p:spPr bwMode="auto">
          <a:xfrm>
            <a:off x="4422775" y="1139825"/>
            <a:ext cx="311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524293" name="Text Box 5">
            <a:extLst>
              <a:ext uri="{FF2B5EF4-FFF2-40B4-BE49-F238E27FC236}">
                <a16:creationId xmlns:a16="http://schemas.microsoft.com/office/drawing/2014/main" id="{4E711861-920B-A4E4-C6D8-1ED8CF8378B4}"/>
              </a:ext>
            </a:extLst>
          </p:cNvPr>
          <p:cNvSpPr txBox="1">
            <a:spLocks noChangeArrowheads="1"/>
          </p:cNvSpPr>
          <p:nvPr/>
        </p:nvSpPr>
        <p:spPr bwMode="auto">
          <a:xfrm>
            <a:off x="457200" y="1812925"/>
            <a:ext cx="8153400" cy="1311275"/>
          </a:xfrm>
          <a:prstGeom prst="rect">
            <a:avLst/>
          </a:prstGeom>
          <a:gradFill rotWithShape="1">
            <a:gsLst>
              <a:gs pos="0">
                <a:srgbClr val="0000CC">
                  <a:gamma/>
                  <a:shade val="41961"/>
                  <a:invGamma/>
                </a:srgbClr>
              </a:gs>
              <a:gs pos="50000">
                <a:srgbClr val="0000CC"/>
              </a:gs>
              <a:gs pos="100000">
                <a:srgbClr val="0000CC">
                  <a:gamma/>
                  <a:shade val="41961"/>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Times New Roman" panose="02020603050405020304" pitchFamily="18" charset="0"/>
              </a:rPr>
              <a:t>We deliver climate prediction, monitoring, and assessment products for timescales from weeks to years to the Nation and the global community for the protection of life and property and the enhancement of the economy.</a:t>
            </a:r>
            <a:r>
              <a:rPr kumimoji="0" lang="en-US" altLang="zh-CN"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Times New Roman" panose="02020603050405020304" pitchFamily="18" charset="0"/>
              </a:rPr>
              <a:t> </a:t>
            </a:r>
          </a:p>
        </p:txBody>
      </p:sp>
      <p:sp>
        <p:nvSpPr>
          <p:cNvPr id="524294" name="Line 6">
            <a:extLst>
              <a:ext uri="{FF2B5EF4-FFF2-40B4-BE49-F238E27FC236}">
                <a16:creationId xmlns:a16="http://schemas.microsoft.com/office/drawing/2014/main" id="{70E4ED5C-B81C-F5FB-196A-32926B04E070}"/>
              </a:ext>
            </a:extLst>
          </p:cNvPr>
          <p:cNvSpPr>
            <a:spLocks noChangeShapeType="1"/>
          </p:cNvSpPr>
          <p:nvPr/>
        </p:nvSpPr>
        <p:spPr bwMode="auto">
          <a:xfrm>
            <a:off x="1485900" y="1295400"/>
            <a:ext cx="6172200" cy="0"/>
          </a:xfrm>
          <a:prstGeom prst="line">
            <a:avLst/>
          </a:prstGeom>
          <a:noFill/>
          <a:ln w="57150" cmpd="thinThick">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24295" name="Text Box 7">
            <a:extLst>
              <a:ext uri="{FF2B5EF4-FFF2-40B4-BE49-F238E27FC236}">
                <a16:creationId xmlns:a16="http://schemas.microsoft.com/office/drawing/2014/main" id="{DA01E17B-7F99-000F-CE04-FD5A5CACF941}"/>
              </a:ext>
            </a:extLst>
          </p:cNvPr>
          <p:cNvSpPr txBox="1">
            <a:spLocks noChangeArrowheads="1"/>
          </p:cNvSpPr>
          <p:nvPr/>
        </p:nvSpPr>
        <p:spPr bwMode="auto">
          <a:xfrm>
            <a:off x="5943600" y="3429000"/>
            <a:ext cx="1976438" cy="304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Temperature Outlook</a:t>
            </a:r>
          </a:p>
        </p:txBody>
      </p:sp>
      <p:pic>
        <p:nvPicPr>
          <p:cNvPr id="524296" name="Picture 8" descr="Latest 6 to 10 Day Temperature Outlook">
            <a:extLst>
              <a:ext uri="{FF2B5EF4-FFF2-40B4-BE49-F238E27FC236}">
                <a16:creationId xmlns:a16="http://schemas.microsoft.com/office/drawing/2014/main" id="{F18503A1-4CE6-9431-7EC1-6F1D08343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733800"/>
            <a:ext cx="2743200" cy="2551113"/>
          </a:xfrm>
          <a:prstGeom prst="rect">
            <a:avLst/>
          </a:prstGeom>
          <a:noFill/>
          <a:extLst>
            <a:ext uri="{909E8E84-426E-40DD-AFC4-6F175D3DCCD1}">
              <a14:hiddenFill xmlns:a14="http://schemas.microsoft.com/office/drawing/2010/main">
                <a:solidFill>
                  <a:srgbClr val="FFFFFF"/>
                </a:solidFill>
              </a14:hiddenFill>
            </a:ext>
          </a:extLst>
        </p:spPr>
      </p:pic>
      <p:sp>
        <p:nvSpPr>
          <p:cNvPr id="524297" name="Rectangle 9">
            <a:extLst>
              <a:ext uri="{FF2B5EF4-FFF2-40B4-BE49-F238E27FC236}">
                <a16:creationId xmlns:a16="http://schemas.microsoft.com/office/drawing/2014/main" id="{FB87B83A-0989-4E2F-5629-CE63577DCD25}"/>
              </a:ext>
            </a:extLst>
          </p:cNvPr>
          <p:cNvSpPr>
            <a:spLocks noChangeArrowheads="1"/>
          </p:cNvSpPr>
          <p:nvPr/>
        </p:nvSpPr>
        <p:spPr bwMode="auto">
          <a:xfrm>
            <a:off x="1219200" y="6248400"/>
            <a:ext cx="8383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20000"/>
              </a:spcBef>
              <a:spcAft>
                <a:spcPct val="20000"/>
              </a:spcAft>
              <a:buClrTx/>
              <a:buSzTx/>
              <a:buFont typeface="Wingdings" panose="05000000000000000000" pitchFamily="2" charset="2"/>
              <a:buNone/>
              <a:tabLst/>
              <a:defRPr/>
            </a:pPr>
            <a:r>
              <a:rPr kumimoji="0" lang="en-US" altLang="zh-CN" sz="2000" b="1" i="1" u="none" strike="noStrike" kern="1200" cap="none" spc="0" normalizeH="0" baseline="0" noProof="0">
                <a:ln>
                  <a:noFill/>
                </a:ln>
                <a:solidFill>
                  <a:srgbClr val="8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Times New Roman" panose="02020603050405020304" pitchFamily="18" charset="0"/>
              </a:rPr>
              <a:t>Note: We are asking for your help to reach more users.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a:extLst>
              <a:ext uri="{FF2B5EF4-FFF2-40B4-BE49-F238E27FC236}">
                <a16:creationId xmlns:a16="http://schemas.microsoft.com/office/drawing/2014/main" id="{5E4630D3-F338-EDC6-BE73-449406B03602}"/>
              </a:ext>
            </a:extLst>
          </p:cNvPr>
          <p:cNvSpPr>
            <a:spLocks noGrp="1"/>
          </p:cNvSpPr>
          <p:nvPr>
            <p:ph type="sldNum" sz="quarter" idx="11"/>
          </p:nvPr>
        </p:nvSpPr>
        <p:spPr>
          <a:xfrm>
            <a:off x="3771900" y="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582F504-2FA2-4EF6-8C1E-44E5D715494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8" name="Rectangle 2">
            <a:extLst>
              <a:ext uri="{FF2B5EF4-FFF2-40B4-BE49-F238E27FC236}">
                <a16:creationId xmlns:a16="http://schemas.microsoft.com/office/drawing/2014/main" id="{E362963A-1E71-B52F-F913-03F9809AA7DC}"/>
              </a:ext>
            </a:extLst>
          </p:cNvPr>
          <p:cNvSpPr>
            <a:spLocks noGrp="1" noChangeArrowheads="1"/>
          </p:cNvSpPr>
          <p:nvPr>
            <p:ph type="title"/>
          </p:nvPr>
        </p:nvSpPr>
        <p:spPr/>
        <p:txBody>
          <a:bodyPr/>
          <a:lstStyle/>
          <a:p>
            <a:r>
              <a:rPr lang="en-US" altLang="zh-CN" b="1">
                <a:latin typeface="Georgia" panose="02040502050405020303" pitchFamily="18" charset="0"/>
                <a:ea typeface="宋体" panose="02010600030101010101" pitchFamily="2" charset="-122"/>
              </a:rPr>
              <a:t>CRT Science Blueprint</a:t>
            </a:r>
          </a:p>
        </p:txBody>
      </p:sp>
      <p:graphicFrame>
        <p:nvGraphicFramePr>
          <p:cNvPr id="14516" name="Group 180">
            <a:extLst>
              <a:ext uri="{FF2B5EF4-FFF2-40B4-BE49-F238E27FC236}">
                <a16:creationId xmlns:a16="http://schemas.microsoft.com/office/drawing/2014/main" id="{A9379116-7388-FD3C-46F6-9E07DBD880A5}"/>
              </a:ext>
            </a:extLst>
          </p:cNvPr>
          <p:cNvGraphicFramePr>
            <a:graphicFrameLocks noGrp="1"/>
          </p:cNvGraphicFramePr>
          <p:nvPr>
            <p:ph type="tbl" idx="1"/>
          </p:nvPr>
        </p:nvGraphicFramePr>
        <p:xfrm rot="567139">
          <a:off x="685800" y="1981200"/>
          <a:ext cx="7772400" cy="4103688"/>
        </p:xfrm>
        <a:graphic>
          <a:graphicData uri="http://schemas.openxmlformats.org/drawingml/2006/table">
            <a:tbl>
              <a:tblPr/>
              <a:tblGrid>
                <a:gridCol w="1295400">
                  <a:extLst>
                    <a:ext uri="{9D8B030D-6E8A-4147-A177-3AD203B41FA5}">
                      <a16:colId xmlns:a16="http://schemas.microsoft.com/office/drawing/2014/main" val="2186911357"/>
                    </a:ext>
                  </a:extLst>
                </a:gridCol>
                <a:gridCol w="3382963">
                  <a:extLst>
                    <a:ext uri="{9D8B030D-6E8A-4147-A177-3AD203B41FA5}">
                      <a16:colId xmlns:a16="http://schemas.microsoft.com/office/drawing/2014/main" val="927507976"/>
                    </a:ext>
                  </a:extLst>
                </a:gridCol>
                <a:gridCol w="1438275">
                  <a:extLst>
                    <a:ext uri="{9D8B030D-6E8A-4147-A177-3AD203B41FA5}">
                      <a16:colId xmlns:a16="http://schemas.microsoft.com/office/drawing/2014/main" val="3666064631"/>
                    </a:ext>
                  </a:extLst>
                </a:gridCol>
                <a:gridCol w="1655762">
                  <a:extLst>
                    <a:ext uri="{9D8B030D-6E8A-4147-A177-3AD203B41FA5}">
                      <a16:colId xmlns:a16="http://schemas.microsoft.com/office/drawing/2014/main" val="4198964907"/>
                    </a:ext>
                  </a:extLst>
                </a:gridCol>
              </a:tblGrid>
              <a:tr h="124301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Montana Standards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Reporting Categories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Multiple Choice 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Constructed Response 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2776723"/>
                  </a:ext>
                </a:extLst>
              </a:tr>
              <a:tr h="13938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5, &amp; 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Scientific Investigation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Impact on Society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Historical Development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15-19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7833005"/>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Physical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916689"/>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Life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5993075"/>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Earth and Space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5100457"/>
                  </a:ext>
                </a:extLst>
              </a:tr>
            </a:tbl>
          </a:graphicData>
        </a:graphic>
      </p:graphicFrame>
      <p:sp>
        <p:nvSpPr>
          <p:cNvPr id="14511" name="Text Box 175">
            <a:extLst>
              <a:ext uri="{FF2B5EF4-FFF2-40B4-BE49-F238E27FC236}">
                <a16:creationId xmlns:a16="http://schemas.microsoft.com/office/drawing/2014/main" id="{AE0F76EA-474A-B303-F564-59E64AB811E6}"/>
              </a:ext>
            </a:extLst>
          </p:cNvPr>
          <p:cNvSpPr txBox="1">
            <a:spLocks noChangeArrowheads="1"/>
          </p:cNvSpPr>
          <p:nvPr/>
        </p:nvSpPr>
        <p:spPr bwMode="auto">
          <a:xfrm>
            <a:off x="533400" y="5486400"/>
            <a:ext cx="7620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Standards 5 and 6 are assessed by 5 Multiple Choice Items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C46E181-E33B-9C17-AAD0-0C951881C354}"/>
              </a:ext>
            </a:extLst>
          </p:cNvPr>
          <p:cNvSpPr>
            <a:spLocks noChangeArrowheads="1"/>
          </p:cNvSpPr>
          <p:nvPr/>
        </p:nvSpPr>
        <p:spPr bwMode="auto">
          <a:xfrm>
            <a:off x="0" y="0"/>
            <a:ext cx="9144000" cy="914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339" name="Text Box 3">
            <a:extLst>
              <a:ext uri="{FF2B5EF4-FFF2-40B4-BE49-F238E27FC236}">
                <a16:creationId xmlns:a16="http://schemas.microsoft.com/office/drawing/2014/main" id="{ABB0EABF-09AA-7040-8DB8-E0B8C56E086A}"/>
              </a:ext>
            </a:extLst>
          </p:cNvPr>
          <p:cNvSpPr txBox="1">
            <a:spLocks noChangeArrowheads="1"/>
          </p:cNvSpPr>
          <p:nvPr/>
        </p:nvSpPr>
        <p:spPr bwMode="auto">
          <a:xfrm>
            <a:off x="152400" y="152400"/>
            <a:ext cx="716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cs typeface="+mn-cs"/>
              </a:rPr>
              <a:t>DOI Climate Change Response</a:t>
            </a:r>
          </a:p>
        </p:txBody>
      </p:sp>
      <p:grpSp>
        <p:nvGrpSpPr>
          <p:cNvPr id="14340" name="Group 7">
            <a:extLst>
              <a:ext uri="{FF2B5EF4-FFF2-40B4-BE49-F238E27FC236}">
                <a16:creationId xmlns:a16="http://schemas.microsoft.com/office/drawing/2014/main" id="{8F2625E2-89C6-6961-BFBA-BCBEFF859776}"/>
              </a:ext>
            </a:extLst>
          </p:cNvPr>
          <p:cNvGrpSpPr>
            <a:grpSpLocks/>
          </p:cNvGrpSpPr>
          <p:nvPr/>
        </p:nvGrpSpPr>
        <p:grpSpPr bwMode="auto">
          <a:xfrm>
            <a:off x="0" y="76200"/>
            <a:ext cx="1295400" cy="1295400"/>
            <a:chOff x="685800" y="0"/>
            <a:chExt cx="2057400" cy="1939925"/>
          </a:xfrm>
        </p:grpSpPr>
        <p:sp>
          <p:nvSpPr>
            <p:cNvPr id="7" name="Oval 6">
              <a:extLst>
                <a:ext uri="{FF2B5EF4-FFF2-40B4-BE49-F238E27FC236}">
                  <a16:creationId xmlns:a16="http://schemas.microsoft.com/office/drawing/2014/main" id="{7E0F3E48-F8C4-089B-B4E4-58920488D4AC}"/>
                </a:ext>
              </a:extLst>
            </p:cNvPr>
            <p:cNvSpPr/>
            <p:nvPr/>
          </p:nvSpPr>
          <p:spPr>
            <a:xfrm>
              <a:off x="716056" y="38038"/>
              <a:ext cx="1974197" cy="1875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4344" name="Picture 4" descr="DOI%20Seal">
              <a:extLst>
                <a:ext uri="{FF2B5EF4-FFF2-40B4-BE49-F238E27FC236}">
                  <a16:creationId xmlns:a16="http://schemas.microsoft.com/office/drawing/2014/main" id="{A1FF9D49-28F4-C8D6-B54E-5EC27EE2FE3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0"/>
              <a:ext cx="2057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1" name="Text Box 7">
            <a:extLst>
              <a:ext uri="{FF2B5EF4-FFF2-40B4-BE49-F238E27FC236}">
                <a16:creationId xmlns:a16="http://schemas.microsoft.com/office/drawing/2014/main" id="{26150997-F011-DFD1-22EE-60F27B97F3E4}"/>
              </a:ext>
            </a:extLst>
          </p:cNvPr>
          <p:cNvSpPr txBox="1">
            <a:spLocks noChangeArrowheads="1"/>
          </p:cNvSpPr>
          <p:nvPr/>
        </p:nvSpPr>
        <p:spPr bwMode="auto">
          <a:xfrm>
            <a:off x="381000" y="1524000"/>
            <a:ext cx="838200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Department of Interior has committed to a unified monitoring and data management effort that will promote state of the art data integration procedures to facilitate data sharing.”</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Interior’s Plan for a Coordinated, Science-based Response to Climate Change Impacts on our Land, Water, and Wildlife Resources</a:t>
            </a:r>
          </a:p>
        </p:txBody>
      </p:sp>
      <p:sp>
        <p:nvSpPr>
          <p:cNvPr id="14342" name="Rectangle 9">
            <a:extLst>
              <a:ext uri="{FF2B5EF4-FFF2-40B4-BE49-F238E27FC236}">
                <a16:creationId xmlns:a16="http://schemas.microsoft.com/office/drawing/2014/main" id="{7AC2C436-53F8-2388-AE88-E9151E2E50FD}"/>
              </a:ext>
            </a:extLst>
          </p:cNvPr>
          <p:cNvSpPr>
            <a:spLocks noGrp="1" noChangeArrowheads="1"/>
          </p:cNvSpPr>
          <p:nvPr>
            <p:ph type="body" idx="1"/>
          </p:nvPr>
        </p:nvSpPr>
        <p:spPr>
          <a:xfrm>
            <a:off x="152400" y="3886200"/>
            <a:ext cx="8763000" cy="1935163"/>
          </a:xfrm>
        </p:spPr>
        <p:txBody>
          <a:bodyPr/>
          <a:lstStyle/>
          <a:p>
            <a:pPr eaLnBrk="1" hangingPunct="1"/>
            <a:r>
              <a:rPr lang="en-US" altLang="zh-CN" sz="2200">
                <a:ea typeface="宋体" panose="02010600030101010101" pitchFamily="2" charset="-122"/>
              </a:rPr>
              <a:t>The technology exists</a:t>
            </a:r>
          </a:p>
          <a:p>
            <a:pPr eaLnBrk="1" hangingPunct="1"/>
            <a:r>
              <a:rPr lang="en-US" altLang="zh-CN" sz="2200">
                <a:ea typeface="宋体" panose="02010600030101010101" pitchFamily="2" charset="-122"/>
              </a:rPr>
              <a:t>We know how to do this – several DOI efforts already underway</a:t>
            </a:r>
          </a:p>
          <a:p>
            <a:pPr eaLnBrk="1" hangingPunct="1"/>
            <a:r>
              <a:rPr lang="en-US" altLang="zh-CN" sz="2200">
                <a:ea typeface="宋体" panose="02010600030101010101" pitchFamily="2" charset="-122"/>
              </a:rPr>
              <a:t>Lots of other agencies, universities, NGOs, industry contributing</a:t>
            </a:r>
          </a:p>
          <a:p>
            <a:pPr eaLnBrk="1" hangingPunct="1"/>
            <a:r>
              <a:rPr lang="en-US" altLang="zh-CN" sz="2200">
                <a:ea typeface="宋体" panose="02010600030101010101" pitchFamily="2" charset="-122"/>
              </a:rPr>
              <a:t>Congress and OMB want to eliminate redundancy and see true interagency collaboration … the DOI could be a national leader if we got our data integration act together</a:t>
            </a:r>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AA66FE79-C63E-0809-989D-796F9D260FF1}"/>
              </a:ext>
            </a:extLst>
          </p:cNvPr>
          <p:cNvSpPr>
            <a:spLocks noGrp="1"/>
          </p:cNvSpPr>
          <p:nvPr>
            <p:ph type="sldNum" sz="quarter" idx="10"/>
          </p:nvPr>
        </p:nvSpPr>
        <p:spPr>
          <a:xfrm>
            <a:off x="3505200" y="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B56AD9-A1BF-46EF-AD9E-D964BDD47F25}" type="slidenum">
              <a:rPr kumimoji="0" lang="en-US" altLang="zh-CN" sz="1400" b="0" i="0" u="none" strike="noStrike" kern="1200" cap="none" spc="0" normalizeH="0" baseline="0" noProof="0" smtClean="0">
                <a:ln>
                  <a:noFill/>
                </a:ln>
                <a:solidFill>
                  <a:srgbClr val="000000"/>
                </a:solidFill>
                <a:effectLst/>
                <a:uLnTx/>
                <a:uFillTx/>
                <a:latin typeface="Arial"/>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altLang="zh-CN" sz="1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650242" name="Rectangle 2">
            <a:extLst>
              <a:ext uri="{FF2B5EF4-FFF2-40B4-BE49-F238E27FC236}">
                <a16:creationId xmlns:a16="http://schemas.microsoft.com/office/drawing/2014/main" id="{A8FECDBA-F1DB-C89C-6DB6-12507CD4C72E}"/>
              </a:ext>
            </a:extLst>
          </p:cNvPr>
          <p:cNvSpPr>
            <a:spLocks noGrp="1" noChangeArrowheads="1"/>
          </p:cNvSpPr>
          <p:nvPr>
            <p:ph type="title"/>
          </p:nvPr>
        </p:nvSpPr>
        <p:spPr>
          <a:xfrm>
            <a:off x="685800" y="82550"/>
            <a:ext cx="7772400" cy="838200"/>
          </a:xfrm>
        </p:spPr>
        <p:txBody>
          <a:bodyPr/>
          <a:lstStyle/>
          <a:p>
            <a:r>
              <a:rPr lang="en-US" altLang="zh-CN" sz="3200">
                <a:solidFill>
                  <a:schemeClr val="tx1"/>
                </a:solidFill>
                <a:ea typeface="宋体" panose="02010600030101010101" pitchFamily="2" charset="-122"/>
              </a:rPr>
              <a:t>Climate Outlook Products</a:t>
            </a:r>
          </a:p>
        </p:txBody>
      </p:sp>
      <p:sp>
        <p:nvSpPr>
          <p:cNvPr id="650243" name="Rectangle 3">
            <a:extLst>
              <a:ext uri="{FF2B5EF4-FFF2-40B4-BE49-F238E27FC236}">
                <a16:creationId xmlns:a16="http://schemas.microsoft.com/office/drawing/2014/main" id="{085BBA7D-B9FE-FABA-3C1D-54DBF4515E26}"/>
              </a:ext>
            </a:extLst>
          </p:cNvPr>
          <p:cNvSpPr>
            <a:spLocks noGrp="1" noChangeArrowheads="1"/>
          </p:cNvSpPr>
          <p:nvPr>
            <p:ph type="body" idx="1"/>
          </p:nvPr>
        </p:nvSpPr>
        <p:spPr>
          <a:xfrm>
            <a:off x="609600" y="990600"/>
            <a:ext cx="5486400" cy="4181475"/>
          </a:xfrm>
        </p:spPr>
        <p:txBody>
          <a:bodyPr/>
          <a:lstStyle/>
          <a:p>
            <a:pPr>
              <a:lnSpc>
                <a:spcPct val="80000"/>
              </a:lnSpc>
              <a:spcAft>
                <a:spcPct val="20000"/>
              </a:spcAft>
              <a:buFont typeface="Arial" panose="020B0604020202020204" pitchFamily="34" charset="0"/>
              <a:buNone/>
            </a:pPr>
            <a:r>
              <a:rPr lang="en-US" altLang="zh-CN" sz="4000" b="1">
                <a:solidFill>
                  <a:schemeClr val="accent2"/>
                </a:solidFill>
                <a:ea typeface="宋体" panose="02010600030101010101" pitchFamily="2" charset="-122"/>
              </a:rPr>
              <a:t>   </a:t>
            </a:r>
            <a:r>
              <a:rPr lang="en-US" altLang="zh-CN" sz="2400" b="1">
                <a:solidFill>
                  <a:schemeClr val="accent2"/>
                </a:solidFill>
                <a:ea typeface="宋体" panose="02010600030101010101" pitchFamily="2" charset="-122"/>
              </a:rPr>
              <a:t>Focus on week-2 to                 seasonal-to-interannual</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6-10 Day &amp; 8-14 Day                                 Precipitation &amp; Temperature Outlooks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Day 3-14 Hazards Assessments                                  (US, Global Tropics)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Monthly &amp; Seasonal                               Precipitation &amp; Temperature Outlooks</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Seasonal Drought Outlook                                                                                                       </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Seasonal Hurricane Outlooks                                                                   (Atlantic and Eastern Pacific)</a:t>
            </a:r>
          </a:p>
          <a:p>
            <a:pPr>
              <a:lnSpc>
                <a:spcPct val="80000"/>
              </a:lnSpc>
              <a:spcAft>
                <a:spcPct val="20000"/>
              </a:spcAft>
              <a:buFont typeface="Arial" panose="020B0604020202020204" pitchFamily="34" charset="0"/>
              <a:buChar char=""/>
            </a:pPr>
            <a:r>
              <a:rPr lang="en-US" altLang="zh-CN" sz="1800" b="1">
                <a:solidFill>
                  <a:schemeClr val="accent2"/>
                </a:solidFill>
                <a:ea typeface="宋体" panose="02010600030101010101" pitchFamily="2" charset="-122"/>
              </a:rPr>
              <a:t>Monthly ENSO Prediction</a:t>
            </a:r>
          </a:p>
          <a:p>
            <a:pPr>
              <a:lnSpc>
                <a:spcPct val="80000"/>
              </a:lnSpc>
              <a:spcAft>
                <a:spcPct val="20000"/>
              </a:spcAft>
              <a:buFont typeface="Arial" panose="020B0604020202020204" pitchFamily="34" charset="0"/>
              <a:buChar char=""/>
            </a:pPr>
            <a:endParaRPr lang="en-US" altLang="zh-CN" sz="2400" b="1" i="1">
              <a:solidFill>
                <a:schemeClr val="accent2"/>
              </a:solidFill>
              <a:ea typeface="宋体" panose="02010600030101010101" pitchFamily="2" charset="-122"/>
            </a:endParaRPr>
          </a:p>
        </p:txBody>
      </p:sp>
      <p:sp>
        <p:nvSpPr>
          <p:cNvPr id="650244" name="Rectangle 4">
            <a:extLst>
              <a:ext uri="{FF2B5EF4-FFF2-40B4-BE49-F238E27FC236}">
                <a16:creationId xmlns:a16="http://schemas.microsoft.com/office/drawing/2014/main" id="{2059E1BD-1360-3869-EAA7-3DBA03708E70}"/>
              </a:ext>
            </a:extLst>
          </p:cNvPr>
          <p:cNvSpPr>
            <a:spLocks noChangeArrowheads="1"/>
          </p:cNvSpPr>
          <p:nvPr/>
        </p:nvSpPr>
        <p:spPr bwMode="auto">
          <a:xfrm>
            <a:off x="271463" y="5384800"/>
            <a:ext cx="8383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90000"/>
              </a:lnSpc>
              <a:spcBef>
                <a:spcPct val="20000"/>
              </a:spcBef>
              <a:spcAft>
                <a:spcPct val="20000"/>
              </a:spcAft>
              <a:buClrTx/>
              <a:buSzTx/>
              <a:buFont typeface="Wingdings" panose="05000000000000000000" pitchFamily="2" charset="2"/>
              <a:buNone/>
              <a:tabLst/>
              <a:defRPr/>
            </a:pPr>
            <a:r>
              <a:rPr kumimoji="0" lang="en-US" altLang="zh-CN" sz="2000" b="1" i="1" u="none" strike="noStrike" kern="1200" cap="none" spc="0" normalizeH="0" baseline="0" noProof="0">
                <a:ln>
                  <a:noFill/>
                </a:ln>
                <a:solidFill>
                  <a:srgbClr val="8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Times New Roman" panose="02020603050405020304" pitchFamily="18" charset="0"/>
              </a:rPr>
              <a:t>Note: 	We recognize that we need to do more than T &amp; P – and in 	particular – more climate-weather type products, more 	variables.  What do users need?</a:t>
            </a:r>
          </a:p>
        </p:txBody>
      </p:sp>
      <p:pic>
        <p:nvPicPr>
          <p:cNvPr id="650245" name="Picture 5">
            <a:extLst>
              <a:ext uri="{FF2B5EF4-FFF2-40B4-BE49-F238E27FC236}">
                <a16:creationId xmlns:a16="http://schemas.microsoft.com/office/drawing/2014/main" id="{C4CBE638-5946-9C67-9A02-9BD825EC1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220"/>
          <a:stretch>
            <a:fillRect/>
          </a:stretch>
        </p:blipFill>
        <p:spPr bwMode="auto">
          <a:xfrm>
            <a:off x="6303963" y="1052513"/>
            <a:ext cx="1249362"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46" name="Picture 6">
            <a:extLst>
              <a:ext uri="{FF2B5EF4-FFF2-40B4-BE49-F238E27FC236}">
                <a16:creationId xmlns:a16="http://schemas.microsoft.com/office/drawing/2014/main" id="{A2E66FD1-B113-0879-69A1-519BF524E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455" t="2942" r="3636" b="8824"/>
          <a:stretch>
            <a:fillRect/>
          </a:stretch>
        </p:blipFill>
        <p:spPr bwMode="auto">
          <a:xfrm>
            <a:off x="7626350" y="1420813"/>
            <a:ext cx="1222375"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47" name="Picture 7">
            <a:extLst>
              <a:ext uri="{FF2B5EF4-FFF2-40B4-BE49-F238E27FC236}">
                <a16:creationId xmlns:a16="http://schemas.microsoft.com/office/drawing/2014/main" id="{81963624-DED7-307A-7BE0-C2E93BE69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3650" y="2378075"/>
            <a:ext cx="1192213" cy="1012825"/>
          </a:xfrm>
          <a:prstGeom prst="rect">
            <a:avLst/>
          </a:prstGeom>
          <a:noFill/>
          <a:extLst>
            <a:ext uri="{909E8E84-426E-40DD-AFC4-6F175D3DCCD1}">
              <a14:hiddenFill xmlns:a14="http://schemas.microsoft.com/office/drawing/2010/main">
                <a:solidFill>
                  <a:srgbClr val="FFFFFF"/>
                </a:solidFill>
              </a14:hiddenFill>
            </a:ext>
          </a:extLst>
        </p:spPr>
      </p:pic>
      <p:pic>
        <p:nvPicPr>
          <p:cNvPr id="650248" name="Picture 8" descr="NOAA image of NOAA’s 2007 Atlantic hurricane season update.">
            <a:hlinkClick r:id="rId6"/>
            <a:extLst>
              <a:ext uri="{FF2B5EF4-FFF2-40B4-BE49-F238E27FC236}">
                <a16:creationId xmlns:a16="http://schemas.microsoft.com/office/drawing/2014/main" id="{F2F25B62-681C-20E8-A031-F29E2BF7F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9363" y="3467100"/>
            <a:ext cx="1204912" cy="903288"/>
          </a:xfrm>
          <a:prstGeom prst="rect">
            <a:avLst/>
          </a:prstGeom>
          <a:noFill/>
          <a:extLst>
            <a:ext uri="{909E8E84-426E-40DD-AFC4-6F175D3DCCD1}">
              <a14:hiddenFill xmlns:a14="http://schemas.microsoft.com/office/drawing/2010/main">
                <a:solidFill>
                  <a:srgbClr val="FFFFFF"/>
                </a:solidFill>
              </a14:hiddenFill>
            </a:ext>
          </a:extLst>
        </p:spPr>
      </p:pic>
      <p:pic>
        <p:nvPicPr>
          <p:cNvPr id="650249" name="Picture 9">
            <a:extLst>
              <a:ext uri="{FF2B5EF4-FFF2-40B4-BE49-F238E27FC236}">
                <a16:creationId xmlns:a16="http://schemas.microsoft.com/office/drawing/2014/main" id="{2E034B21-D881-F59C-369E-15DEDF247C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9724"/>
          <a:stretch>
            <a:fillRect/>
          </a:stretch>
        </p:blipFill>
        <p:spPr bwMode="auto">
          <a:xfrm>
            <a:off x="6294438" y="2625725"/>
            <a:ext cx="1239837"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50" name="Picture 10">
            <a:extLst>
              <a:ext uri="{FF2B5EF4-FFF2-40B4-BE49-F238E27FC236}">
                <a16:creationId xmlns:a16="http://schemas.microsoft.com/office/drawing/2014/main" id="{1731FA4F-A385-49F2-6D52-F95C3FDFF9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b="9549"/>
          <a:stretch>
            <a:fillRect/>
          </a:stretch>
        </p:blipFill>
        <p:spPr bwMode="auto">
          <a:xfrm>
            <a:off x="6330950" y="3727450"/>
            <a:ext cx="1198563"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D647215-0DAF-428B-5BA5-66BD55BF68E4}"/>
              </a:ext>
            </a:extLst>
          </p:cNvPr>
          <p:cNvSpPr>
            <a:spLocks noGrp="1" noChangeArrowheads="1"/>
          </p:cNvSpPr>
          <p:nvPr>
            <p:ph type="title"/>
          </p:nvPr>
        </p:nvSpPr>
        <p:spPr>
          <a:xfrm>
            <a:off x="1333500" y="457200"/>
            <a:ext cx="6477000" cy="914400"/>
          </a:xfrm>
        </p:spPr>
        <p:txBody>
          <a:bodyPr/>
          <a:lstStyle/>
          <a:p>
            <a:pPr algn="ctr"/>
            <a:r>
              <a:rPr lang="en-US" altLang="zh-CN" sz="4800" b="1">
                <a:solidFill>
                  <a:srgbClr val="009900"/>
                </a:solidFill>
                <a:ea typeface="宋体" panose="02010600030101010101" pitchFamily="2" charset="-122"/>
              </a:rPr>
              <a:t>Focus </a:t>
            </a:r>
            <a:endParaRPr lang="en-US" altLang="zh-CN" sz="4800" b="1">
              <a:ea typeface="宋体" panose="02010600030101010101" pitchFamily="2" charset="-122"/>
            </a:endParaRPr>
          </a:p>
        </p:txBody>
      </p:sp>
      <p:sp>
        <p:nvSpPr>
          <p:cNvPr id="13315" name="Rectangle 3">
            <a:extLst>
              <a:ext uri="{FF2B5EF4-FFF2-40B4-BE49-F238E27FC236}">
                <a16:creationId xmlns:a16="http://schemas.microsoft.com/office/drawing/2014/main" id="{A74C2BC4-D539-1920-06F1-2E8EAC0890A8}"/>
              </a:ext>
            </a:extLst>
          </p:cNvPr>
          <p:cNvSpPr>
            <a:spLocks noGrp="1" noChangeArrowheads="1"/>
          </p:cNvSpPr>
          <p:nvPr>
            <p:ph type="body" idx="1"/>
          </p:nvPr>
        </p:nvSpPr>
        <p:spPr>
          <a:xfrm>
            <a:off x="685800" y="1676400"/>
            <a:ext cx="8077200" cy="4343400"/>
          </a:xfrm>
          <a:noFill/>
          <a:ln/>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10000"/>
              </a:lnSpc>
            </a:pPr>
            <a:r>
              <a:rPr lang="en-US" altLang="zh-CN" sz="4000">
                <a:solidFill>
                  <a:srgbClr val="000099"/>
                </a:solidFill>
                <a:ea typeface="宋体" panose="02010600030101010101" pitchFamily="2" charset="-122"/>
              </a:rPr>
              <a:t>Energy Conservation is a means to:</a:t>
            </a:r>
          </a:p>
          <a:p>
            <a:pPr lvl="1">
              <a:lnSpc>
                <a:spcPct val="110000"/>
              </a:lnSpc>
            </a:pPr>
            <a:r>
              <a:rPr lang="en-US" altLang="zh-CN" sz="3600">
                <a:solidFill>
                  <a:srgbClr val="000099"/>
                </a:solidFill>
                <a:ea typeface="宋体" panose="02010600030101010101" pitchFamily="2" charset="-122"/>
              </a:rPr>
              <a:t>Save money to reinvest in other areas</a:t>
            </a:r>
          </a:p>
          <a:p>
            <a:pPr lvl="1">
              <a:lnSpc>
                <a:spcPct val="110000"/>
              </a:lnSpc>
            </a:pPr>
            <a:r>
              <a:rPr lang="en-US" altLang="zh-CN" sz="3600">
                <a:solidFill>
                  <a:srgbClr val="000099"/>
                </a:solidFill>
                <a:ea typeface="宋体" panose="02010600030101010101" pitchFamily="2" charset="-122"/>
              </a:rPr>
              <a:t>Conserve natural resources for a cleaner environment</a:t>
            </a:r>
          </a:p>
        </p:txBody>
      </p:sp>
      <p:grpSp>
        <p:nvGrpSpPr>
          <p:cNvPr id="13316" name="Group 4">
            <a:extLst>
              <a:ext uri="{FF2B5EF4-FFF2-40B4-BE49-F238E27FC236}">
                <a16:creationId xmlns:a16="http://schemas.microsoft.com/office/drawing/2014/main" id="{63735C88-CEEB-C33F-9875-14C744A53B62}"/>
              </a:ext>
            </a:extLst>
          </p:cNvPr>
          <p:cNvGrpSpPr>
            <a:grpSpLocks/>
          </p:cNvGrpSpPr>
          <p:nvPr/>
        </p:nvGrpSpPr>
        <p:grpSpPr bwMode="auto">
          <a:xfrm>
            <a:off x="152400" y="381000"/>
            <a:ext cx="1447800" cy="762000"/>
            <a:chOff x="4176" y="3408"/>
            <a:chExt cx="912" cy="480"/>
          </a:xfrm>
        </p:grpSpPr>
        <p:pic>
          <p:nvPicPr>
            <p:cNvPr id="13317" name="Picture 5">
              <a:extLst>
                <a:ext uri="{FF2B5EF4-FFF2-40B4-BE49-F238E27FC236}">
                  <a16:creationId xmlns:a16="http://schemas.microsoft.com/office/drawing/2014/main" id="{B90D7E0B-E8DD-010E-6D7F-F91F4DD1C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 y="3408"/>
              <a:ext cx="764"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6">
              <a:extLst>
                <a:ext uri="{FF2B5EF4-FFF2-40B4-BE49-F238E27FC236}">
                  <a16:creationId xmlns:a16="http://schemas.microsoft.com/office/drawing/2014/main" id="{72BE29B2-8B5A-9D9C-63E7-B28E20AA3757}"/>
                </a:ext>
              </a:extLst>
            </p:cNvPr>
            <p:cNvSpPr txBox="1">
              <a:spLocks noChangeArrowheads="1"/>
            </p:cNvSpPr>
            <p:nvPr/>
          </p:nvSpPr>
          <p:spPr bwMode="auto">
            <a:xfrm>
              <a:off x="4176" y="3769"/>
              <a:ext cx="912"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1" i="0" u="none" strike="noStrike" kern="1200" cap="none" spc="0" normalizeH="0" baseline="0" noProof="0">
                  <a:ln>
                    <a:noFill/>
                  </a:ln>
                  <a:solidFill>
                    <a:srgbClr val="FF0000"/>
                  </a:solidFill>
                  <a:effectLst/>
                  <a:uLnTx/>
                  <a:uFillTx/>
                  <a:latin typeface="Technical" pitchFamily="66" charset="0"/>
                  <a:ea typeface="宋体" panose="02010600030101010101" pitchFamily="2" charset="-122"/>
                  <a:cs typeface="+mn-cs"/>
                </a:rPr>
                <a:t>Rebuild Massachusetts</a:t>
              </a: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trips(downRight)">
                                      <p:cBhvr>
                                        <p:cTn id="7" dur="500"/>
                                        <p:tgtEl>
                                          <p:spTgt spid="13315">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strips(downRight)">
                                      <p:cBhvr>
                                        <p:cTn id="10" dur="500"/>
                                        <p:tgtEl>
                                          <p:spTgt spid="13315">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strips(downRight)">
                                      <p:cBhvr>
                                        <p:cTn id="13"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1" name="Group 313">
            <a:extLst>
              <a:ext uri="{FF2B5EF4-FFF2-40B4-BE49-F238E27FC236}">
                <a16:creationId xmlns:a16="http://schemas.microsoft.com/office/drawing/2014/main" id="{C2108AC9-0463-CF82-7D09-6013B1477792}"/>
              </a:ext>
            </a:extLst>
          </p:cNvPr>
          <p:cNvGrpSpPr>
            <a:grpSpLocks/>
          </p:cNvGrpSpPr>
          <p:nvPr/>
        </p:nvGrpSpPr>
        <p:grpSpPr bwMode="auto">
          <a:xfrm>
            <a:off x="6985000" y="1707444"/>
            <a:ext cx="677333" cy="493889"/>
            <a:chOff x="24144" y="5476"/>
            <a:chExt cx="2016" cy="1436"/>
          </a:xfrm>
        </p:grpSpPr>
        <p:pic>
          <p:nvPicPr>
            <p:cNvPr id="2360" name="Picture 312">
              <a:extLst>
                <a:ext uri="{FF2B5EF4-FFF2-40B4-BE49-F238E27FC236}">
                  <a16:creationId xmlns:a16="http://schemas.microsoft.com/office/drawing/2014/main" id="{295179E8-ACC3-2096-2E01-9DD5B04DB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4" y="5476"/>
              <a:ext cx="2016" cy="1436"/>
            </a:xfrm>
            <a:prstGeom prst="rect">
              <a:avLst/>
            </a:prstGeom>
            <a:noFill/>
            <a:extLst>
              <a:ext uri="{909E8E84-426E-40DD-AFC4-6F175D3DCCD1}">
                <a14:hiddenFill xmlns:a14="http://schemas.microsoft.com/office/drawing/2010/main">
                  <a:solidFill>
                    <a:srgbClr val="FFFFFF"/>
                  </a:solidFill>
                </a14:hiddenFill>
              </a:ext>
            </a:extLst>
          </p:spPr>
        </p:pic>
        <p:sp>
          <p:nvSpPr>
            <p:cNvPr id="2168" name="Text Box 120">
              <a:extLst>
                <a:ext uri="{FF2B5EF4-FFF2-40B4-BE49-F238E27FC236}">
                  <a16:creationId xmlns:a16="http://schemas.microsoft.com/office/drawing/2014/main" id="{11383773-2AD3-E2A4-1CDF-546CF9F8B88A}"/>
                </a:ext>
              </a:extLst>
            </p:cNvPr>
            <p:cNvSpPr txBox="1">
              <a:spLocks noChangeArrowheads="1"/>
            </p:cNvSpPr>
            <p:nvPr/>
          </p:nvSpPr>
          <p:spPr bwMode="auto">
            <a:xfrm>
              <a:off x="24384" y="5904"/>
              <a:ext cx="845" cy="4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SST</a:t>
              </a:r>
            </a:p>
          </p:txBody>
        </p:sp>
      </p:grpSp>
      <p:pic>
        <p:nvPicPr>
          <p:cNvPr id="2302" name="Picture 254">
            <a:extLst>
              <a:ext uri="{FF2B5EF4-FFF2-40B4-BE49-F238E27FC236}">
                <a16:creationId xmlns:a16="http://schemas.microsoft.com/office/drawing/2014/main" id="{FC6F7A5A-4778-F5F4-0649-DF39BF004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444" y="3443111"/>
            <a:ext cx="1128889" cy="75347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AFA79D77-31C2-C152-DF36-6FD4525D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7783" y="606778"/>
            <a:ext cx="348662" cy="310444"/>
          </a:xfrm>
          <a:prstGeom prst="rect">
            <a:avLst/>
          </a:prstGeom>
          <a:noFill/>
          <a:extLst>
            <a:ext uri="{909E8E84-426E-40DD-AFC4-6F175D3DCCD1}">
              <a14:hiddenFill xmlns:a14="http://schemas.microsoft.com/office/drawing/2010/main">
                <a:solidFill>
                  <a:srgbClr val="FFFFFF"/>
                </a:solidFill>
              </a14:hiddenFill>
            </a:ext>
          </a:extLst>
        </p:spPr>
      </p:pic>
      <p:pic>
        <p:nvPicPr>
          <p:cNvPr id="2279" name="Picture 231">
            <a:extLst>
              <a:ext uri="{FF2B5EF4-FFF2-40B4-BE49-F238E27FC236}">
                <a16:creationId xmlns:a16="http://schemas.microsoft.com/office/drawing/2014/main" id="{8936C8C2-87A9-E3C6-F251-C6A8D52F05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273" y="4303889"/>
            <a:ext cx="468019" cy="728192"/>
          </a:xfrm>
          <a:prstGeom prst="rect">
            <a:avLst/>
          </a:prstGeom>
          <a:noFill/>
          <a:extLst>
            <a:ext uri="{909E8E84-426E-40DD-AFC4-6F175D3DCCD1}">
              <a14:hiddenFill xmlns:a14="http://schemas.microsoft.com/office/drawing/2010/main">
                <a:solidFill>
                  <a:srgbClr val="FFFFFF"/>
                </a:solidFill>
              </a14:hiddenFill>
            </a:ext>
          </a:extLst>
        </p:spPr>
      </p:pic>
      <p:grpSp>
        <p:nvGrpSpPr>
          <p:cNvPr id="2218" name="Group 170">
            <a:extLst>
              <a:ext uri="{FF2B5EF4-FFF2-40B4-BE49-F238E27FC236}">
                <a16:creationId xmlns:a16="http://schemas.microsoft.com/office/drawing/2014/main" id="{C0EC6AFC-5479-A3D2-9BB2-BBCA679C2ABE}"/>
              </a:ext>
            </a:extLst>
          </p:cNvPr>
          <p:cNvGrpSpPr>
            <a:grpSpLocks/>
          </p:cNvGrpSpPr>
          <p:nvPr/>
        </p:nvGrpSpPr>
        <p:grpSpPr bwMode="auto">
          <a:xfrm>
            <a:off x="2396244" y="3499085"/>
            <a:ext cx="534187" cy="540569"/>
            <a:chOff x="8448" y="10861"/>
            <a:chExt cx="2043" cy="1956"/>
          </a:xfrm>
        </p:grpSpPr>
        <p:pic>
          <p:nvPicPr>
            <p:cNvPr id="2213" name="Picture 165">
              <a:extLst>
                <a:ext uri="{FF2B5EF4-FFF2-40B4-BE49-F238E27FC236}">
                  <a16:creationId xmlns:a16="http://schemas.microsoft.com/office/drawing/2014/main" id="{5FA8F9C0-A3F5-EA57-23BF-C9DE64C85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643"/>
            <a:stretch>
              <a:fillRect/>
            </a:stretch>
          </p:blipFill>
          <p:spPr bwMode="auto">
            <a:xfrm>
              <a:off x="8448" y="11118"/>
              <a:ext cx="1680" cy="1602"/>
            </a:xfrm>
            <a:prstGeom prst="rect">
              <a:avLst/>
            </a:prstGeom>
            <a:noFill/>
            <a:extLst>
              <a:ext uri="{909E8E84-426E-40DD-AFC4-6F175D3DCCD1}">
                <a14:hiddenFill xmlns:a14="http://schemas.microsoft.com/office/drawing/2010/main">
                  <a:solidFill>
                    <a:srgbClr val="FFFFFF"/>
                  </a:solidFill>
                </a14:hiddenFill>
              </a:ext>
            </a:extLst>
          </p:spPr>
        </p:pic>
        <p:sp>
          <p:nvSpPr>
            <p:cNvPr id="2216" name="Text Box 168">
              <a:extLst>
                <a:ext uri="{FF2B5EF4-FFF2-40B4-BE49-F238E27FC236}">
                  <a16:creationId xmlns:a16="http://schemas.microsoft.com/office/drawing/2014/main" id="{9D9ABCE5-7624-61C4-6A6E-DE7E2355FDCB}"/>
                </a:ext>
              </a:extLst>
            </p:cNvPr>
            <p:cNvSpPr txBox="1">
              <a:spLocks noChangeArrowheads="1"/>
            </p:cNvSpPr>
            <p:nvPr/>
          </p:nvSpPr>
          <p:spPr bwMode="auto">
            <a:xfrm rot="16200000">
              <a:off x="9282" y="11608"/>
              <a:ext cx="1956"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A. Heidinger, NOAA/NESDIS/ORA</a:t>
              </a:r>
            </a:p>
          </p:txBody>
        </p:sp>
      </p:grpSp>
      <p:sp>
        <p:nvSpPr>
          <p:cNvPr id="2051" name="Text Box 3">
            <a:extLst>
              <a:ext uri="{FF2B5EF4-FFF2-40B4-BE49-F238E27FC236}">
                <a16:creationId xmlns:a16="http://schemas.microsoft.com/office/drawing/2014/main" id="{FEB44FCA-1D8D-71A2-B262-D658C6907B01}"/>
              </a:ext>
            </a:extLst>
          </p:cNvPr>
          <p:cNvSpPr txBox="1">
            <a:spLocks noChangeArrowheads="1"/>
          </p:cNvSpPr>
          <p:nvPr/>
        </p:nvSpPr>
        <p:spPr bwMode="auto">
          <a:xfrm>
            <a:off x="258410" y="536222"/>
            <a:ext cx="5279613" cy="59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63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Using GOES-R to help fulfill NOAA’s Mission Goals </a:t>
            </a:r>
          </a:p>
          <a:p>
            <a:pPr defTabSz="169347" fontAlgn="base">
              <a:spcBef>
                <a:spcPct val="0"/>
              </a:spcBef>
              <a:spcAft>
                <a:spcPct val="0"/>
              </a:spcAft>
            </a:pPr>
            <a:r>
              <a:rPr lang="en-US" altLang="zh-CN" sz="163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(Ecosystems, Weather/Water, Climate, and Commerce)</a:t>
            </a:r>
          </a:p>
        </p:txBody>
      </p:sp>
      <p:sp>
        <p:nvSpPr>
          <p:cNvPr id="2052" name="Text Box 4">
            <a:extLst>
              <a:ext uri="{FF2B5EF4-FFF2-40B4-BE49-F238E27FC236}">
                <a16:creationId xmlns:a16="http://schemas.microsoft.com/office/drawing/2014/main" id="{9AFD8D34-5D17-18FE-F6C4-CC000E33D5E4}"/>
              </a:ext>
            </a:extLst>
          </p:cNvPr>
          <p:cNvSpPr txBox="1">
            <a:spLocks noChangeArrowheads="1"/>
          </p:cNvSpPr>
          <p:nvPr/>
        </p:nvSpPr>
        <p:spPr bwMode="auto">
          <a:xfrm>
            <a:off x="2185458" y="1905000"/>
            <a:ext cx="1295547"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Ecosystems</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3" name="Text Box 5">
            <a:extLst>
              <a:ext uri="{FF2B5EF4-FFF2-40B4-BE49-F238E27FC236}">
                <a16:creationId xmlns:a16="http://schemas.microsoft.com/office/drawing/2014/main" id="{3704B728-95FA-E903-AA7D-A54900AA03FD}"/>
              </a:ext>
            </a:extLst>
          </p:cNvPr>
          <p:cNvSpPr txBox="1">
            <a:spLocks noChangeArrowheads="1"/>
          </p:cNvSpPr>
          <p:nvPr/>
        </p:nvSpPr>
        <p:spPr bwMode="auto">
          <a:xfrm>
            <a:off x="5362222" y="4007555"/>
            <a:ext cx="1256178"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Commerce</a:t>
            </a:r>
            <a:r>
              <a:rPr lang="en-US" altLang="zh-CN" sz="444">
                <a:solidFill>
                  <a:srgbClr val="FF0000"/>
                </a:solidFill>
                <a:latin typeface="Times New Roman" panose="02020603050405020304" pitchFamily="18" charset="0"/>
                <a:ea typeface="宋体" panose="02010600030101010101" pitchFamily="2" charset="-122"/>
              </a:rPr>
              <a:t> </a:t>
            </a:r>
          </a:p>
        </p:txBody>
      </p:sp>
      <p:sp>
        <p:nvSpPr>
          <p:cNvPr id="2054" name="Text Box 6">
            <a:extLst>
              <a:ext uri="{FF2B5EF4-FFF2-40B4-BE49-F238E27FC236}">
                <a16:creationId xmlns:a16="http://schemas.microsoft.com/office/drawing/2014/main" id="{06AA3682-29CC-1183-5A4D-9C2D4EC8B243}"/>
              </a:ext>
            </a:extLst>
          </p:cNvPr>
          <p:cNvSpPr txBox="1">
            <a:spLocks noChangeArrowheads="1"/>
          </p:cNvSpPr>
          <p:nvPr/>
        </p:nvSpPr>
        <p:spPr bwMode="auto">
          <a:xfrm>
            <a:off x="5348993" y="1955565"/>
            <a:ext cx="1688796"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Weather/Water</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5" name="Text Box 7">
            <a:extLst>
              <a:ext uri="{FF2B5EF4-FFF2-40B4-BE49-F238E27FC236}">
                <a16:creationId xmlns:a16="http://schemas.microsoft.com/office/drawing/2014/main" id="{4CC4645A-F7E1-D74A-4ED8-A8EA72B90184}"/>
              </a:ext>
            </a:extLst>
          </p:cNvPr>
          <p:cNvSpPr txBox="1">
            <a:spLocks noChangeArrowheads="1"/>
          </p:cNvSpPr>
          <p:nvPr/>
        </p:nvSpPr>
        <p:spPr bwMode="auto">
          <a:xfrm>
            <a:off x="2159000" y="4007555"/>
            <a:ext cx="957313"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Climate</a:t>
            </a:r>
            <a:endParaRPr lang="en-US" altLang="zh-CN" sz="444">
              <a:solidFill>
                <a:srgbClr val="FF0000"/>
              </a:solidFill>
              <a:latin typeface="Times New Roman" panose="02020603050405020304" pitchFamily="18" charset="0"/>
              <a:ea typeface="宋体" panose="02010600030101010101" pitchFamily="2" charset="-122"/>
            </a:endParaRPr>
          </a:p>
        </p:txBody>
      </p:sp>
      <p:sp>
        <p:nvSpPr>
          <p:cNvPr id="2056" name="Text Box 8">
            <a:extLst>
              <a:ext uri="{FF2B5EF4-FFF2-40B4-BE49-F238E27FC236}">
                <a16:creationId xmlns:a16="http://schemas.microsoft.com/office/drawing/2014/main" id="{5F73C8AB-ACEF-9E89-D5CF-B595CAD2F502}"/>
              </a:ext>
            </a:extLst>
          </p:cNvPr>
          <p:cNvSpPr txBox="1">
            <a:spLocks noChangeArrowheads="1"/>
          </p:cNvSpPr>
          <p:nvPr/>
        </p:nvSpPr>
        <p:spPr bwMode="auto">
          <a:xfrm>
            <a:off x="979840" y="6025444"/>
            <a:ext cx="7878410" cy="3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778"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GOES-R data and products will support all of NOAA’s mission goals!</a:t>
            </a:r>
            <a:endParaRPr lang="en-US" altLang="zh-CN" sz="444">
              <a:solidFill>
                <a:srgbClr val="FF0000"/>
              </a:solidFill>
              <a:latin typeface="Times New Roman" panose="02020603050405020304" pitchFamily="18" charset="0"/>
              <a:ea typeface="宋体" panose="02010600030101010101" pitchFamily="2" charset="-122"/>
            </a:endParaRPr>
          </a:p>
        </p:txBody>
      </p:sp>
      <p:grpSp>
        <p:nvGrpSpPr>
          <p:cNvPr id="2132" name="Group 84">
            <a:extLst>
              <a:ext uri="{FF2B5EF4-FFF2-40B4-BE49-F238E27FC236}">
                <a16:creationId xmlns:a16="http://schemas.microsoft.com/office/drawing/2014/main" id="{E82242BD-2B12-58B4-2A67-8BD4ADC6F5C6}"/>
              </a:ext>
            </a:extLst>
          </p:cNvPr>
          <p:cNvGrpSpPr>
            <a:grpSpLocks/>
          </p:cNvGrpSpPr>
          <p:nvPr/>
        </p:nvGrpSpPr>
        <p:grpSpPr bwMode="auto">
          <a:xfrm>
            <a:off x="217840" y="3958461"/>
            <a:ext cx="885472" cy="620889"/>
            <a:chOff x="1392" y="15552"/>
            <a:chExt cx="3124" cy="2112"/>
          </a:xfrm>
        </p:grpSpPr>
        <p:pic>
          <p:nvPicPr>
            <p:cNvPr id="2072" name="Picture 24">
              <a:extLst>
                <a:ext uri="{FF2B5EF4-FFF2-40B4-BE49-F238E27FC236}">
                  <a16:creationId xmlns:a16="http://schemas.microsoft.com/office/drawing/2014/main" id="{261E3C5C-7CBA-2C67-A71F-0B51DCD54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37167"/>
            <a:stretch>
              <a:fillRect/>
            </a:stretch>
          </p:blipFill>
          <p:spPr bwMode="auto">
            <a:xfrm>
              <a:off x="1392" y="15552"/>
              <a:ext cx="3124" cy="2112"/>
            </a:xfrm>
            <a:prstGeom prst="rect">
              <a:avLst/>
            </a:prstGeom>
            <a:noFill/>
            <a:extLst>
              <a:ext uri="{909E8E84-426E-40DD-AFC4-6F175D3DCCD1}">
                <a14:hiddenFill xmlns:a14="http://schemas.microsoft.com/office/drawing/2010/main">
                  <a:solidFill>
                    <a:srgbClr val="FFFFFF"/>
                  </a:solidFill>
                </a14:hiddenFill>
              </a:ext>
            </a:extLst>
          </p:spPr>
        </p:pic>
        <p:sp>
          <p:nvSpPr>
            <p:cNvPr id="2073" name="Text Box 25">
              <a:extLst>
                <a:ext uri="{FF2B5EF4-FFF2-40B4-BE49-F238E27FC236}">
                  <a16:creationId xmlns:a16="http://schemas.microsoft.com/office/drawing/2014/main" id="{D424AA5E-22B9-0108-3BF3-73399E6714E2}"/>
                </a:ext>
              </a:extLst>
            </p:cNvPr>
            <p:cNvSpPr txBox="1">
              <a:spLocks noChangeArrowheads="1"/>
            </p:cNvSpPr>
            <p:nvPr/>
          </p:nvSpPr>
          <p:spPr bwMode="auto">
            <a:xfrm>
              <a:off x="3491" y="17007"/>
              <a:ext cx="90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UW</a:t>
              </a:r>
              <a:endParaRPr lang="en-US" altLang="zh-CN" sz="444">
                <a:solidFill>
                  <a:srgbClr val="000000"/>
                </a:solidFill>
                <a:latin typeface="Times New Roman" panose="02020603050405020304" pitchFamily="18" charset="0"/>
                <a:ea typeface="宋体" panose="02010600030101010101" pitchFamily="2" charset="-122"/>
              </a:endParaRPr>
            </a:p>
          </p:txBody>
        </p:sp>
      </p:grpSp>
      <p:pic>
        <p:nvPicPr>
          <p:cNvPr id="2075" name="Picture 27">
            <a:extLst>
              <a:ext uri="{FF2B5EF4-FFF2-40B4-BE49-F238E27FC236}">
                <a16:creationId xmlns:a16="http://schemas.microsoft.com/office/drawing/2014/main" id="{7D1A90A6-D907-E23E-02A4-5DA847BC76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7555" y="4670778"/>
            <a:ext cx="326614" cy="338667"/>
          </a:xfrm>
          <a:prstGeom prst="rect">
            <a:avLst/>
          </a:prstGeom>
          <a:noFill/>
          <a:extLst>
            <a:ext uri="{909E8E84-426E-40DD-AFC4-6F175D3DCCD1}">
              <a14:hiddenFill xmlns:a14="http://schemas.microsoft.com/office/drawing/2010/main">
                <a:solidFill>
                  <a:srgbClr val="FFFFFF"/>
                </a:solidFill>
              </a14:hiddenFill>
            </a:ext>
          </a:extLst>
        </p:spPr>
      </p:pic>
      <p:grpSp>
        <p:nvGrpSpPr>
          <p:cNvPr id="2276" name="Group 228">
            <a:extLst>
              <a:ext uri="{FF2B5EF4-FFF2-40B4-BE49-F238E27FC236}">
                <a16:creationId xmlns:a16="http://schemas.microsoft.com/office/drawing/2014/main" id="{1D08C7F3-A2BB-93FE-9DB9-54D5DB11EF56}"/>
              </a:ext>
            </a:extLst>
          </p:cNvPr>
          <p:cNvGrpSpPr>
            <a:grpSpLocks/>
          </p:cNvGrpSpPr>
          <p:nvPr/>
        </p:nvGrpSpPr>
        <p:grpSpPr bwMode="auto">
          <a:xfrm>
            <a:off x="6803612" y="5348113"/>
            <a:ext cx="1184304" cy="847843"/>
            <a:chOff x="24000" y="16944"/>
            <a:chExt cx="4178" cy="2884"/>
          </a:xfrm>
        </p:grpSpPr>
        <p:sp>
          <p:nvSpPr>
            <p:cNvPr id="2086" name="Text Box 38">
              <a:extLst>
                <a:ext uri="{FF2B5EF4-FFF2-40B4-BE49-F238E27FC236}">
                  <a16:creationId xmlns:a16="http://schemas.microsoft.com/office/drawing/2014/main" id="{0D9E98D0-3378-8AD1-B56C-33DD34D75590}"/>
                </a:ext>
              </a:extLst>
            </p:cNvPr>
            <p:cNvSpPr txBox="1">
              <a:spLocks noChangeArrowheads="1"/>
            </p:cNvSpPr>
            <p:nvPr/>
          </p:nvSpPr>
          <p:spPr bwMode="auto">
            <a:xfrm>
              <a:off x="24381" y="18493"/>
              <a:ext cx="65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endParaRPr lang="zh-CN" altLang="zh-CN" sz="444">
                <a:solidFill>
                  <a:srgbClr val="000000"/>
                </a:solidFill>
                <a:latin typeface="Times New Roman" panose="02020603050405020304" pitchFamily="18" charset="0"/>
              </a:endParaRPr>
            </a:p>
          </p:txBody>
        </p:sp>
        <p:graphicFrame>
          <p:nvGraphicFramePr>
            <p:cNvPr id="2087" name="Object 39">
              <a:extLst>
                <a:ext uri="{FF2B5EF4-FFF2-40B4-BE49-F238E27FC236}">
                  <a16:creationId xmlns:a16="http://schemas.microsoft.com/office/drawing/2014/main" id="{4D52AACB-6D9C-3DEB-2FA5-3C1BBDBF9CE9}"/>
                </a:ext>
              </a:extLst>
            </p:cNvPr>
            <p:cNvGraphicFramePr>
              <a:graphicFrameLocks noChangeAspect="1"/>
            </p:cNvGraphicFramePr>
            <p:nvPr/>
          </p:nvGraphicFramePr>
          <p:xfrm>
            <a:off x="24000" y="17996"/>
            <a:ext cx="1634" cy="1309"/>
          </p:xfrm>
          <a:graphic>
            <a:graphicData uri="http://schemas.openxmlformats.org/presentationml/2006/ole">
              <mc:AlternateContent xmlns:mc="http://schemas.openxmlformats.org/markup-compatibility/2006">
                <mc:Choice xmlns:v="urn:schemas-microsoft-com:vml" Requires="v">
                  <p:oleObj name="Paint Shop Pro Image" r:id="rId9" imgW="3912195" imgH="2653659" progId="PaintShopPro">
                    <p:embed/>
                  </p:oleObj>
                </mc:Choice>
                <mc:Fallback>
                  <p:oleObj name="Paint Shop Pro Image" r:id="rId9" imgW="3912195" imgH="2653659" progId="PaintShopPro">
                    <p:embed/>
                    <p:pic>
                      <p:nvPicPr>
                        <p:cNvPr id="2087" name="Object 39">
                          <a:extLst>
                            <a:ext uri="{FF2B5EF4-FFF2-40B4-BE49-F238E27FC236}">
                              <a16:creationId xmlns:a16="http://schemas.microsoft.com/office/drawing/2014/main" id="{4D52AACB-6D9C-3DEB-2FA5-3C1BBDBF9C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2077" r="27760"/>
                        <a:stretch>
                          <a:fillRect/>
                        </a:stretch>
                      </p:blipFill>
                      <p:spPr bwMode="auto">
                        <a:xfrm>
                          <a:off x="24000" y="17996"/>
                          <a:ext cx="1634"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8" name="Text Box 40">
              <a:extLst>
                <a:ext uri="{FF2B5EF4-FFF2-40B4-BE49-F238E27FC236}">
                  <a16:creationId xmlns:a16="http://schemas.microsoft.com/office/drawing/2014/main" id="{ED95936B-C3E2-95CC-408B-C98ED30FA828}"/>
                </a:ext>
              </a:extLst>
            </p:cNvPr>
            <p:cNvSpPr txBox="1">
              <a:spLocks noChangeArrowheads="1"/>
            </p:cNvSpPr>
            <p:nvPr/>
          </p:nvSpPr>
          <p:spPr bwMode="auto">
            <a:xfrm>
              <a:off x="24079" y="18816"/>
              <a:ext cx="1579" cy="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Simulated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(11-12 μm)</a:t>
              </a:r>
            </a:p>
          </p:txBody>
        </p:sp>
        <p:sp>
          <p:nvSpPr>
            <p:cNvPr id="2089" name="Text Box 41">
              <a:extLst>
                <a:ext uri="{FF2B5EF4-FFF2-40B4-BE49-F238E27FC236}">
                  <a16:creationId xmlns:a16="http://schemas.microsoft.com/office/drawing/2014/main" id="{64E4F20B-E6B8-0C73-9CBB-CE3399F82CA9}"/>
                </a:ext>
              </a:extLst>
            </p:cNvPr>
            <p:cNvSpPr txBox="1">
              <a:spLocks noChangeArrowheads="1"/>
            </p:cNvSpPr>
            <p:nvPr/>
          </p:nvSpPr>
          <p:spPr bwMode="auto">
            <a:xfrm>
              <a:off x="25228" y="17378"/>
              <a:ext cx="1915" cy="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169347" eaLnBrk="0" fontAlgn="base" hangingPunct="0">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One day after the Mt. Cleveland eruption</a:t>
              </a:r>
            </a:p>
            <a:p>
              <a:pPr algn="ctr" defTabSz="169347" eaLnBrk="0" fontAlgn="base" hangingPunct="0">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20 February 2001, 0845 UTC </a:t>
              </a:r>
            </a:p>
          </p:txBody>
        </p:sp>
        <p:pic>
          <p:nvPicPr>
            <p:cNvPr id="2090" name="Picture 42">
              <a:extLst>
                <a:ext uri="{FF2B5EF4-FFF2-40B4-BE49-F238E27FC236}">
                  <a16:creationId xmlns:a16="http://schemas.microsoft.com/office/drawing/2014/main" id="{0C80A08E-0B94-6437-6A24-FBD5DC3603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46" y="17391"/>
              <a:ext cx="972" cy="573"/>
            </a:xfrm>
            <a:prstGeom prst="rect">
              <a:avLst/>
            </a:prstGeom>
            <a:noFill/>
            <a:extLst>
              <a:ext uri="{909E8E84-426E-40DD-AFC4-6F175D3DCCD1}">
                <a14:hiddenFill xmlns:a14="http://schemas.microsoft.com/office/drawing/2010/main">
                  <a:solidFill>
                    <a:srgbClr val="FFFFFF"/>
                  </a:solidFill>
                </a14:hiddenFill>
              </a:ext>
            </a:extLst>
          </p:spPr>
        </p:pic>
        <p:sp>
          <p:nvSpPr>
            <p:cNvPr id="2091" name="Text Box 43">
              <a:extLst>
                <a:ext uri="{FF2B5EF4-FFF2-40B4-BE49-F238E27FC236}">
                  <a16:creationId xmlns:a16="http://schemas.microsoft.com/office/drawing/2014/main" id="{24021FA9-E158-07C7-5704-8C3AC31499EC}"/>
                </a:ext>
              </a:extLst>
            </p:cNvPr>
            <p:cNvSpPr txBox="1">
              <a:spLocks noChangeArrowheads="1"/>
            </p:cNvSpPr>
            <p:nvPr/>
          </p:nvSpPr>
          <p:spPr bwMode="auto">
            <a:xfrm>
              <a:off x="24442" y="16944"/>
              <a:ext cx="2693"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Volcanic Ash Plume:  </a:t>
              </a:r>
            </a:p>
            <a:p>
              <a:pPr defTabSz="169347" eaLnBrk="0" fontAlgn="base" hangingPunct="0">
                <a:spcBef>
                  <a:spcPct val="0"/>
                </a:spcBef>
                <a:spcAft>
                  <a:spcPct val="0"/>
                </a:spcAft>
              </a:pPr>
              <a:r>
                <a:rPr lang="en-US" altLang="zh-CN" sz="370" b="1">
                  <a:solidFill>
                    <a:srgbClr val="3333CC"/>
                  </a:solidFill>
                  <a:latin typeface="Times New Roman" panose="02020603050405020304" pitchFamily="18" charset="0"/>
                  <a:ea typeface="宋体" panose="02010600030101010101" pitchFamily="2" charset="-122"/>
                </a:rPr>
                <a:t>11-12 and 8.5-11 μm images</a:t>
              </a:r>
              <a:r>
                <a:rPr lang="en-US" altLang="zh-CN" sz="444">
                  <a:solidFill>
                    <a:srgbClr val="000000"/>
                  </a:solidFill>
                  <a:latin typeface="Times New Roman" panose="02020603050405020304" pitchFamily="18" charset="0"/>
                  <a:ea typeface="宋体" panose="02010600030101010101" pitchFamily="2" charset="-122"/>
                </a:rPr>
                <a:t> </a:t>
              </a:r>
            </a:p>
          </p:txBody>
        </p:sp>
        <p:grpSp>
          <p:nvGrpSpPr>
            <p:cNvPr id="2092" name="Group 44">
              <a:extLst>
                <a:ext uri="{FF2B5EF4-FFF2-40B4-BE49-F238E27FC236}">
                  <a16:creationId xmlns:a16="http://schemas.microsoft.com/office/drawing/2014/main" id="{698C93C7-1723-8D57-09EF-306094710AA0}"/>
                </a:ext>
              </a:extLst>
            </p:cNvPr>
            <p:cNvGrpSpPr>
              <a:grpSpLocks/>
            </p:cNvGrpSpPr>
            <p:nvPr/>
          </p:nvGrpSpPr>
          <p:grpSpPr bwMode="auto">
            <a:xfrm>
              <a:off x="25689" y="17992"/>
              <a:ext cx="2489" cy="1755"/>
              <a:chOff x="2976" y="1588"/>
              <a:chExt cx="4302" cy="3483"/>
            </a:xfrm>
          </p:grpSpPr>
          <p:graphicFrame>
            <p:nvGraphicFramePr>
              <p:cNvPr id="2093" name="Object 45">
                <a:extLst>
                  <a:ext uri="{FF2B5EF4-FFF2-40B4-BE49-F238E27FC236}">
                    <a16:creationId xmlns:a16="http://schemas.microsoft.com/office/drawing/2014/main" id="{5E36DD3B-7210-E846-C58D-23DD5B6D5258}"/>
                  </a:ext>
                </a:extLst>
              </p:cNvPr>
              <p:cNvGraphicFramePr>
                <a:graphicFrameLocks noChangeAspect="1"/>
              </p:cNvGraphicFramePr>
              <p:nvPr/>
            </p:nvGraphicFramePr>
            <p:xfrm>
              <a:off x="2976" y="1588"/>
              <a:ext cx="2693" cy="2670"/>
            </p:xfrm>
            <a:graphic>
              <a:graphicData uri="http://schemas.openxmlformats.org/presentationml/2006/ole">
                <mc:AlternateContent xmlns:mc="http://schemas.openxmlformats.org/markup-compatibility/2006">
                  <mc:Choice xmlns:v="urn:schemas-microsoft-com:vml" Requires="v">
                    <p:oleObj name="Paint Shop Pro Image" r:id="rId12" imgW="3902439" imgH="2663415" progId="PaintShopPro">
                      <p:embed/>
                    </p:oleObj>
                  </mc:Choice>
                  <mc:Fallback>
                    <p:oleObj name="Paint Shop Pro Image" r:id="rId12" imgW="3902439" imgH="2663415" progId="PaintShopPro">
                      <p:embed/>
                      <p:pic>
                        <p:nvPicPr>
                          <p:cNvPr id="2093" name="Object 45">
                            <a:extLst>
                              <a:ext uri="{FF2B5EF4-FFF2-40B4-BE49-F238E27FC236}">
                                <a16:creationId xmlns:a16="http://schemas.microsoft.com/office/drawing/2014/main" id="{5E36DD3B-7210-E846-C58D-23DD5B6D52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28572"/>
                          <a:stretch>
                            <a:fillRect/>
                          </a:stretch>
                        </p:blipFill>
                        <p:spPr bwMode="auto">
                          <a:xfrm>
                            <a:off x="2976" y="1588"/>
                            <a:ext cx="2693" cy="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94" name="Text Box 46">
                <a:extLst>
                  <a:ext uri="{FF2B5EF4-FFF2-40B4-BE49-F238E27FC236}">
                    <a16:creationId xmlns:a16="http://schemas.microsoft.com/office/drawing/2014/main" id="{AD2DC56B-82CE-269A-09BB-925EAE118FBA}"/>
                  </a:ext>
                </a:extLst>
              </p:cNvPr>
              <p:cNvSpPr txBox="1">
                <a:spLocks noChangeArrowheads="1"/>
              </p:cNvSpPr>
              <p:nvPr/>
            </p:nvSpPr>
            <p:spPr bwMode="auto">
              <a:xfrm>
                <a:off x="5135" y="4178"/>
                <a:ext cx="2143" cy="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59">
                    <a:solidFill>
                      <a:srgbClr val="000000"/>
                    </a:solidFill>
                    <a:latin typeface="Times New Roman" panose="02020603050405020304" pitchFamily="18" charset="0"/>
                    <a:ea typeface="宋体" panose="02010600030101010101" pitchFamily="2" charset="-122"/>
                  </a:rPr>
                  <a:t>UW/CIMSS</a:t>
                </a:r>
                <a:endParaRPr lang="en-US" altLang="zh-CN" sz="444">
                  <a:solidFill>
                    <a:srgbClr val="000000"/>
                  </a:solidFill>
                  <a:latin typeface="Times New Roman" panose="02020603050405020304" pitchFamily="18" charset="0"/>
                  <a:ea typeface="宋体" panose="02010600030101010101" pitchFamily="2" charset="-122"/>
                </a:endParaRPr>
              </a:p>
            </p:txBody>
          </p:sp>
        </p:grpSp>
        <p:sp>
          <p:nvSpPr>
            <p:cNvPr id="2095" name="Text Box 47">
              <a:extLst>
                <a:ext uri="{FF2B5EF4-FFF2-40B4-BE49-F238E27FC236}">
                  <a16:creationId xmlns:a16="http://schemas.microsoft.com/office/drawing/2014/main" id="{CD7F88A4-7238-6F90-01AE-7E0858D0126A}"/>
                </a:ext>
              </a:extLst>
            </p:cNvPr>
            <p:cNvSpPr txBox="1">
              <a:spLocks noChangeArrowheads="1"/>
            </p:cNvSpPr>
            <p:nvPr/>
          </p:nvSpPr>
          <p:spPr bwMode="auto">
            <a:xfrm>
              <a:off x="25865" y="18816"/>
              <a:ext cx="1630" cy="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Simulated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ABI </a:t>
              </a:r>
            </a:p>
            <a:p>
              <a:pPr defTabSz="169347" eaLnBrk="0" fontAlgn="base" hangingPunct="0">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(8.5-11 μm)</a:t>
              </a:r>
              <a:endParaRPr lang="en-US" altLang="zh-CN" sz="444">
                <a:solidFill>
                  <a:srgbClr val="FFFF00"/>
                </a:solidFill>
                <a:latin typeface="Times New Roman" panose="02020603050405020304" pitchFamily="18" charset="0"/>
                <a:ea typeface="宋体" panose="02010600030101010101" pitchFamily="2" charset="-122"/>
              </a:endParaRPr>
            </a:p>
          </p:txBody>
        </p:sp>
      </p:grpSp>
      <p:pic>
        <p:nvPicPr>
          <p:cNvPr id="2100" name="Picture 52">
            <a:extLst>
              <a:ext uri="{FF2B5EF4-FFF2-40B4-BE49-F238E27FC236}">
                <a16:creationId xmlns:a16="http://schemas.microsoft.com/office/drawing/2014/main" id="{93DF0213-5C23-CEA9-1588-F24BB3666E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6511" y="1791229"/>
            <a:ext cx="640880" cy="526227"/>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01" name="Picture 53">
            <a:extLst>
              <a:ext uri="{FF2B5EF4-FFF2-40B4-BE49-F238E27FC236}">
                <a16:creationId xmlns:a16="http://schemas.microsoft.com/office/drawing/2014/main" id="{102B83E7-5A47-80B6-A8A9-C66BA7C069D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18739" y="1513400"/>
            <a:ext cx="635000" cy="521229"/>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02" name="Text Box 54">
            <a:extLst>
              <a:ext uri="{FF2B5EF4-FFF2-40B4-BE49-F238E27FC236}">
                <a16:creationId xmlns:a16="http://schemas.microsoft.com/office/drawing/2014/main" id="{A8DA073B-8B6C-A631-8DC3-7E54E30A0F31}"/>
              </a:ext>
            </a:extLst>
          </p:cNvPr>
          <p:cNvSpPr txBox="1">
            <a:spLocks noChangeArrowheads="1"/>
          </p:cNvSpPr>
          <p:nvPr/>
        </p:nvSpPr>
        <p:spPr bwMode="auto">
          <a:xfrm>
            <a:off x="8358482" y="1493426"/>
            <a:ext cx="546945" cy="2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Simulated ABI </a:t>
            </a:r>
          </a:p>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(from MODIS)</a:t>
            </a:r>
          </a:p>
        </p:txBody>
      </p:sp>
      <p:sp>
        <p:nvSpPr>
          <p:cNvPr id="2103" name="Text Box 55">
            <a:extLst>
              <a:ext uri="{FF2B5EF4-FFF2-40B4-BE49-F238E27FC236}">
                <a16:creationId xmlns:a16="http://schemas.microsoft.com/office/drawing/2014/main" id="{40E47464-46F4-1440-7845-FAC5F9F6423C}"/>
              </a:ext>
            </a:extLst>
          </p:cNvPr>
          <p:cNvSpPr txBox="1">
            <a:spLocks noChangeArrowheads="1"/>
          </p:cNvSpPr>
          <p:nvPr/>
        </p:nvSpPr>
        <p:spPr bwMode="auto">
          <a:xfrm>
            <a:off x="8212961" y="2201334"/>
            <a:ext cx="335348"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GOES</a:t>
            </a:r>
          </a:p>
        </p:txBody>
      </p:sp>
      <p:sp>
        <p:nvSpPr>
          <p:cNvPr id="2104" name="Text Box 56">
            <a:extLst>
              <a:ext uri="{FF2B5EF4-FFF2-40B4-BE49-F238E27FC236}">
                <a16:creationId xmlns:a16="http://schemas.microsoft.com/office/drawing/2014/main" id="{27AA13CB-DC96-D896-DD17-BFBAAA888AC1}"/>
              </a:ext>
            </a:extLst>
          </p:cNvPr>
          <p:cNvSpPr txBox="1">
            <a:spLocks noChangeArrowheads="1"/>
          </p:cNvSpPr>
          <p:nvPr/>
        </p:nvSpPr>
        <p:spPr bwMode="auto">
          <a:xfrm>
            <a:off x="8487540" y="1616310"/>
            <a:ext cx="478016" cy="246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Enhanced “V”: </a:t>
            </a:r>
          </a:p>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IR windows</a:t>
            </a:r>
          </a:p>
          <a:p>
            <a:pPr defTabSz="169347" eaLnBrk="0" fontAlgn="base" hangingPunct="0">
              <a:spcBef>
                <a:spcPct val="0"/>
              </a:spcBef>
              <a:spcAft>
                <a:spcPct val="0"/>
              </a:spcAft>
            </a:pPr>
            <a:r>
              <a:rPr lang="en-US" altLang="zh-CN" sz="333" b="1">
                <a:solidFill>
                  <a:srgbClr val="000000"/>
                </a:solidFill>
                <a:latin typeface="Times New Roman" panose="02020603050405020304" pitchFamily="18" charset="0"/>
                <a:ea typeface="宋体" panose="02010600030101010101" pitchFamily="2" charset="-122"/>
              </a:rPr>
              <a:t>May 25, 2000</a:t>
            </a:r>
          </a:p>
        </p:txBody>
      </p:sp>
      <p:sp>
        <p:nvSpPr>
          <p:cNvPr id="2105" name="Text Box 57">
            <a:extLst>
              <a:ext uri="{FF2B5EF4-FFF2-40B4-BE49-F238E27FC236}">
                <a16:creationId xmlns:a16="http://schemas.microsoft.com/office/drawing/2014/main" id="{ED78C5FC-9AD1-409F-49B3-82D4F6E3D129}"/>
              </a:ext>
            </a:extLst>
          </p:cNvPr>
          <p:cNvSpPr txBox="1">
            <a:spLocks noChangeArrowheads="1"/>
          </p:cNvSpPr>
          <p:nvPr/>
        </p:nvSpPr>
        <p:spPr bwMode="auto">
          <a:xfrm>
            <a:off x="7827551" y="2059341"/>
            <a:ext cx="519694"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Enhanced “V”</a:t>
            </a:r>
          </a:p>
        </p:txBody>
      </p:sp>
      <p:sp>
        <p:nvSpPr>
          <p:cNvPr id="2106" name="Line 58">
            <a:extLst>
              <a:ext uri="{FF2B5EF4-FFF2-40B4-BE49-F238E27FC236}">
                <a16:creationId xmlns:a16="http://schemas.microsoft.com/office/drawing/2014/main" id="{7D1ABE36-8375-9B18-7503-81B91A1474D6}"/>
              </a:ext>
            </a:extLst>
          </p:cNvPr>
          <p:cNvSpPr>
            <a:spLocks noChangeShapeType="1"/>
          </p:cNvSpPr>
          <p:nvPr/>
        </p:nvSpPr>
        <p:spPr bwMode="auto">
          <a:xfrm flipV="1">
            <a:off x="7954551" y="1890595"/>
            <a:ext cx="181681" cy="158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07" name="Line 59">
            <a:extLst>
              <a:ext uri="{FF2B5EF4-FFF2-40B4-BE49-F238E27FC236}">
                <a16:creationId xmlns:a16="http://schemas.microsoft.com/office/drawing/2014/main" id="{A3CBF132-CD1B-5F98-FD41-7C24C84EFC41}"/>
              </a:ext>
            </a:extLst>
          </p:cNvPr>
          <p:cNvSpPr>
            <a:spLocks noChangeShapeType="1"/>
          </p:cNvSpPr>
          <p:nvPr/>
        </p:nvSpPr>
        <p:spPr bwMode="auto">
          <a:xfrm>
            <a:off x="8054505" y="2069336"/>
            <a:ext cx="598840" cy="693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08" name="Text Box 60">
            <a:extLst>
              <a:ext uri="{FF2B5EF4-FFF2-40B4-BE49-F238E27FC236}">
                <a16:creationId xmlns:a16="http://schemas.microsoft.com/office/drawing/2014/main" id="{4CBD7AF6-28C3-588D-568F-1A52A1918C1D}"/>
              </a:ext>
            </a:extLst>
          </p:cNvPr>
          <p:cNvSpPr txBox="1">
            <a:spLocks noChangeArrowheads="1"/>
          </p:cNvSpPr>
          <p:nvPr/>
        </p:nvSpPr>
        <p:spPr bwMode="auto">
          <a:xfrm>
            <a:off x="8027165" y="1523412"/>
            <a:ext cx="283398" cy="7075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concentric anvil-layer waves</a:t>
            </a:r>
          </a:p>
        </p:txBody>
      </p:sp>
      <p:sp>
        <p:nvSpPr>
          <p:cNvPr id="2109" name="Line 61">
            <a:extLst>
              <a:ext uri="{FF2B5EF4-FFF2-40B4-BE49-F238E27FC236}">
                <a16:creationId xmlns:a16="http://schemas.microsoft.com/office/drawing/2014/main" id="{5350A328-1404-97B6-EBCF-2174EF123FEC}"/>
              </a:ext>
            </a:extLst>
          </p:cNvPr>
          <p:cNvSpPr>
            <a:spLocks noChangeShapeType="1"/>
          </p:cNvSpPr>
          <p:nvPr/>
        </p:nvSpPr>
        <p:spPr bwMode="auto">
          <a:xfrm flipH="1">
            <a:off x="7927505" y="1592792"/>
            <a:ext cx="99660" cy="99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110" name="Text Box 62">
            <a:extLst>
              <a:ext uri="{FF2B5EF4-FFF2-40B4-BE49-F238E27FC236}">
                <a16:creationId xmlns:a16="http://schemas.microsoft.com/office/drawing/2014/main" id="{7177E3B9-DD34-F392-AD34-9DF41B9D500C}"/>
              </a:ext>
            </a:extLst>
          </p:cNvPr>
          <p:cNvSpPr txBox="1">
            <a:spLocks noChangeArrowheads="1"/>
          </p:cNvSpPr>
          <p:nvPr/>
        </p:nvSpPr>
        <p:spPr bwMode="auto">
          <a:xfrm>
            <a:off x="7764051" y="1439334"/>
            <a:ext cx="580614"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endParaRPr lang="zh-CN" altLang="zh-CN" sz="444">
              <a:solidFill>
                <a:srgbClr val="000000"/>
              </a:solidFill>
              <a:latin typeface="Times New Roman" panose="02020603050405020304" pitchFamily="18" charset="0"/>
            </a:endParaRPr>
          </a:p>
        </p:txBody>
      </p:sp>
      <p:sp>
        <p:nvSpPr>
          <p:cNvPr id="2111" name="Text Box 63">
            <a:extLst>
              <a:ext uri="{FF2B5EF4-FFF2-40B4-BE49-F238E27FC236}">
                <a16:creationId xmlns:a16="http://schemas.microsoft.com/office/drawing/2014/main" id="{235A8431-F5BF-8E26-F3D3-0BAF588D4D41}"/>
              </a:ext>
            </a:extLst>
          </p:cNvPr>
          <p:cNvSpPr txBox="1">
            <a:spLocks noChangeArrowheads="1"/>
          </p:cNvSpPr>
          <p:nvPr/>
        </p:nvSpPr>
        <p:spPr bwMode="auto">
          <a:xfrm>
            <a:off x="7814028" y="1425223"/>
            <a:ext cx="1067921"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Higher Spatial Resolution Channels</a:t>
            </a:r>
            <a:endParaRPr lang="en-US" altLang="zh-CN" sz="444" b="1">
              <a:solidFill>
                <a:srgbClr val="000000"/>
              </a:solidFill>
              <a:latin typeface="Times New Roman" panose="02020603050405020304" pitchFamily="18" charset="0"/>
              <a:ea typeface="宋体" panose="02010600030101010101" pitchFamily="2" charset="-122"/>
            </a:endParaRPr>
          </a:p>
        </p:txBody>
      </p:sp>
      <p:sp>
        <p:nvSpPr>
          <p:cNvPr id="2112" name="Text Box 64">
            <a:extLst>
              <a:ext uri="{FF2B5EF4-FFF2-40B4-BE49-F238E27FC236}">
                <a16:creationId xmlns:a16="http://schemas.microsoft.com/office/drawing/2014/main" id="{C77D7C91-E1FF-F24B-EB16-8A821F29F884}"/>
              </a:ext>
            </a:extLst>
          </p:cNvPr>
          <p:cNvSpPr txBox="1">
            <a:spLocks noChangeArrowheads="1"/>
          </p:cNvSpPr>
          <p:nvPr/>
        </p:nvSpPr>
        <p:spPr bwMode="auto">
          <a:xfrm>
            <a:off x="8222368" y="2328333"/>
            <a:ext cx="571500" cy="149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http://cimss.ssec.wisc.edu/goes/misc/000525.html</a:t>
            </a:r>
          </a:p>
        </p:txBody>
      </p:sp>
      <p:sp>
        <p:nvSpPr>
          <p:cNvPr id="2115" name="Text Box 67">
            <a:extLst>
              <a:ext uri="{FF2B5EF4-FFF2-40B4-BE49-F238E27FC236}">
                <a16:creationId xmlns:a16="http://schemas.microsoft.com/office/drawing/2014/main" id="{C485E486-345C-BB75-6684-D8BA34D96959}"/>
              </a:ext>
            </a:extLst>
          </p:cNvPr>
          <p:cNvSpPr txBox="1">
            <a:spLocks noChangeArrowheads="1"/>
          </p:cNvSpPr>
          <p:nvPr/>
        </p:nvSpPr>
        <p:spPr bwMode="auto">
          <a:xfrm>
            <a:off x="5743222" y="5371630"/>
            <a:ext cx="473206" cy="70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SEISS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a:solidFill>
                  <a:srgbClr val="3333CC"/>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6" name="Text Box 68">
            <a:extLst>
              <a:ext uri="{FF2B5EF4-FFF2-40B4-BE49-F238E27FC236}">
                <a16:creationId xmlns:a16="http://schemas.microsoft.com/office/drawing/2014/main" id="{C8F959FA-8F4E-F243-6C9F-4F095B8B8F6C}"/>
              </a:ext>
            </a:extLst>
          </p:cNvPr>
          <p:cNvSpPr txBox="1">
            <a:spLocks noChangeArrowheads="1"/>
          </p:cNvSpPr>
          <p:nvPr/>
        </p:nvSpPr>
        <p:spPr bwMode="auto">
          <a:xfrm>
            <a:off x="1425222" y="4473810"/>
            <a:ext cx="473206" cy="57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7" name="Text Box 69">
            <a:extLst>
              <a:ext uri="{FF2B5EF4-FFF2-40B4-BE49-F238E27FC236}">
                <a16:creationId xmlns:a16="http://schemas.microsoft.com/office/drawing/2014/main" id="{D9183B19-C194-18B2-D61B-D879CD31B613}"/>
              </a:ext>
            </a:extLst>
          </p:cNvPr>
          <p:cNvSpPr txBox="1">
            <a:spLocks noChangeArrowheads="1"/>
          </p:cNvSpPr>
          <p:nvPr/>
        </p:nvSpPr>
        <p:spPr bwMode="auto">
          <a:xfrm>
            <a:off x="4995333" y="1763889"/>
            <a:ext cx="473206" cy="70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HES-SNDR</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GLM</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SIS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SEISS</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b="1">
                <a:solidFill>
                  <a:srgbClr val="3333CC"/>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18" name="Text Box 70">
            <a:extLst>
              <a:ext uri="{FF2B5EF4-FFF2-40B4-BE49-F238E27FC236}">
                <a16:creationId xmlns:a16="http://schemas.microsoft.com/office/drawing/2014/main" id="{7F5DD8D3-F02B-5495-0E09-BEC7A4B34E36}"/>
              </a:ext>
            </a:extLst>
          </p:cNvPr>
          <p:cNvSpPr txBox="1">
            <a:spLocks noChangeArrowheads="1"/>
          </p:cNvSpPr>
          <p:nvPr/>
        </p:nvSpPr>
        <p:spPr bwMode="auto">
          <a:xfrm>
            <a:off x="1637771" y="1890889"/>
            <a:ext cx="423514" cy="36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Payload:</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HES-CW </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ABI</a:t>
            </a:r>
          </a:p>
          <a:p>
            <a:pPr defTabSz="169347" eaLnBrk="0" fontAlgn="base" hangingPunct="0">
              <a:spcBef>
                <a:spcPct val="0"/>
              </a:spcBef>
              <a:spcAft>
                <a:spcPct val="0"/>
              </a:spcAft>
            </a:pPr>
            <a:r>
              <a:rPr lang="en-US" altLang="zh-CN" sz="444" b="1" i="1">
                <a:solidFill>
                  <a:srgbClr val="3333CC"/>
                </a:solidFill>
                <a:latin typeface="Times New Roman" panose="02020603050405020304" pitchFamily="18" charset="0"/>
                <a:ea typeface="宋体" panose="02010600030101010101" pitchFamily="2" charset="-122"/>
              </a:rPr>
              <a:t>AUX</a:t>
            </a:r>
          </a:p>
        </p:txBody>
      </p:sp>
      <p:sp>
        <p:nvSpPr>
          <p:cNvPr id="2120" name="Text Box 72">
            <a:extLst>
              <a:ext uri="{FF2B5EF4-FFF2-40B4-BE49-F238E27FC236}">
                <a16:creationId xmlns:a16="http://schemas.microsoft.com/office/drawing/2014/main" id="{A24EBE1E-9341-D82B-7BFC-EB326E55A3E8}"/>
              </a:ext>
            </a:extLst>
          </p:cNvPr>
          <p:cNvSpPr txBox="1">
            <a:spLocks noChangeArrowheads="1"/>
          </p:cNvSpPr>
          <p:nvPr/>
        </p:nvSpPr>
        <p:spPr bwMode="auto">
          <a:xfrm>
            <a:off x="225778" y="1072445"/>
            <a:ext cx="3273778" cy="719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Timothy J. Schmit, </a:t>
            </a:r>
            <a:r>
              <a:rPr lang="en-US" altLang="zh-CN" sz="593" b="1" dirty="0">
                <a:solidFill>
                  <a:srgbClr val="000000"/>
                </a:solidFill>
                <a:latin typeface="Times New Roman" panose="02020603050405020304" pitchFamily="18" charset="0"/>
                <a:ea typeface="宋体" panose="02010600030101010101" pitchFamily="2" charset="-122"/>
              </a:rPr>
              <a:t>NOAA/NESDIS/STAR (Satellite Applications</a:t>
            </a:r>
            <a:r>
              <a:rPr lang="en-US" altLang="zh-CN" sz="593"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and</a:t>
            </a:r>
            <a:r>
              <a:rPr lang="en-US" altLang="zh-CN" sz="593"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Research)</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W. P. Menzel</a:t>
            </a: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593" b="1" dirty="0">
                <a:solidFill>
                  <a:srgbClr val="000000"/>
                </a:solidFill>
                <a:latin typeface="Times New Roman" panose="02020603050405020304" pitchFamily="18" charset="0"/>
                <a:ea typeface="宋体" panose="02010600030101010101" pitchFamily="2" charset="-122"/>
              </a:rPr>
              <a:t>NOAA/NESDIS/STAR (Satellite Applications and Research)</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James J. </a:t>
            </a:r>
            <a:r>
              <a:rPr lang="en-US" altLang="zh-CN" sz="815" b="1" dirty="0" err="1">
                <a:solidFill>
                  <a:srgbClr val="000000"/>
                </a:solidFill>
                <a:latin typeface="Times New Roman" panose="02020603050405020304" pitchFamily="18" charset="0"/>
                <a:ea typeface="宋体" panose="02010600030101010101" pitchFamily="2" charset="-122"/>
                <a:cs typeface="Arial" panose="020B0604020202020204" pitchFamily="34" charset="0"/>
              </a:rPr>
              <a:t>Gurka</a:t>
            </a:r>
            <a:r>
              <a:rPr lang="en-US" altLang="zh-CN" sz="815" b="1"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593" b="1" dirty="0">
                <a:solidFill>
                  <a:srgbClr val="000000"/>
                </a:solidFill>
                <a:latin typeface="Times New Roman" panose="02020603050405020304" pitchFamily="18" charset="0"/>
                <a:ea typeface="宋体" panose="02010600030101010101" pitchFamily="2" charset="-122"/>
              </a:rPr>
              <a:t>NOAA/NESDIS/OSD (Office of Systems Development)</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Jun Li, Mat </a:t>
            </a:r>
            <a:r>
              <a:rPr lang="en-US" altLang="zh-CN" sz="815" b="1" dirty="0" err="1">
                <a:solidFill>
                  <a:srgbClr val="000000"/>
                </a:solidFill>
                <a:latin typeface="Times New Roman" panose="02020603050405020304" pitchFamily="18" charset="0"/>
                <a:ea typeface="宋体" panose="02010600030101010101" pitchFamily="2" charset="-122"/>
              </a:rPr>
              <a:t>Gunshor</a:t>
            </a:r>
            <a:r>
              <a:rPr lang="en-US" altLang="zh-CN" sz="815" b="1" dirty="0">
                <a:solidFill>
                  <a:srgbClr val="000000"/>
                </a:solidFill>
                <a:latin typeface="Times New Roman" panose="02020603050405020304" pitchFamily="18" charset="0"/>
                <a:ea typeface="宋体" panose="02010600030101010101" pitchFamily="2" charset="-122"/>
              </a:rPr>
              <a:t> </a:t>
            </a:r>
            <a:r>
              <a:rPr lang="en-US" altLang="zh-CN" sz="593" b="1" dirty="0">
                <a:solidFill>
                  <a:srgbClr val="000000"/>
                </a:solidFill>
                <a:latin typeface="Times New Roman" panose="02020603050405020304" pitchFamily="18" charset="0"/>
                <a:ea typeface="宋体" panose="02010600030101010101" pitchFamily="2" charset="-122"/>
              </a:rPr>
              <a:t>CIMSS (Cooperative Institute for Meteorological Satellite Studies)</a:t>
            </a:r>
          </a:p>
          <a:p>
            <a:pPr defTabSz="169347" fontAlgn="base">
              <a:spcBef>
                <a:spcPct val="0"/>
              </a:spcBef>
              <a:spcAft>
                <a:spcPct val="0"/>
              </a:spcAft>
            </a:pPr>
            <a:r>
              <a:rPr lang="en-US" altLang="zh-CN" sz="815" b="1" dirty="0">
                <a:solidFill>
                  <a:srgbClr val="000000"/>
                </a:solidFill>
                <a:latin typeface="Times New Roman" panose="02020603050405020304" pitchFamily="18" charset="0"/>
                <a:ea typeface="宋体" panose="02010600030101010101" pitchFamily="2" charset="-122"/>
              </a:rPr>
              <a:t>Steven Hill</a:t>
            </a:r>
            <a:r>
              <a:rPr lang="en-US" altLang="zh-CN" sz="593" b="1" dirty="0">
                <a:solidFill>
                  <a:srgbClr val="000000"/>
                </a:solidFill>
                <a:latin typeface="Times New Roman" panose="02020603050405020304" pitchFamily="18" charset="0"/>
                <a:ea typeface="宋体" panose="02010600030101010101" pitchFamily="2" charset="-122"/>
              </a:rPr>
              <a:t>, NOAA/NWS/NCEP Space Environment Center (SEC), Boulder, CO</a:t>
            </a:r>
          </a:p>
        </p:txBody>
      </p:sp>
      <p:sp>
        <p:nvSpPr>
          <p:cNvPr id="2133" name="Text Box 85">
            <a:extLst>
              <a:ext uri="{FF2B5EF4-FFF2-40B4-BE49-F238E27FC236}">
                <a16:creationId xmlns:a16="http://schemas.microsoft.com/office/drawing/2014/main" id="{F357680A-D52B-C65E-001B-B4548830242A}"/>
              </a:ext>
            </a:extLst>
          </p:cNvPr>
          <p:cNvSpPr txBox="1">
            <a:spLocks noChangeArrowheads="1"/>
          </p:cNvSpPr>
          <p:nvPr/>
        </p:nvSpPr>
        <p:spPr bwMode="auto">
          <a:xfrm>
            <a:off x="1368778" y="2181637"/>
            <a:ext cx="3397084" cy="22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Protect, restore, and manage the use of coastal and ocean resources through ecosystem-based management </a:t>
            </a:r>
          </a:p>
          <a:p>
            <a:pPr defTabSz="169347" fontAlgn="base">
              <a:spcBef>
                <a:spcPct val="0"/>
              </a:spcBef>
              <a:spcAft>
                <a:spcPct val="0"/>
              </a:spcAft>
            </a:pPr>
            <a:endParaRPr lang="en-US" altLang="zh-CN" sz="444">
              <a:solidFill>
                <a:srgbClr val="000000"/>
              </a:solidFill>
              <a:latin typeface="Times New Roman" panose="02020603050405020304" pitchFamily="18" charset="0"/>
              <a:ea typeface="宋体" panose="02010600030101010101" pitchFamily="2" charset="-122"/>
            </a:endParaRPr>
          </a:p>
        </p:txBody>
      </p:sp>
      <p:sp>
        <p:nvSpPr>
          <p:cNvPr id="2135" name="Text Box 87">
            <a:extLst>
              <a:ext uri="{FF2B5EF4-FFF2-40B4-BE49-F238E27FC236}">
                <a16:creationId xmlns:a16="http://schemas.microsoft.com/office/drawing/2014/main" id="{11F9192E-00E7-9898-AAE2-E86E3E0C4899}"/>
              </a:ext>
            </a:extLst>
          </p:cNvPr>
          <p:cNvSpPr txBox="1">
            <a:spLocks noChangeArrowheads="1"/>
          </p:cNvSpPr>
          <p:nvPr/>
        </p:nvSpPr>
        <p:spPr bwMode="auto">
          <a:xfrm>
            <a:off x="1763889" y="3016838"/>
            <a:ext cx="1104489" cy="98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Ecosystems NOAA goal includes:</a:t>
            </a:r>
          </a:p>
          <a:p>
            <a:pPr defTabSz="169347" fontAlgn="base">
              <a:spcBef>
                <a:spcPct val="0"/>
              </a:spcBef>
              <a:spcAft>
                <a:spcPct val="0"/>
              </a:spcAft>
            </a:pPr>
            <a:endParaRPr kumimoji="1" lang="en-US" altLang="zh-CN" sz="148" b="1" i="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Corals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Ecosystem Research </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Habitat Restoration</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Coastal Resource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Invasive Species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Undersea Research and Exploration</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Protected Species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Protected Areas </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Fisheries Management</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Aquaculture</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Enforcement</a:t>
            </a:r>
            <a:br>
              <a:rPr kumimoji="1" lang="en-US" altLang="zh-CN" sz="370" b="1" i="1">
                <a:solidFill>
                  <a:srgbClr val="006600"/>
                </a:solidFill>
                <a:latin typeface="Verdana" panose="020B0604030504040204" pitchFamily="34" charset="0"/>
                <a:ea typeface="宋体" panose="02010600030101010101" pitchFamily="2" charset="-122"/>
              </a:rPr>
            </a:br>
            <a:endParaRPr kumimoji="1" lang="en-US" altLang="zh-CN" sz="370" b="1" i="1">
              <a:solidFill>
                <a:srgbClr val="006600"/>
              </a:solidFill>
              <a:latin typeface="Verdana" panose="020B0604030504040204" pitchFamily="34" charset="0"/>
              <a:ea typeface="宋体" panose="02010600030101010101" pitchFamily="2" charset="-122"/>
            </a:endParaRPr>
          </a:p>
        </p:txBody>
      </p:sp>
      <p:sp>
        <p:nvSpPr>
          <p:cNvPr id="2136" name="Text Box 88">
            <a:extLst>
              <a:ext uri="{FF2B5EF4-FFF2-40B4-BE49-F238E27FC236}">
                <a16:creationId xmlns:a16="http://schemas.microsoft.com/office/drawing/2014/main" id="{76DC0BE8-5FCF-BE60-5887-85F14ECE7BC1}"/>
              </a:ext>
            </a:extLst>
          </p:cNvPr>
          <p:cNvSpPr txBox="1">
            <a:spLocks noChangeArrowheads="1"/>
          </p:cNvSpPr>
          <p:nvPr/>
        </p:nvSpPr>
        <p:spPr bwMode="auto">
          <a:xfrm>
            <a:off x="1687160" y="4360333"/>
            <a:ext cx="2842445"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Understand climate variability and change to enhance society’s ability to plan and respond</a:t>
            </a:r>
          </a:p>
        </p:txBody>
      </p:sp>
      <p:sp>
        <p:nvSpPr>
          <p:cNvPr id="2137" name="Text Box 89">
            <a:extLst>
              <a:ext uri="{FF2B5EF4-FFF2-40B4-BE49-F238E27FC236}">
                <a16:creationId xmlns:a16="http://schemas.microsoft.com/office/drawing/2014/main" id="{C97A3BB6-8739-50C7-34F1-F59A3AB37182}"/>
              </a:ext>
            </a:extLst>
          </p:cNvPr>
          <p:cNvSpPr txBox="1">
            <a:spLocks noChangeArrowheads="1"/>
          </p:cNvSpPr>
          <p:nvPr/>
        </p:nvSpPr>
        <p:spPr bwMode="auto">
          <a:xfrm>
            <a:off x="3102387" y="5658556"/>
            <a:ext cx="1143262" cy="46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Climate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Climate Observations and Analysis</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Climate and Ecosystems </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Forcing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Predictions and Projections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Climate Information for Decisions</a:t>
            </a:r>
          </a:p>
        </p:txBody>
      </p:sp>
      <p:sp>
        <p:nvSpPr>
          <p:cNvPr id="2138" name="Text Box 90">
            <a:extLst>
              <a:ext uri="{FF2B5EF4-FFF2-40B4-BE49-F238E27FC236}">
                <a16:creationId xmlns:a16="http://schemas.microsoft.com/office/drawing/2014/main" id="{52F5BA98-B78E-B93B-FB69-F9F4419C0E33}"/>
              </a:ext>
            </a:extLst>
          </p:cNvPr>
          <p:cNvSpPr txBox="1">
            <a:spLocks noChangeArrowheads="1"/>
          </p:cNvSpPr>
          <p:nvPr/>
        </p:nvSpPr>
        <p:spPr bwMode="auto">
          <a:xfrm>
            <a:off x="5291667" y="2263364"/>
            <a:ext cx="1853392"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Serve society’s needs for weather and water information</a:t>
            </a:r>
          </a:p>
        </p:txBody>
      </p:sp>
      <p:sp>
        <p:nvSpPr>
          <p:cNvPr id="2139" name="Text Box 91">
            <a:extLst>
              <a:ext uri="{FF2B5EF4-FFF2-40B4-BE49-F238E27FC236}">
                <a16:creationId xmlns:a16="http://schemas.microsoft.com/office/drawing/2014/main" id="{8A0A5201-A112-2CC9-558C-5E6581A4E37E}"/>
              </a:ext>
            </a:extLst>
          </p:cNvPr>
          <p:cNvSpPr txBox="1">
            <a:spLocks noChangeArrowheads="1"/>
          </p:cNvSpPr>
          <p:nvPr/>
        </p:nvSpPr>
        <p:spPr bwMode="auto">
          <a:xfrm>
            <a:off x="6585773" y="2878667"/>
            <a:ext cx="1333500" cy="69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Weather/Water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Local Forecasts and Warnings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Tropical Storm Program</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Space Weather</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Air Quality</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Environmental Modeling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Hydrology – Rivers, Lakes, and Floods</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Weather and Water Science and Technology Infusion Program</a:t>
            </a:r>
          </a:p>
        </p:txBody>
      </p:sp>
      <p:sp>
        <p:nvSpPr>
          <p:cNvPr id="2140" name="Text Box 92">
            <a:extLst>
              <a:ext uri="{FF2B5EF4-FFF2-40B4-BE49-F238E27FC236}">
                <a16:creationId xmlns:a16="http://schemas.microsoft.com/office/drawing/2014/main" id="{F8AE8F2F-63B7-6493-3924-971740863E5A}"/>
              </a:ext>
            </a:extLst>
          </p:cNvPr>
          <p:cNvSpPr txBox="1">
            <a:spLocks noChangeArrowheads="1"/>
          </p:cNvSpPr>
          <p:nvPr/>
        </p:nvSpPr>
        <p:spPr bwMode="auto">
          <a:xfrm>
            <a:off x="4797778" y="4247444"/>
            <a:ext cx="3411511" cy="15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kumimoji="1" lang="en-US" altLang="zh-CN" sz="407" b="1">
                <a:solidFill>
                  <a:srgbClr val="000000"/>
                </a:solidFill>
                <a:latin typeface="Verdana" panose="020B0604030504040204" pitchFamily="34" charset="0"/>
                <a:ea typeface="宋体" panose="02010600030101010101" pitchFamily="2" charset="-122"/>
              </a:rPr>
              <a:t>Support the Nation’s commerce with information for safe, efficient, and environmentally sound transportation</a:t>
            </a:r>
            <a:endParaRPr lang="en-US" altLang="zh-CN" sz="444">
              <a:solidFill>
                <a:srgbClr val="000000"/>
              </a:solidFill>
              <a:latin typeface="Times New Roman" panose="02020603050405020304" pitchFamily="18" charset="0"/>
              <a:ea typeface="宋体" panose="02010600030101010101" pitchFamily="2" charset="-122"/>
            </a:endParaRPr>
          </a:p>
        </p:txBody>
      </p:sp>
      <p:sp>
        <p:nvSpPr>
          <p:cNvPr id="2141" name="Text Box 93">
            <a:extLst>
              <a:ext uri="{FF2B5EF4-FFF2-40B4-BE49-F238E27FC236}">
                <a16:creationId xmlns:a16="http://schemas.microsoft.com/office/drawing/2014/main" id="{DD0A5E66-771C-3721-6580-534246031502}"/>
              </a:ext>
            </a:extLst>
          </p:cNvPr>
          <p:cNvSpPr txBox="1">
            <a:spLocks noChangeArrowheads="1"/>
          </p:cNvSpPr>
          <p:nvPr/>
        </p:nvSpPr>
        <p:spPr bwMode="auto">
          <a:xfrm>
            <a:off x="7831667" y="5376333"/>
            <a:ext cx="114300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kumimoji="1" lang="en-US" altLang="zh-CN" sz="407" b="1">
                <a:solidFill>
                  <a:srgbClr val="006600"/>
                </a:solidFill>
                <a:latin typeface="Verdana" panose="020B0604030504040204" pitchFamily="34" charset="0"/>
                <a:ea typeface="宋体" panose="02010600030101010101" pitchFamily="2" charset="-122"/>
              </a:rPr>
              <a:t>The Commerce NOAA goal includes:</a:t>
            </a:r>
          </a:p>
          <a:p>
            <a:pPr defTabSz="169347" fontAlgn="base">
              <a:spcBef>
                <a:spcPct val="0"/>
              </a:spcBef>
              <a:spcAft>
                <a:spcPct val="0"/>
              </a:spcAft>
            </a:pPr>
            <a:endParaRPr kumimoji="1" lang="en-US" altLang="zh-CN" sz="148" b="1">
              <a:solidFill>
                <a:srgbClr val="006600"/>
              </a:solidFill>
              <a:latin typeface="Verdana" panose="020B0604030504040204" pitchFamily="34" charset="0"/>
              <a:ea typeface="宋体" panose="02010600030101010101" pitchFamily="2" charset="-122"/>
            </a:endParaRPr>
          </a:p>
          <a:p>
            <a:pPr defTabSz="169347" fontAlgn="base">
              <a:spcBef>
                <a:spcPct val="0"/>
              </a:spcBef>
              <a:spcAft>
                <a:spcPct val="0"/>
              </a:spcAft>
            </a:pPr>
            <a:br>
              <a:rPr kumimoji="1" lang="en-US" altLang="zh-CN" sz="148"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Aviation Weather</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Marine Weather</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Marine Transportation Services</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NOAA Emergency Response</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Geodesy</a:t>
            </a:r>
          </a:p>
          <a:p>
            <a:pPr defTabSz="169347" fontAlgn="base">
              <a:spcBef>
                <a:spcPct val="0"/>
              </a:spcBef>
              <a:spcAft>
                <a:spcPct val="0"/>
              </a:spcAft>
            </a:pPr>
            <a:r>
              <a:rPr kumimoji="1" lang="en-US" altLang="zh-CN" sz="370" b="1" i="1">
                <a:solidFill>
                  <a:srgbClr val="006600"/>
                </a:solidFill>
                <a:latin typeface="Verdana" panose="020B0604030504040204" pitchFamily="34" charset="0"/>
                <a:ea typeface="宋体" panose="02010600030101010101" pitchFamily="2" charset="-122"/>
              </a:rPr>
              <a:t>Commercial and Remote Sensing Licensing</a:t>
            </a:r>
            <a:br>
              <a:rPr kumimoji="1" lang="en-US" altLang="zh-CN" sz="370" b="1" i="1">
                <a:solidFill>
                  <a:srgbClr val="006600"/>
                </a:solidFill>
                <a:latin typeface="Verdana" panose="020B0604030504040204" pitchFamily="34" charset="0"/>
                <a:ea typeface="宋体" panose="02010600030101010101" pitchFamily="2" charset="-122"/>
              </a:rPr>
            </a:br>
            <a:r>
              <a:rPr kumimoji="1" lang="en-US" altLang="zh-CN" sz="370" b="1" i="1">
                <a:solidFill>
                  <a:srgbClr val="006600"/>
                </a:solidFill>
                <a:latin typeface="Verdana" panose="020B0604030504040204" pitchFamily="34" charset="0"/>
                <a:ea typeface="宋体" panose="02010600030101010101" pitchFamily="2" charset="-122"/>
              </a:rPr>
              <a:t>Commerce and Transportation Science and Technology Infusion Program</a:t>
            </a:r>
          </a:p>
        </p:txBody>
      </p:sp>
      <p:sp>
        <p:nvSpPr>
          <p:cNvPr id="2142" name="Text Box 94">
            <a:extLst>
              <a:ext uri="{FF2B5EF4-FFF2-40B4-BE49-F238E27FC236}">
                <a16:creationId xmlns:a16="http://schemas.microsoft.com/office/drawing/2014/main" id="{D7E96244-6540-F2F8-F96D-DFA17E4DBE22}"/>
              </a:ext>
            </a:extLst>
          </p:cNvPr>
          <p:cNvSpPr txBox="1">
            <a:spLocks noChangeArrowheads="1"/>
          </p:cNvSpPr>
          <p:nvPr/>
        </p:nvSpPr>
        <p:spPr bwMode="auto">
          <a:xfrm>
            <a:off x="176977" y="1707445"/>
            <a:ext cx="41692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1000" i="1">
                <a:solidFill>
                  <a:srgbClr val="000000"/>
                </a:solidFill>
                <a:latin typeface="Times New Roman" panose="02020603050405020304" pitchFamily="18" charset="0"/>
                <a:ea typeface="宋体" panose="02010600030101010101" pitchFamily="2" charset="-122"/>
              </a:rPr>
              <a:t>“The planet’s daily pulse is observed from the geostationary perspective”</a:t>
            </a:r>
          </a:p>
        </p:txBody>
      </p:sp>
      <p:pic>
        <p:nvPicPr>
          <p:cNvPr id="2143" name="Picture 95">
            <a:extLst>
              <a:ext uri="{FF2B5EF4-FFF2-40B4-BE49-F238E27FC236}">
                <a16:creationId xmlns:a16="http://schemas.microsoft.com/office/drawing/2014/main" id="{FC54585C-8AFE-AB44-D732-CE3F20864AF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333" y="4621683"/>
            <a:ext cx="1023644" cy="632648"/>
          </a:xfrm>
          <a:prstGeom prst="rect">
            <a:avLst/>
          </a:prstGeom>
          <a:noFill/>
          <a:extLst>
            <a:ext uri="{909E8E84-426E-40DD-AFC4-6F175D3DCCD1}">
              <a14:hiddenFill xmlns:a14="http://schemas.microsoft.com/office/drawing/2010/main">
                <a:solidFill>
                  <a:srgbClr val="FFFFFF"/>
                </a:solidFill>
              </a14:hiddenFill>
            </a:ext>
          </a:extLst>
        </p:spPr>
      </p:pic>
      <p:grpSp>
        <p:nvGrpSpPr>
          <p:cNvPr id="2292" name="Group 244">
            <a:extLst>
              <a:ext uri="{FF2B5EF4-FFF2-40B4-BE49-F238E27FC236}">
                <a16:creationId xmlns:a16="http://schemas.microsoft.com/office/drawing/2014/main" id="{110B5534-84E7-9AD9-4A3D-CBB223417FAE}"/>
              </a:ext>
            </a:extLst>
          </p:cNvPr>
          <p:cNvGrpSpPr>
            <a:grpSpLocks/>
          </p:cNvGrpSpPr>
          <p:nvPr/>
        </p:nvGrpSpPr>
        <p:grpSpPr bwMode="auto">
          <a:xfrm>
            <a:off x="155222" y="2943343"/>
            <a:ext cx="1491368" cy="979546"/>
            <a:chOff x="528" y="8716"/>
            <a:chExt cx="5073" cy="3332"/>
          </a:xfrm>
        </p:grpSpPr>
        <p:pic>
          <p:nvPicPr>
            <p:cNvPr id="2146" name="Picture 98">
              <a:extLst>
                <a:ext uri="{FF2B5EF4-FFF2-40B4-BE49-F238E27FC236}">
                  <a16:creationId xmlns:a16="http://schemas.microsoft.com/office/drawing/2014/main" id="{AA99F92E-343B-05DB-3E45-5333344F2F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4118"/>
            <a:stretch>
              <a:fillRect/>
            </a:stretch>
          </p:blipFill>
          <p:spPr bwMode="auto">
            <a:xfrm>
              <a:off x="528" y="8716"/>
              <a:ext cx="4749" cy="3332"/>
            </a:xfrm>
            <a:prstGeom prst="rect">
              <a:avLst/>
            </a:prstGeom>
            <a:noFill/>
            <a:extLst>
              <a:ext uri="{909E8E84-426E-40DD-AFC4-6F175D3DCCD1}">
                <a14:hiddenFill xmlns:a14="http://schemas.microsoft.com/office/drawing/2010/main">
                  <a:solidFill>
                    <a:srgbClr val="FFFFFF"/>
                  </a:solidFill>
                </a14:hiddenFill>
              </a:ext>
            </a:extLst>
          </p:spPr>
        </p:pic>
        <p:sp>
          <p:nvSpPr>
            <p:cNvPr id="2157" name="Text Box 109">
              <a:extLst>
                <a:ext uri="{FF2B5EF4-FFF2-40B4-BE49-F238E27FC236}">
                  <a16:creationId xmlns:a16="http://schemas.microsoft.com/office/drawing/2014/main" id="{FD591DC3-4A3C-8FB8-9FC0-92B026C66392}"/>
                </a:ext>
              </a:extLst>
            </p:cNvPr>
            <p:cNvSpPr txBox="1">
              <a:spLocks noChangeArrowheads="1"/>
            </p:cNvSpPr>
            <p:nvPr/>
          </p:nvSpPr>
          <p:spPr bwMode="auto">
            <a:xfrm rot="16204246">
              <a:off x="4258" y="10439"/>
              <a:ext cx="2275"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http://www.ssec.wisc.edu/~gumley/modis_gallery/</a:t>
              </a:r>
            </a:p>
          </p:txBody>
        </p:sp>
      </p:grpSp>
      <p:sp>
        <p:nvSpPr>
          <p:cNvPr id="2159" name="Text Box 111">
            <a:extLst>
              <a:ext uri="{FF2B5EF4-FFF2-40B4-BE49-F238E27FC236}">
                <a16:creationId xmlns:a16="http://schemas.microsoft.com/office/drawing/2014/main" id="{7FD2FEFE-EC71-19EC-9BDB-ED87E69F6A5D}"/>
              </a:ext>
            </a:extLst>
          </p:cNvPr>
          <p:cNvSpPr txBox="1">
            <a:spLocks noChangeArrowheads="1"/>
          </p:cNvSpPr>
          <p:nvPr/>
        </p:nvSpPr>
        <p:spPr bwMode="auto">
          <a:xfrm>
            <a:off x="1047750" y="6350000"/>
            <a:ext cx="184731"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endParaRPr lang="zh-CN" altLang="zh-CN" sz="444">
              <a:solidFill>
                <a:srgbClr val="000000"/>
              </a:solidFill>
              <a:latin typeface="Times New Roman" panose="02020603050405020304" pitchFamily="18" charset="0"/>
            </a:endParaRPr>
          </a:p>
        </p:txBody>
      </p:sp>
      <p:sp>
        <p:nvSpPr>
          <p:cNvPr id="2160" name="Text Box 112">
            <a:extLst>
              <a:ext uri="{FF2B5EF4-FFF2-40B4-BE49-F238E27FC236}">
                <a16:creationId xmlns:a16="http://schemas.microsoft.com/office/drawing/2014/main" id="{8B0BFE52-6290-180E-654B-B8993B828F89}"/>
              </a:ext>
            </a:extLst>
          </p:cNvPr>
          <p:cNvSpPr txBox="1">
            <a:spLocks noChangeArrowheads="1"/>
          </p:cNvSpPr>
          <p:nvPr/>
        </p:nvSpPr>
        <p:spPr bwMode="auto">
          <a:xfrm>
            <a:off x="197555" y="5235222"/>
            <a:ext cx="1340556" cy="10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444" b="1" i="1">
                <a:solidFill>
                  <a:srgbClr val="000000"/>
                </a:solidFill>
                <a:latin typeface="Times New Roman" panose="02020603050405020304" pitchFamily="18" charset="0"/>
                <a:ea typeface="宋体" panose="02010600030101010101" pitchFamily="2" charset="-122"/>
              </a:rPr>
              <a:t>Payload key:</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ABI</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Advanced Baseline Imager</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HES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Hyperspectral Environmental Suite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rPr>
              <a:t>	      Sounder (SNDR) and Coastal Waters (CW)</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GLM</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rPr>
              <a:t>Geostationary Lightning Mapper</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SIS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Solar Imaging Suite</a:t>
            </a:r>
            <a:r>
              <a:rPr lang="en-US" altLang="zh-CN" sz="444">
                <a:solidFill>
                  <a:srgbClr val="000000"/>
                </a:solidFill>
                <a:latin typeface="Times New Roman" panose="02020603050405020304" pitchFamily="18" charset="0"/>
                <a:ea typeface="宋体" panose="02010600030101010101" pitchFamily="2" charset="-122"/>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rPr>
              <a:t>SEISS</a:t>
            </a:r>
            <a:r>
              <a:rPr lang="en-US" altLang="zh-CN" sz="444">
                <a:solidFill>
                  <a:srgbClr val="000000"/>
                </a:solidFill>
                <a:latin typeface="Times New Roman" panose="02020603050405020304" pitchFamily="18" charset="0"/>
                <a:ea typeface="宋体" panose="02010600030101010101" pitchFamily="2" charset="-122"/>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Space Environment In-Situ Suite</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cs typeface="Times New Roman" panose="02020603050405020304" pitchFamily="18" charset="0"/>
              </a:rPr>
              <a:t>MAG</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Magnetometer</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a:p>
            <a:pPr defTabSz="169347" fontAlgn="base">
              <a:spcBef>
                <a:spcPct val="0"/>
              </a:spcBef>
              <a:spcAft>
                <a:spcPct val="0"/>
              </a:spcAft>
            </a:pPr>
            <a:r>
              <a:rPr lang="en-US" altLang="zh-CN" sz="444">
                <a:solidFill>
                  <a:srgbClr val="3333CC"/>
                </a:solidFill>
                <a:latin typeface="Times New Roman" panose="02020603050405020304" pitchFamily="18" charset="0"/>
                <a:ea typeface="宋体" panose="02010600030101010101" pitchFamily="2" charset="-122"/>
                <a:cs typeface="Times New Roman" panose="02020603050405020304" pitchFamily="18" charset="0"/>
              </a:rPr>
              <a:t>AUX</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Auxiliary Services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LRIT-- Low Rate Information transmission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EMWIN-- Emergency Managers Wx Information Network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DCS-- Data Collection System  	</a:t>
            </a:r>
          </a:p>
          <a:p>
            <a:pPr defTabSz="169347" fontAlgn="base">
              <a:spcBef>
                <a:spcPct val="0"/>
              </a:spcBef>
              <a:spcAft>
                <a:spcPct val="0"/>
              </a:spcAft>
            </a:pPr>
            <a:r>
              <a:rPr lang="en-US" altLang="zh-CN" sz="37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SAR-- Search and Rescue</a:t>
            </a:r>
            <a:r>
              <a:rPr lang="en-US" altLang="zh-CN" sz="444">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p:txBody>
      </p:sp>
      <p:grpSp>
        <p:nvGrpSpPr>
          <p:cNvPr id="2287" name="Group 239">
            <a:extLst>
              <a:ext uri="{FF2B5EF4-FFF2-40B4-BE49-F238E27FC236}">
                <a16:creationId xmlns:a16="http://schemas.microsoft.com/office/drawing/2014/main" id="{EA6B5883-D92D-022F-CE0C-889A28CC06EF}"/>
              </a:ext>
            </a:extLst>
          </p:cNvPr>
          <p:cNvGrpSpPr>
            <a:grpSpLocks/>
          </p:cNvGrpSpPr>
          <p:nvPr/>
        </p:nvGrpSpPr>
        <p:grpSpPr bwMode="auto">
          <a:xfrm>
            <a:off x="7946614" y="2588213"/>
            <a:ext cx="1061273" cy="1065389"/>
            <a:chOff x="28032" y="7508"/>
            <a:chExt cx="3744" cy="3624"/>
          </a:xfrm>
        </p:grpSpPr>
        <p:grpSp>
          <p:nvGrpSpPr>
            <p:cNvPr id="2283" name="Group 235">
              <a:extLst>
                <a:ext uri="{FF2B5EF4-FFF2-40B4-BE49-F238E27FC236}">
                  <a16:creationId xmlns:a16="http://schemas.microsoft.com/office/drawing/2014/main" id="{F60D911F-F460-DBE2-E0B4-DF39020DD178}"/>
                </a:ext>
              </a:extLst>
            </p:cNvPr>
            <p:cNvGrpSpPr>
              <a:grpSpLocks/>
            </p:cNvGrpSpPr>
            <p:nvPr/>
          </p:nvGrpSpPr>
          <p:grpSpPr bwMode="auto">
            <a:xfrm>
              <a:off x="28656" y="7508"/>
              <a:ext cx="2640" cy="2424"/>
              <a:chOff x="28656" y="7508"/>
              <a:chExt cx="2640" cy="2424"/>
            </a:xfrm>
          </p:grpSpPr>
          <p:pic>
            <p:nvPicPr>
              <p:cNvPr id="2079" name="Picture 31">
                <a:extLst>
                  <a:ext uri="{FF2B5EF4-FFF2-40B4-BE49-F238E27FC236}">
                    <a16:creationId xmlns:a16="http://schemas.microsoft.com/office/drawing/2014/main" id="{53444F62-24C7-8D20-C419-EEC52AC6E5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656" y="7508"/>
                <a:ext cx="2640" cy="24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80" name="Text Box 32">
                <a:extLst>
                  <a:ext uri="{FF2B5EF4-FFF2-40B4-BE49-F238E27FC236}">
                    <a16:creationId xmlns:a16="http://schemas.microsoft.com/office/drawing/2014/main" id="{735B9F5A-E5D0-4370-4B2D-6F6CE2CBC265}"/>
                  </a:ext>
                </a:extLst>
              </p:cNvPr>
              <p:cNvSpPr txBox="1">
                <a:spLocks noChangeArrowheads="1"/>
              </p:cNvSpPr>
              <p:nvPr/>
            </p:nvSpPr>
            <p:spPr bwMode="auto">
              <a:xfrm>
                <a:off x="29887" y="8412"/>
                <a:ext cx="957"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Low </a:t>
                </a:r>
              </a:p>
              <a:p>
                <a:pPr defTabSz="169347" fontAlgn="base">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cloud</a:t>
                </a:r>
              </a:p>
            </p:txBody>
          </p:sp>
          <p:sp>
            <p:nvSpPr>
              <p:cNvPr id="2081" name="Text Box 33">
                <a:extLst>
                  <a:ext uri="{FF2B5EF4-FFF2-40B4-BE49-F238E27FC236}">
                    <a16:creationId xmlns:a16="http://schemas.microsoft.com/office/drawing/2014/main" id="{48CFE50B-A3FB-8844-2B62-4679EFBEDCD6}"/>
                  </a:ext>
                </a:extLst>
              </p:cNvPr>
              <p:cNvSpPr txBox="1">
                <a:spLocks noChangeArrowheads="1"/>
              </p:cNvSpPr>
              <p:nvPr/>
            </p:nvSpPr>
            <p:spPr bwMode="auto">
              <a:xfrm>
                <a:off x="29622" y="8256"/>
                <a:ext cx="957" cy="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96">
                    <a:solidFill>
                      <a:srgbClr val="FFFFFF"/>
                    </a:solidFill>
                    <a:latin typeface="Times New Roman" panose="02020603050405020304" pitchFamily="18" charset="0"/>
                    <a:ea typeface="宋体" panose="02010600030101010101" pitchFamily="2" charset="-122"/>
                  </a:rPr>
                  <a:t>Snow</a:t>
                </a:r>
              </a:p>
            </p:txBody>
          </p:sp>
        </p:grpSp>
        <p:sp>
          <p:nvSpPr>
            <p:cNvPr id="2082" name="Text Box 34">
              <a:extLst>
                <a:ext uri="{FF2B5EF4-FFF2-40B4-BE49-F238E27FC236}">
                  <a16:creationId xmlns:a16="http://schemas.microsoft.com/office/drawing/2014/main" id="{506FEAFB-9A2C-425E-2536-BF2338FEA007}"/>
                </a:ext>
              </a:extLst>
            </p:cNvPr>
            <p:cNvSpPr txBox="1">
              <a:spLocks noChangeArrowheads="1"/>
            </p:cNvSpPr>
            <p:nvPr/>
          </p:nvSpPr>
          <p:spPr bwMode="auto">
            <a:xfrm>
              <a:off x="28032" y="9888"/>
              <a:ext cx="3744" cy="1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Three-color composite (0.64, 1.6 and 11 µm) shows the low cloud over the snow and the water versus ice clouds.</a:t>
              </a:r>
            </a:p>
          </p:txBody>
        </p:sp>
      </p:grpSp>
      <p:sp>
        <p:nvSpPr>
          <p:cNvPr id="2161" name="Text Box 113">
            <a:extLst>
              <a:ext uri="{FF2B5EF4-FFF2-40B4-BE49-F238E27FC236}">
                <a16:creationId xmlns:a16="http://schemas.microsoft.com/office/drawing/2014/main" id="{F6627890-04E8-AB71-A9F2-FD4C4D395022}"/>
              </a:ext>
            </a:extLst>
          </p:cNvPr>
          <p:cNvSpPr txBox="1">
            <a:spLocks noChangeArrowheads="1"/>
          </p:cNvSpPr>
          <p:nvPr/>
        </p:nvSpPr>
        <p:spPr bwMode="auto">
          <a:xfrm>
            <a:off x="5348111" y="2356556"/>
            <a:ext cx="2638778" cy="118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disaster mitigation for hurricane trajectory forecasts from better definition of mass and motion fields, along with better knowledge of the sea surface temperatures. </a:t>
            </a:r>
            <a:endParaRPr lang="en-US" altLang="zh-CN" sz="444" b="1">
              <a:solidFill>
                <a:srgbClr val="000000"/>
              </a:solidFill>
              <a:latin typeface="Times New Roman" panose="02020603050405020304" pitchFamily="18" charset="0"/>
              <a:ea typeface="宋体" panose="02010600030101010101" pitchFamily="2" charset="-122"/>
            </a:endParaRP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knowledge of moisture/thermal fields provide better data for agricultural forecasting.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general weather announcements affecting public health from improved forecasting and monitoring of surface temperatures in urban and metropolitan areas during heat stress (and sub-zero conditions).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monitoring of the sun and near-Earth space environment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data collection (river monitoring, etc).</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data for environmental modeling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hot spot detection and characterization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Improved data for air quality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Better weather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fog detection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thunderstorm monitoring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cloud, precipitation monitoring</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hurricane monitoring</a:t>
            </a:r>
          </a:p>
        </p:txBody>
      </p:sp>
      <p:sp>
        <p:nvSpPr>
          <p:cNvPr id="2162" name="Text Box 114">
            <a:extLst>
              <a:ext uri="{FF2B5EF4-FFF2-40B4-BE49-F238E27FC236}">
                <a16:creationId xmlns:a16="http://schemas.microsoft.com/office/drawing/2014/main" id="{E9672D78-5ACA-2455-CE0A-0C78689700C3}"/>
              </a:ext>
            </a:extLst>
          </p:cNvPr>
          <p:cNvSpPr txBox="1">
            <a:spLocks noChangeArrowheads="1"/>
          </p:cNvSpPr>
          <p:nvPr/>
        </p:nvSpPr>
        <p:spPr bwMode="auto">
          <a:xfrm>
            <a:off x="1806222" y="4449116"/>
            <a:ext cx="2667000" cy="980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Satellite-to-satellite cross-calibration of the full operational satellite system </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Hourly high spectral resolution infrared radiances facilitate radiance calibration, calibration-monitoring</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Provide measurements that resolve climate-relevant (diurnal, seasonal, and long-term inter-annual) changes in atmosphere, ocean, land and cryosphere.</a:t>
            </a:r>
          </a:p>
          <a:p>
            <a:pPr defTabSz="169347" fontAlgn="base">
              <a:spcBef>
                <a:spcPct val="0"/>
              </a:spcBef>
              <a:spcAft>
                <a:spcPct val="0"/>
              </a:spcAft>
              <a:buFontTx/>
              <a:buChar char="•"/>
            </a:pPr>
            <a:r>
              <a:rPr lang="en-GB" altLang="zh-CN" sz="444" b="1">
                <a:solidFill>
                  <a:srgbClr val="000000"/>
                </a:solidFill>
                <a:latin typeface="Times New Roman" panose="02020603050405020304" pitchFamily="18" charset="0"/>
                <a:ea typeface="Arial Unicode MS" pitchFamily="34" charset="-128"/>
              </a:rPr>
              <a:t> Solar </a:t>
            </a:r>
            <a:r>
              <a:rPr lang="en-US" altLang="zh-CN" sz="444" b="1">
                <a:solidFill>
                  <a:srgbClr val="000000"/>
                </a:solidFill>
                <a:latin typeface="Times New Roman" panose="02020603050405020304" pitchFamily="18" charset="0"/>
                <a:ea typeface="Arial Unicode MS" pitchFamily="34" charset="-128"/>
              </a:rPr>
              <a:t>irradiance inputs measured by SIS </a:t>
            </a:r>
            <a:endParaRPr lang="en-GB" altLang="zh-CN" sz="444" b="1">
              <a:solidFill>
                <a:srgbClr val="000000"/>
              </a:solidFill>
              <a:latin typeface="Times New Roman" panose="02020603050405020304" pitchFamily="18" charset="0"/>
              <a:ea typeface="Arial Unicode MS" pitchFamily="34" charset="-128"/>
            </a:endParaRP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for fires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of clouds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for Land/Sea temperatures in clear skies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Diurnal signature of lightning (both cloud-to-ground and intra-cloud discharges) over both land and ocean in the western hemisphere</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Improved measurements of Outgoing Longwave Radiation (OLR), O</a:t>
            </a:r>
            <a:r>
              <a:rPr lang="en-US" altLang="zh-CN" sz="444" b="1" baseline="-25000">
                <a:solidFill>
                  <a:srgbClr val="000000"/>
                </a:solidFill>
                <a:latin typeface="Times New Roman" panose="02020603050405020304" pitchFamily="18" charset="0"/>
                <a:ea typeface="宋体" panose="02010600030101010101" pitchFamily="2" charset="-122"/>
              </a:rPr>
              <a:t>3</a:t>
            </a:r>
            <a:r>
              <a:rPr lang="en-US" altLang="zh-CN" sz="444" b="1">
                <a:solidFill>
                  <a:srgbClr val="000000"/>
                </a:solidFill>
                <a:latin typeface="Times New Roman" panose="02020603050405020304" pitchFamily="18" charset="0"/>
                <a:ea typeface="宋体" panose="02010600030101010101" pitchFamily="2" charset="-122"/>
              </a:rPr>
              <a:t> and SO</a:t>
            </a:r>
            <a:r>
              <a:rPr lang="en-US" altLang="zh-CN" sz="444" b="1" baseline="-25000">
                <a:solidFill>
                  <a:srgbClr val="000000"/>
                </a:solidFill>
                <a:latin typeface="Times New Roman" panose="02020603050405020304" pitchFamily="18" charset="0"/>
                <a:ea typeface="宋体" panose="02010600030101010101" pitchFamily="2" charset="-122"/>
              </a:rPr>
              <a:t>2</a:t>
            </a:r>
          </a:p>
          <a:p>
            <a:pPr defTabSz="169347" fontAlgn="base">
              <a:spcBef>
                <a:spcPct val="0"/>
              </a:spcBef>
              <a:spcAft>
                <a:spcPct val="0"/>
              </a:spcAft>
              <a:buFontTx/>
              <a:buChar char="•"/>
            </a:pPr>
            <a:r>
              <a:rPr lang="en-US" altLang="zh-CN" sz="444" b="1" baseline="-25000">
                <a:solidFill>
                  <a:srgbClr val="000000"/>
                </a:solidFill>
                <a:latin typeface="Times New Roman" panose="02020603050405020304" pitchFamily="18" charset="0"/>
                <a:ea typeface="宋体" panose="02010600030101010101" pitchFamily="2" charset="-122"/>
              </a:rPr>
              <a:t> </a:t>
            </a:r>
            <a:r>
              <a:rPr lang="en-US" altLang="zh-CN" sz="444" b="1">
                <a:solidFill>
                  <a:srgbClr val="000000"/>
                </a:solidFill>
                <a:latin typeface="Times New Roman" panose="02020603050405020304" pitchFamily="18" charset="0"/>
                <a:ea typeface="宋体" panose="02010600030101010101" pitchFamily="2" charset="-122"/>
              </a:rPr>
              <a:t>Continuing the geostationary radiance database</a:t>
            </a:r>
          </a:p>
        </p:txBody>
      </p:sp>
      <p:sp>
        <p:nvSpPr>
          <p:cNvPr id="2163" name="Text Box 115">
            <a:extLst>
              <a:ext uri="{FF2B5EF4-FFF2-40B4-BE49-F238E27FC236}">
                <a16:creationId xmlns:a16="http://schemas.microsoft.com/office/drawing/2014/main" id="{80F9FDAA-E5B9-D39B-CCE2-47F5135365B4}"/>
              </a:ext>
            </a:extLst>
          </p:cNvPr>
          <p:cNvSpPr txBox="1">
            <a:spLocks noChangeArrowheads="1"/>
          </p:cNvSpPr>
          <p:nvPr/>
        </p:nvSpPr>
        <p:spPr bwMode="auto">
          <a:xfrm>
            <a:off x="1415227" y="2257778"/>
            <a:ext cx="3029773" cy="84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Huge increase in measurements beneficial to ecosystem management and coastal &amp; ocean resource utilization.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First time ever, characterization of diurnal ocean color as a function of tidal conditions and observation of phytoplankton blooms (e.g. red tides) as they occur.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Improved coastal environment monitoring of a) response of marine ecosystems to short-term physical events, such as passage of storms and tidal mixing; b) biotic and abiotic material in transient surface features, such as river plumes and tidal fronts; and c) location of hazardous materials, such as some oil spills, and noxious algal blooms</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a:t>
            </a: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Monitoring of chlorophyll, turbidity and sediment transport</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used for Reservoir Management, water quality, etc.</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Monitoring of sea surface temperature near corals in the Western hemisphere </a:t>
            </a:r>
          </a:p>
          <a:p>
            <a:pPr defTabSz="169347" fontAlgn="base">
              <a:spcBef>
                <a:spcPct val="0"/>
              </a:spcBef>
              <a:spcAft>
                <a:spcPct val="0"/>
              </a:spcAft>
              <a:buFontTx/>
              <a:buChar char="•"/>
            </a:pPr>
            <a:r>
              <a:rPr lang="en-US" altLang="zh-CN" sz="444" b="1" dirty="0">
                <a:solidFill>
                  <a:srgbClr val="000000"/>
                </a:solidFill>
                <a:latin typeface="Times New Roman" panose="02020603050405020304" pitchFamily="18" charset="0"/>
                <a:ea typeface="Arial Unicode MS" pitchFamily="34" charset="-128"/>
              </a:rPr>
              <a:t> Monitoring of the surface vegetation, burn scars</a:t>
            </a:r>
          </a:p>
          <a:p>
            <a:pPr defTabSz="169347" fontAlgn="base">
              <a:spcBef>
                <a:spcPct val="0"/>
              </a:spcBef>
              <a:spcAft>
                <a:spcPct val="0"/>
              </a:spcAft>
            </a:pPr>
            <a:endParaRPr lang="en-US" altLang="zh-CN" sz="444" dirty="0">
              <a:solidFill>
                <a:srgbClr val="000000"/>
              </a:solidFill>
              <a:latin typeface="Times New Roman" panose="02020603050405020304" pitchFamily="18" charset="0"/>
              <a:ea typeface="宋体" panose="02010600030101010101" pitchFamily="2" charset="-122"/>
            </a:endParaRPr>
          </a:p>
        </p:txBody>
      </p:sp>
      <p:sp>
        <p:nvSpPr>
          <p:cNvPr id="2164" name="Text Box 116">
            <a:extLst>
              <a:ext uri="{FF2B5EF4-FFF2-40B4-BE49-F238E27FC236}">
                <a16:creationId xmlns:a16="http://schemas.microsoft.com/office/drawing/2014/main" id="{F63FB362-E15F-9E28-45A4-3B53BCE47C51}"/>
              </a:ext>
            </a:extLst>
          </p:cNvPr>
          <p:cNvSpPr txBox="1">
            <a:spLocks noChangeArrowheads="1"/>
          </p:cNvSpPr>
          <p:nvPr/>
        </p:nvSpPr>
        <p:spPr bwMode="auto">
          <a:xfrm>
            <a:off x="4459111" y="4342107"/>
            <a:ext cx="3692995" cy="125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Arial Unicode MS" pitchFamily="34" charset="-128"/>
              </a:rPr>
              <a:t> </a:t>
            </a:r>
            <a:r>
              <a:rPr lang="en-US" altLang="zh-CN" sz="444" b="1">
                <a:solidFill>
                  <a:srgbClr val="000000"/>
                </a:solidFill>
                <a:latin typeface="Times New Roman" panose="02020603050405020304" pitchFamily="18" charset="0"/>
                <a:ea typeface="宋体" panose="02010600030101010101" pitchFamily="2" charset="-122"/>
              </a:rPr>
              <a:t>Better information regarding conditions leading to fog, icing, head or tail winds, and development of severe weather including microbursts en route makes air traffic more economical and safer.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depiction of ocean currents, low level winds and calm areas, major storms, and hurricanes (locations, intensities, and motions) benefits ocean transportation.  Information regarding storms, fog, flooding, snowfall, blowing snow, and blowing sand assists surface transportation.</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Power consumption can be regulated more effectively with real-time assessment of regional and local insolation and temperatures.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Geostationary Lightning Mapper for nowcasts and aviation forecasts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Monitoring SST eddies in the Gulf of Mexico can be useful for oil and gas operations.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Better monitoring of solar disturbances that can interfere with GPS use, interrupt communications, and cause disruptions of electric power grids. </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Solar/energetic particle observations leading to improved forecasts and specification of radiation and communication impacts for aviation interests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Auxiliary services used for search and rescue activities</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As of a May 2000 report, 138 insured satellites in geosynchronous orbit valued at $20.1 B. “Space weather suggested as cause or contributor to over $500 M in insurance claims in past 4 years.“ U.S. Aviation Underwriters, Inc</a:t>
            </a:r>
          </a:p>
          <a:p>
            <a:pPr defTabSz="169347" fontAlgn="base">
              <a:spcBef>
                <a:spcPct val="0"/>
              </a:spcBef>
              <a:spcAft>
                <a:spcPct val="0"/>
              </a:spcAft>
              <a:buFontTx/>
              <a:buChar char="•"/>
            </a:pPr>
            <a:r>
              <a:rPr lang="en-US" altLang="zh-CN" sz="444" b="1">
                <a:solidFill>
                  <a:srgbClr val="000000"/>
                </a:solidFill>
                <a:latin typeface="Times New Roman" panose="02020603050405020304" pitchFamily="18" charset="0"/>
                <a:ea typeface="宋体" panose="02010600030101010101" pitchFamily="2" charset="-122"/>
              </a:rPr>
              <a:t> A Cost Benefit Analysis (CBA) from eight cases combined for an annual marginal economic benefits from ABI and HES of  approximately $638 M annually (2002 dollars) and a discounted (present value) sum-of-direct benefits of approximately $3.1B across a 13-year effective benefit lifecycle. </a:t>
            </a:r>
          </a:p>
        </p:txBody>
      </p:sp>
      <p:grpSp>
        <p:nvGrpSpPr>
          <p:cNvPr id="2215" name="Group 167">
            <a:extLst>
              <a:ext uri="{FF2B5EF4-FFF2-40B4-BE49-F238E27FC236}">
                <a16:creationId xmlns:a16="http://schemas.microsoft.com/office/drawing/2014/main" id="{0E83E03E-1D25-6CB2-5FA7-27F58AFB9FE6}"/>
              </a:ext>
            </a:extLst>
          </p:cNvPr>
          <p:cNvGrpSpPr>
            <a:grpSpLocks/>
          </p:cNvGrpSpPr>
          <p:nvPr/>
        </p:nvGrpSpPr>
        <p:grpSpPr bwMode="auto">
          <a:xfrm>
            <a:off x="2960394" y="3499556"/>
            <a:ext cx="680273" cy="620889"/>
            <a:chOff x="10848" y="10992"/>
            <a:chExt cx="2496" cy="2256"/>
          </a:xfrm>
        </p:grpSpPr>
        <p:pic>
          <p:nvPicPr>
            <p:cNvPr id="2171" name="Picture 123">
              <a:extLst>
                <a:ext uri="{FF2B5EF4-FFF2-40B4-BE49-F238E27FC236}">
                  <a16:creationId xmlns:a16="http://schemas.microsoft.com/office/drawing/2014/main" id="{BC187686-3881-27B8-F031-8F28E53EC7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t="8000" b="20000"/>
            <a:stretch>
              <a:fillRect/>
            </a:stretch>
          </p:blipFill>
          <p:spPr bwMode="auto">
            <a:xfrm>
              <a:off x="10848" y="10992"/>
              <a:ext cx="2496" cy="2256"/>
            </a:xfrm>
            <a:prstGeom prst="rect">
              <a:avLst/>
            </a:prstGeom>
            <a:noFill/>
            <a:extLst>
              <a:ext uri="{909E8E84-426E-40DD-AFC4-6F175D3DCCD1}">
                <a14:hiddenFill xmlns:a14="http://schemas.microsoft.com/office/drawing/2010/main">
                  <a:solidFill>
                    <a:srgbClr val="FFFFFF"/>
                  </a:solidFill>
                </a14:hiddenFill>
              </a:ext>
            </a:extLst>
          </p:spPr>
        </p:pic>
        <p:sp>
          <p:nvSpPr>
            <p:cNvPr id="2172" name="Text Box 124">
              <a:extLst>
                <a:ext uri="{FF2B5EF4-FFF2-40B4-BE49-F238E27FC236}">
                  <a16:creationId xmlns:a16="http://schemas.microsoft.com/office/drawing/2014/main" id="{2FFB3E0F-EC95-E9AA-3BE0-1CA462C82303}"/>
                </a:ext>
              </a:extLst>
            </p:cNvPr>
            <p:cNvSpPr txBox="1">
              <a:spLocks noChangeArrowheads="1"/>
            </p:cNvSpPr>
            <p:nvPr/>
          </p:nvSpPr>
          <p:spPr bwMode="auto">
            <a:xfrm>
              <a:off x="11269" y="11305"/>
              <a:ext cx="1813" cy="8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Hydrology/</a:t>
              </a:r>
            </a:p>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Land Surface</a:t>
              </a:r>
            </a:p>
          </p:txBody>
        </p:sp>
      </p:grpSp>
      <p:grpSp>
        <p:nvGrpSpPr>
          <p:cNvPr id="2173" name="Group 125">
            <a:extLst>
              <a:ext uri="{FF2B5EF4-FFF2-40B4-BE49-F238E27FC236}">
                <a16:creationId xmlns:a16="http://schemas.microsoft.com/office/drawing/2014/main" id="{1E150870-838B-CBCE-5412-396E6C4D0DA5}"/>
              </a:ext>
            </a:extLst>
          </p:cNvPr>
          <p:cNvGrpSpPr>
            <a:grpSpLocks/>
          </p:cNvGrpSpPr>
          <p:nvPr/>
        </p:nvGrpSpPr>
        <p:grpSpPr bwMode="auto">
          <a:xfrm>
            <a:off x="6123341" y="5390444"/>
            <a:ext cx="581518" cy="630440"/>
            <a:chOff x="48" y="2496"/>
            <a:chExt cx="2089" cy="1932"/>
          </a:xfrm>
        </p:grpSpPr>
        <p:pic>
          <p:nvPicPr>
            <p:cNvPr id="2174" name="Picture 126">
              <a:extLst>
                <a:ext uri="{FF2B5EF4-FFF2-40B4-BE49-F238E27FC236}">
                  <a16:creationId xmlns:a16="http://schemas.microsoft.com/office/drawing/2014/main" id="{98A17E1C-597A-9399-4EBE-7595C8F4843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20000"/>
            <a:stretch>
              <a:fillRect/>
            </a:stretch>
          </p:blipFill>
          <p:spPr bwMode="auto">
            <a:xfrm>
              <a:off x="48" y="2496"/>
              <a:ext cx="1808" cy="1773"/>
            </a:xfrm>
            <a:prstGeom prst="rect">
              <a:avLst/>
            </a:prstGeom>
            <a:noFill/>
            <a:extLst>
              <a:ext uri="{909E8E84-426E-40DD-AFC4-6F175D3DCCD1}">
                <a14:hiddenFill xmlns:a14="http://schemas.microsoft.com/office/drawing/2010/main">
                  <a:solidFill>
                    <a:srgbClr val="FFFFFF"/>
                  </a:solidFill>
                </a14:hiddenFill>
              </a:ext>
            </a:extLst>
          </p:spPr>
        </p:pic>
        <p:sp>
          <p:nvSpPr>
            <p:cNvPr id="2175" name="Text Box 127">
              <a:extLst>
                <a:ext uri="{FF2B5EF4-FFF2-40B4-BE49-F238E27FC236}">
                  <a16:creationId xmlns:a16="http://schemas.microsoft.com/office/drawing/2014/main" id="{DE708E89-3B71-D468-0513-56E3E4917B8B}"/>
                </a:ext>
              </a:extLst>
            </p:cNvPr>
            <p:cNvSpPr txBox="1">
              <a:spLocks noChangeArrowheads="1"/>
            </p:cNvSpPr>
            <p:nvPr/>
          </p:nvSpPr>
          <p:spPr bwMode="auto">
            <a:xfrm>
              <a:off x="120" y="3936"/>
              <a:ext cx="2017" cy="4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Natural Hazards</a:t>
              </a:r>
            </a:p>
          </p:txBody>
        </p:sp>
      </p:grpSp>
      <p:pic>
        <p:nvPicPr>
          <p:cNvPr id="2150" name="Picture 102">
            <a:extLst>
              <a:ext uri="{FF2B5EF4-FFF2-40B4-BE49-F238E27FC236}">
                <a16:creationId xmlns:a16="http://schemas.microsoft.com/office/drawing/2014/main" id="{C0FC35F4-64BF-7597-DD79-59186FCF08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b="4762"/>
          <a:stretch>
            <a:fillRect/>
          </a:stretch>
        </p:blipFill>
        <p:spPr bwMode="auto">
          <a:xfrm>
            <a:off x="1524000" y="5334000"/>
            <a:ext cx="1306454" cy="705556"/>
          </a:xfrm>
          <a:prstGeom prst="rect">
            <a:avLst/>
          </a:prstGeom>
          <a:noFill/>
          <a:extLst>
            <a:ext uri="{909E8E84-426E-40DD-AFC4-6F175D3DCCD1}">
              <a14:hiddenFill xmlns:a14="http://schemas.microsoft.com/office/drawing/2010/main">
                <a:solidFill>
                  <a:srgbClr val="FFFFFF"/>
                </a:solidFill>
              </a14:hiddenFill>
            </a:ext>
          </a:extLst>
        </p:spPr>
      </p:pic>
      <p:sp>
        <p:nvSpPr>
          <p:cNvPr id="2178" name="Text Box 130">
            <a:extLst>
              <a:ext uri="{FF2B5EF4-FFF2-40B4-BE49-F238E27FC236}">
                <a16:creationId xmlns:a16="http://schemas.microsoft.com/office/drawing/2014/main" id="{DFC30609-7CDF-9D14-C093-736CF996001A}"/>
              </a:ext>
            </a:extLst>
          </p:cNvPr>
          <p:cNvSpPr txBox="1">
            <a:spLocks noChangeArrowheads="1"/>
          </p:cNvSpPr>
          <p:nvPr/>
        </p:nvSpPr>
        <p:spPr bwMode="auto">
          <a:xfrm rot="16133167">
            <a:off x="2572899" y="5669740"/>
            <a:ext cx="641522" cy="120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185">
                <a:solidFill>
                  <a:srgbClr val="000000"/>
                </a:solidFill>
                <a:latin typeface="Times New Roman" panose="02020603050405020304" pitchFamily="18" charset="0"/>
                <a:ea typeface="宋体" panose="02010600030101010101" pitchFamily="2" charset="-122"/>
              </a:rPr>
              <a:t>http://www.ssec.wisc.edu/data/composites.html</a:t>
            </a:r>
          </a:p>
        </p:txBody>
      </p:sp>
      <p:grpSp>
        <p:nvGrpSpPr>
          <p:cNvPr id="2251" name="Group 203">
            <a:extLst>
              <a:ext uri="{FF2B5EF4-FFF2-40B4-BE49-F238E27FC236}">
                <a16:creationId xmlns:a16="http://schemas.microsoft.com/office/drawing/2014/main" id="{AD18ED4F-60B5-8189-A4AB-F48546F61D58}"/>
              </a:ext>
            </a:extLst>
          </p:cNvPr>
          <p:cNvGrpSpPr>
            <a:grpSpLocks/>
          </p:cNvGrpSpPr>
          <p:nvPr/>
        </p:nvGrpSpPr>
        <p:grpSpPr bwMode="auto">
          <a:xfrm>
            <a:off x="3352808" y="2765776"/>
            <a:ext cx="697083" cy="786106"/>
            <a:chOff x="10597" y="8688"/>
            <a:chExt cx="2459" cy="2674"/>
          </a:xfrm>
        </p:grpSpPr>
        <p:pic>
          <p:nvPicPr>
            <p:cNvPr id="2185" name="Picture 137">
              <a:extLst>
                <a:ext uri="{FF2B5EF4-FFF2-40B4-BE49-F238E27FC236}">
                  <a16:creationId xmlns:a16="http://schemas.microsoft.com/office/drawing/2014/main" id="{BBA78E6C-7256-8F7F-37D9-63629AC82B5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04" y="8688"/>
              <a:ext cx="2352" cy="2068"/>
            </a:xfrm>
            <a:prstGeom prst="rect">
              <a:avLst/>
            </a:prstGeom>
            <a:noFill/>
            <a:extLst>
              <a:ext uri="{909E8E84-426E-40DD-AFC4-6F175D3DCCD1}">
                <a14:hiddenFill xmlns:a14="http://schemas.microsoft.com/office/drawing/2010/main">
                  <a:solidFill>
                    <a:srgbClr val="FFFFFF"/>
                  </a:solidFill>
                </a14:hiddenFill>
              </a:ext>
            </a:extLst>
          </p:spPr>
        </p:pic>
        <p:sp>
          <p:nvSpPr>
            <p:cNvPr id="2186" name="Text Box 138">
              <a:extLst>
                <a:ext uri="{FF2B5EF4-FFF2-40B4-BE49-F238E27FC236}">
                  <a16:creationId xmlns:a16="http://schemas.microsoft.com/office/drawing/2014/main" id="{0BB821C5-F85C-2E13-F9C6-3292C0A6F844}"/>
                </a:ext>
              </a:extLst>
            </p:cNvPr>
            <p:cNvSpPr txBox="1">
              <a:spLocks noChangeArrowheads="1"/>
            </p:cNvSpPr>
            <p:nvPr/>
          </p:nvSpPr>
          <p:spPr bwMode="auto">
            <a:xfrm rot="18839842">
              <a:off x="10389" y="10624"/>
              <a:ext cx="901"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3333CC"/>
                  </a:solidFill>
                  <a:latin typeface="Times New Roman" panose="02020603050405020304" pitchFamily="18" charset="0"/>
                  <a:ea typeface="宋体" panose="02010600030101010101" pitchFamily="2" charset="-122"/>
                </a:rPr>
                <a:t>Haze</a:t>
              </a:r>
              <a:endParaRPr lang="en-US" altLang="zh-CN" sz="296">
                <a:solidFill>
                  <a:srgbClr val="000000"/>
                </a:solidFill>
                <a:latin typeface="Times New Roman" panose="02020603050405020304" pitchFamily="18" charset="0"/>
                <a:ea typeface="宋体" panose="02010600030101010101" pitchFamily="2" charset="-122"/>
              </a:endParaRPr>
            </a:p>
          </p:txBody>
        </p:sp>
        <p:sp>
          <p:nvSpPr>
            <p:cNvPr id="2187" name="Text Box 139">
              <a:extLst>
                <a:ext uri="{FF2B5EF4-FFF2-40B4-BE49-F238E27FC236}">
                  <a16:creationId xmlns:a16="http://schemas.microsoft.com/office/drawing/2014/main" id="{E74E0A8E-86BD-0D8D-D7C3-BB025413CCAF}"/>
                </a:ext>
              </a:extLst>
            </p:cNvPr>
            <p:cNvSpPr txBox="1">
              <a:spLocks noChangeArrowheads="1"/>
            </p:cNvSpPr>
            <p:nvPr/>
          </p:nvSpPr>
          <p:spPr bwMode="auto">
            <a:xfrm rot="18857088">
              <a:off x="10519" y="10620"/>
              <a:ext cx="999"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FF3300"/>
                  </a:solidFill>
                  <a:latin typeface="Times New Roman" panose="02020603050405020304" pitchFamily="18" charset="0"/>
                  <a:ea typeface="宋体" panose="02010600030101010101" pitchFamily="2" charset="-122"/>
                </a:rPr>
                <a:t>Clouds</a:t>
              </a:r>
              <a:endParaRPr lang="en-US" altLang="zh-CN" sz="296">
                <a:solidFill>
                  <a:srgbClr val="000000"/>
                </a:solidFill>
                <a:latin typeface="Times New Roman" panose="02020603050405020304" pitchFamily="18" charset="0"/>
                <a:ea typeface="宋体" panose="02010600030101010101" pitchFamily="2" charset="-122"/>
              </a:endParaRPr>
            </a:p>
          </p:txBody>
        </p:sp>
        <p:sp>
          <p:nvSpPr>
            <p:cNvPr id="2188" name="Text Box 140">
              <a:extLst>
                <a:ext uri="{FF2B5EF4-FFF2-40B4-BE49-F238E27FC236}">
                  <a16:creationId xmlns:a16="http://schemas.microsoft.com/office/drawing/2014/main" id="{43E5D8A7-2FB5-3E0E-229A-3CFF42415BDB}"/>
                </a:ext>
              </a:extLst>
            </p:cNvPr>
            <p:cNvSpPr txBox="1">
              <a:spLocks noChangeArrowheads="1"/>
            </p:cNvSpPr>
            <p:nvPr/>
          </p:nvSpPr>
          <p:spPr bwMode="auto">
            <a:xfrm rot="18439810">
              <a:off x="10783" y="10607"/>
              <a:ext cx="879"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FF00"/>
                  </a:solidFill>
                  <a:latin typeface="Times New Roman" panose="02020603050405020304" pitchFamily="18" charset="0"/>
                  <a:ea typeface="宋体" panose="02010600030101010101" pitchFamily="2" charset="-122"/>
                </a:rPr>
                <a:t>Veg.</a:t>
              </a:r>
            </a:p>
          </p:txBody>
        </p:sp>
        <p:sp>
          <p:nvSpPr>
            <p:cNvPr id="2189" name="Text Box 141">
              <a:extLst>
                <a:ext uri="{FF2B5EF4-FFF2-40B4-BE49-F238E27FC236}">
                  <a16:creationId xmlns:a16="http://schemas.microsoft.com/office/drawing/2014/main" id="{4F09D414-DB0F-E557-4CA6-A623D74A5120}"/>
                </a:ext>
              </a:extLst>
            </p:cNvPr>
            <p:cNvSpPr txBox="1">
              <a:spLocks noChangeArrowheads="1"/>
            </p:cNvSpPr>
            <p:nvPr/>
          </p:nvSpPr>
          <p:spPr bwMode="auto">
            <a:xfrm rot="18582578">
              <a:off x="11466" y="9243"/>
              <a:ext cx="955"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Cirrus</a:t>
              </a:r>
            </a:p>
          </p:txBody>
        </p:sp>
        <p:sp>
          <p:nvSpPr>
            <p:cNvPr id="2190" name="Text Box 142">
              <a:extLst>
                <a:ext uri="{FF2B5EF4-FFF2-40B4-BE49-F238E27FC236}">
                  <a16:creationId xmlns:a16="http://schemas.microsoft.com/office/drawing/2014/main" id="{7A64C562-4E86-30E2-278C-B497C823D841}"/>
                </a:ext>
              </a:extLst>
            </p:cNvPr>
            <p:cNvSpPr txBox="1">
              <a:spLocks noChangeArrowheads="1"/>
            </p:cNvSpPr>
            <p:nvPr/>
          </p:nvSpPr>
          <p:spPr bwMode="auto">
            <a:xfrm rot="18381021">
              <a:off x="12194" y="9252"/>
              <a:ext cx="1113"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Part. size</a:t>
              </a:r>
            </a:p>
          </p:txBody>
        </p:sp>
        <p:sp>
          <p:nvSpPr>
            <p:cNvPr id="2191" name="Text Box 143">
              <a:extLst>
                <a:ext uri="{FF2B5EF4-FFF2-40B4-BE49-F238E27FC236}">
                  <a16:creationId xmlns:a16="http://schemas.microsoft.com/office/drawing/2014/main" id="{03DAA5A8-A26B-6D81-9529-31F499B1C92E}"/>
                </a:ext>
              </a:extLst>
            </p:cNvPr>
            <p:cNvSpPr txBox="1">
              <a:spLocks noChangeArrowheads="1"/>
            </p:cNvSpPr>
            <p:nvPr/>
          </p:nvSpPr>
          <p:spPr bwMode="auto">
            <a:xfrm rot="18582578">
              <a:off x="11606" y="9119"/>
              <a:ext cx="1293"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296">
                  <a:solidFill>
                    <a:srgbClr val="000000"/>
                  </a:solidFill>
                  <a:latin typeface="Times New Roman" panose="02020603050405020304" pitchFamily="18" charset="0"/>
                  <a:ea typeface="宋体" panose="02010600030101010101" pitchFamily="2" charset="-122"/>
                </a:rPr>
                <a:t>Snow, Phase</a:t>
              </a:r>
            </a:p>
          </p:txBody>
        </p:sp>
        <p:sp>
          <p:nvSpPr>
            <p:cNvPr id="2192" name="Text Box 144">
              <a:extLst>
                <a:ext uri="{FF2B5EF4-FFF2-40B4-BE49-F238E27FC236}">
                  <a16:creationId xmlns:a16="http://schemas.microsoft.com/office/drawing/2014/main" id="{C19B0CBA-7EAF-EA50-7171-2968F08E6617}"/>
                </a:ext>
              </a:extLst>
            </p:cNvPr>
            <p:cNvSpPr txBox="1">
              <a:spLocks noChangeArrowheads="1"/>
            </p:cNvSpPr>
            <p:nvPr/>
          </p:nvSpPr>
          <p:spPr bwMode="auto">
            <a:xfrm>
              <a:off x="10904" y="8827"/>
              <a:ext cx="1573"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i="1">
                  <a:solidFill>
                    <a:srgbClr val="000000"/>
                  </a:solidFill>
                  <a:latin typeface="Times New Roman" panose="02020603050405020304" pitchFamily="18" charset="0"/>
                  <a:ea typeface="宋体" panose="02010600030101010101" pitchFamily="2" charset="-122"/>
                </a:rPr>
                <a:t>AVIRIS spectra</a:t>
              </a:r>
            </a:p>
          </p:txBody>
        </p:sp>
      </p:grpSp>
      <p:grpSp>
        <p:nvGrpSpPr>
          <p:cNvPr id="2235" name="Group 187">
            <a:extLst>
              <a:ext uri="{FF2B5EF4-FFF2-40B4-BE49-F238E27FC236}">
                <a16:creationId xmlns:a16="http://schemas.microsoft.com/office/drawing/2014/main" id="{D184280F-222E-26C6-EB55-3D3A0E10F71C}"/>
              </a:ext>
            </a:extLst>
          </p:cNvPr>
          <p:cNvGrpSpPr>
            <a:grpSpLocks/>
          </p:cNvGrpSpPr>
          <p:nvPr/>
        </p:nvGrpSpPr>
        <p:grpSpPr bwMode="auto">
          <a:xfrm>
            <a:off x="7826938" y="3598333"/>
            <a:ext cx="1281205" cy="635000"/>
            <a:chOff x="27610" y="10944"/>
            <a:chExt cx="4520" cy="2160"/>
          </a:xfrm>
        </p:grpSpPr>
        <p:sp>
          <p:nvSpPr>
            <p:cNvPr id="2193" name="Text Box 145">
              <a:extLst>
                <a:ext uri="{FF2B5EF4-FFF2-40B4-BE49-F238E27FC236}">
                  <a16:creationId xmlns:a16="http://schemas.microsoft.com/office/drawing/2014/main" id="{AA4420D3-4BB0-3A3E-E313-ED476D5AC4D7}"/>
                </a:ext>
              </a:extLst>
            </p:cNvPr>
            <p:cNvSpPr txBox="1">
              <a:spLocks noChangeArrowheads="1"/>
            </p:cNvSpPr>
            <p:nvPr/>
          </p:nvSpPr>
          <p:spPr bwMode="auto">
            <a:xfrm>
              <a:off x="28319" y="11376"/>
              <a:ext cx="1879"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Simulated ABI</a:t>
              </a:r>
            </a:p>
          </p:txBody>
        </p:sp>
        <p:sp>
          <p:nvSpPr>
            <p:cNvPr id="2194" name="Text Box 146">
              <a:extLst>
                <a:ext uri="{FF2B5EF4-FFF2-40B4-BE49-F238E27FC236}">
                  <a16:creationId xmlns:a16="http://schemas.microsoft.com/office/drawing/2014/main" id="{460DA2BB-7E49-A634-F633-AA6C1E57CB74}"/>
                </a:ext>
              </a:extLst>
            </p:cNvPr>
            <p:cNvSpPr txBox="1">
              <a:spLocks noChangeArrowheads="1"/>
            </p:cNvSpPr>
            <p:nvPr/>
          </p:nvSpPr>
          <p:spPr bwMode="auto">
            <a:xfrm>
              <a:off x="27610" y="10944"/>
              <a:ext cx="4520"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eaLnBrk="0" fontAlgn="base" hangingPunct="0">
                <a:spcBef>
                  <a:spcPct val="0"/>
                </a:spcBef>
                <a:spcAft>
                  <a:spcPct val="0"/>
                </a:spcAft>
              </a:pPr>
              <a:r>
                <a:rPr lang="en-US" altLang="zh-CN" sz="444" b="1">
                  <a:solidFill>
                    <a:srgbClr val="3333CC"/>
                  </a:solidFill>
                  <a:latin typeface="Times New Roman" panose="02020603050405020304" pitchFamily="18" charset="0"/>
                  <a:ea typeface="宋体" panose="02010600030101010101" pitchFamily="2" charset="-122"/>
                </a:rPr>
                <a:t>Mountain Waves in WV channel (6.7 µm)</a:t>
              </a:r>
              <a:r>
                <a:rPr lang="en-US" altLang="zh-CN" sz="444" b="1">
                  <a:solidFill>
                    <a:srgbClr val="000000"/>
                  </a:solidFill>
                  <a:latin typeface="Times New Roman" panose="02020603050405020304" pitchFamily="18" charset="0"/>
                  <a:ea typeface="宋体" panose="02010600030101010101" pitchFamily="2" charset="-122"/>
                </a:rPr>
                <a:t>     </a:t>
              </a:r>
            </a:p>
            <a:p>
              <a:pPr algn="ctr" defTabSz="169347" eaLnBrk="0" fontAlgn="base" hangingPunct="0">
                <a:spcBef>
                  <a:spcPct val="0"/>
                </a:spcBef>
                <a:spcAft>
                  <a:spcPct val="0"/>
                </a:spcAft>
              </a:pPr>
              <a:r>
                <a:rPr lang="en-US" altLang="zh-CN" sz="444" b="1">
                  <a:solidFill>
                    <a:srgbClr val="000000"/>
                  </a:solidFill>
                  <a:latin typeface="Times New Roman" panose="02020603050405020304" pitchFamily="18" charset="0"/>
                  <a:ea typeface="宋体" panose="02010600030101010101" pitchFamily="2" charset="-122"/>
                </a:rPr>
                <a:t>7 April 2000, 1815 UTC</a:t>
              </a:r>
              <a:r>
                <a:rPr lang="en-US" altLang="zh-CN" sz="444">
                  <a:solidFill>
                    <a:srgbClr val="000000"/>
                  </a:solidFill>
                  <a:latin typeface="Times New Roman" panose="02020603050405020304" pitchFamily="18" charset="0"/>
                  <a:ea typeface="宋体" panose="02010600030101010101" pitchFamily="2" charset="-122"/>
                </a:rPr>
                <a:t> </a:t>
              </a:r>
            </a:p>
          </p:txBody>
        </p:sp>
        <p:sp>
          <p:nvSpPr>
            <p:cNvPr id="2195" name="Text Box 147">
              <a:extLst>
                <a:ext uri="{FF2B5EF4-FFF2-40B4-BE49-F238E27FC236}">
                  <a16:creationId xmlns:a16="http://schemas.microsoft.com/office/drawing/2014/main" id="{A6631F55-58F8-DEFD-B8A9-D40508023C9A}"/>
                </a:ext>
              </a:extLst>
            </p:cNvPr>
            <p:cNvSpPr txBox="1">
              <a:spLocks noChangeArrowheads="1"/>
            </p:cNvSpPr>
            <p:nvPr/>
          </p:nvSpPr>
          <p:spPr bwMode="auto">
            <a:xfrm>
              <a:off x="30070" y="11376"/>
              <a:ext cx="1947"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Actual GOES-8</a:t>
              </a:r>
            </a:p>
          </p:txBody>
        </p:sp>
        <p:pic>
          <p:nvPicPr>
            <p:cNvPr id="2196" name="Picture 148">
              <a:extLst>
                <a:ext uri="{FF2B5EF4-FFF2-40B4-BE49-F238E27FC236}">
                  <a16:creationId xmlns:a16="http://schemas.microsoft.com/office/drawing/2014/main" id="{C013FE62-5613-8BA2-9AC7-48F6FF3DBEF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156" y="11621"/>
              <a:ext cx="1668" cy="1483"/>
            </a:xfrm>
            <a:prstGeom prst="rect">
              <a:avLst/>
            </a:prstGeom>
            <a:noFill/>
            <a:extLst>
              <a:ext uri="{909E8E84-426E-40DD-AFC4-6F175D3DCCD1}">
                <a14:hiddenFill xmlns:a14="http://schemas.microsoft.com/office/drawing/2010/main">
                  <a:solidFill>
                    <a:srgbClr val="FFFFFF"/>
                  </a:solidFill>
                </a14:hiddenFill>
              </a:ext>
            </a:extLst>
          </p:spPr>
        </p:pic>
        <p:pic>
          <p:nvPicPr>
            <p:cNvPr id="2197" name="Picture 149">
              <a:extLst>
                <a:ext uri="{FF2B5EF4-FFF2-40B4-BE49-F238E27FC236}">
                  <a16:creationId xmlns:a16="http://schemas.microsoft.com/office/drawing/2014/main" id="{74987E8A-1F2A-A069-84ED-095589F4AEB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87" y="11621"/>
              <a:ext cx="1668" cy="14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99" name="Object 151">
            <a:extLst>
              <a:ext uri="{FF2B5EF4-FFF2-40B4-BE49-F238E27FC236}">
                <a16:creationId xmlns:a16="http://schemas.microsoft.com/office/drawing/2014/main" id="{1C3D2292-83E8-84CE-C9D5-E2DF51A151AA}"/>
              </a:ext>
            </a:extLst>
          </p:cNvPr>
          <p:cNvGraphicFramePr>
            <a:graphicFrameLocks noChangeAspect="1"/>
          </p:cNvGraphicFramePr>
          <p:nvPr/>
        </p:nvGraphicFramePr>
        <p:xfrm>
          <a:off x="1197093" y="3767079"/>
          <a:ext cx="790810" cy="593255"/>
        </p:xfrm>
        <a:graphic>
          <a:graphicData uri="http://schemas.openxmlformats.org/presentationml/2006/ole">
            <mc:AlternateContent xmlns:mc="http://schemas.openxmlformats.org/markup-compatibility/2006">
              <mc:Choice xmlns:v="urn:schemas-microsoft-com:vml" Requires="v">
                <p:oleObj name="Slide" r:id="rId25" imgW="4452840" imgH="3340080" progId="PowerPoint.Slide.8">
                  <p:embed/>
                </p:oleObj>
              </mc:Choice>
              <mc:Fallback>
                <p:oleObj name="Slide" r:id="rId25" imgW="4452840" imgH="3340080" progId="PowerPoint.Slide.8">
                  <p:embed/>
                  <p:pic>
                    <p:nvPicPr>
                      <p:cNvPr id="2199" name="Object 151">
                        <a:extLst>
                          <a:ext uri="{FF2B5EF4-FFF2-40B4-BE49-F238E27FC236}">
                            <a16:creationId xmlns:a16="http://schemas.microsoft.com/office/drawing/2014/main" id="{1C3D2292-83E8-84CE-C9D5-E2DF51A151A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97093" y="3767079"/>
                        <a:ext cx="790810" cy="59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14" name="Text Box 166">
            <a:extLst>
              <a:ext uri="{FF2B5EF4-FFF2-40B4-BE49-F238E27FC236}">
                <a16:creationId xmlns:a16="http://schemas.microsoft.com/office/drawing/2014/main" id="{A06FAEB3-11CB-2F46-D557-D240A7E9B5E9}"/>
              </a:ext>
            </a:extLst>
          </p:cNvPr>
          <p:cNvSpPr txBox="1">
            <a:spLocks noChangeArrowheads="1"/>
          </p:cNvSpPr>
          <p:nvPr/>
        </p:nvSpPr>
        <p:spPr bwMode="auto">
          <a:xfrm>
            <a:off x="2435637" y="3683000"/>
            <a:ext cx="300082" cy="1606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eaLnBrk="0" fontAlgn="base" hangingPunct="0">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OLR</a:t>
            </a:r>
          </a:p>
        </p:txBody>
      </p:sp>
      <p:grpSp>
        <p:nvGrpSpPr>
          <p:cNvPr id="2280" name="Group 232">
            <a:extLst>
              <a:ext uri="{FF2B5EF4-FFF2-40B4-BE49-F238E27FC236}">
                <a16:creationId xmlns:a16="http://schemas.microsoft.com/office/drawing/2014/main" id="{90B5FC76-D9E0-CD33-4AE9-9A1A1B277420}"/>
              </a:ext>
            </a:extLst>
          </p:cNvPr>
          <p:cNvGrpSpPr>
            <a:grpSpLocks/>
          </p:cNvGrpSpPr>
          <p:nvPr/>
        </p:nvGrpSpPr>
        <p:grpSpPr bwMode="auto">
          <a:xfrm>
            <a:off x="7549444" y="578555"/>
            <a:ext cx="1088193" cy="858426"/>
            <a:chOff x="24048" y="816"/>
            <a:chExt cx="3839" cy="2920"/>
          </a:xfrm>
        </p:grpSpPr>
        <p:sp>
          <p:nvSpPr>
            <p:cNvPr id="2222" name="Text Box 174">
              <a:extLst>
                <a:ext uri="{FF2B5EF4-FFF2-40B4-BE49-F238E27FC236}">
                  <a16:creationId xmlns:a16="http://schemas.microsoft.com/office/drawing/2014/main" id="{699FD0A1-7392-5B05-A32D-2243A86F70BF}"/>
                </a:ext>
              </a:extLst>
            </p:cNvPr>
            <p:cNvSpPr txBox="1">
              <a:spLocks noChangeArrowheads="1"/>
            </p:cNvSpPr>
            <p:nvPr/>
          </p:nvSpPr>
          <p:spPr bwMode="auto">
            <a:xfrm>
              <a:off x="25715" y="949"/>
              <a:ext cx="1741" cy="1476"/>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70" b="1">
                  <a:solidFill>
                    <a:srgbClr val="000000"/>
                  </a:solidFill>
                  <a:latin typeface="Times New Roman" panose="02020603050405020304" pitchFamily="18" charset="0"/>
                  <a:ea typeface="宋体" panose="02010600030101010101" pitchFamily="2" charset="-122"/>
                </a:rPr>
                <a:t>Much improved spatial coverage with the HES Sounder</a:t>
              </a:r>
            </a:p>
          </p:txBody>
        </p:sp>
        <p:pic>
          <p:nvPicPr>
            <p:cNvPr id="2223" name="Picture 175">
              <a:extLst>
                <a:ext uri="{FF2B5EF4-FFF2-40B4-BE49-F238E27FC236}">
                  <a16:creationId xmlns:a16="http://schemas.microsoft.com/office/drawing/2014/main" id="{01D0D2B1-1672-AE2B-735E-63D99187927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l="15469" t="1875" r="14531" b="8749"/>
            <a:stretch>
              <a:fillRect/>
            </a:stretch>
          </p:blipFill>
          <p:spPr bwMode="auto">
            <a:xfrm>
              <a:off x="24058" y="816"/>
              <a:ext cx="1647" cy="1657"/>
            </a:xfrm>
            <a:prstGeom prst="rect">
              <a:avLst/>
            </a:prstGeom>
            <a:noFill/>
            <a:extLst>
              <a:ext uri="{909E8E84-426E-40DD-AFC4-6F175D3DCCD1}">
                <a14:hiddenFill xmlns:a14="http://schemas.microsoft.com/office/drawing/2010/main">
                  <a:solidFill>
                    <a:srgbClr val="FFFFFF"/>
                  </a:solidFill>
                </a14:hiddenFill>
              </a:ext>
            </a:extLst>
          </p:spPr>
        </p:pic>
        <p:sp>
          <p:nvSpPr>
            <p:cNvPr id="2224" name="Text Box 176">
              <a:extLst>
                <a:ext uri="{FF2B5EF4-FFF2-40B4-BE49-F238E27FC236}">
                  <a16:creationId xmlns:a16="http://schemas.microsoft.com/office/drawing/2014/main" id="{F95F0424-9843-0A40-41C0-13B010D3213F}"/>
                </a:ext>
              </a:extLst>
            </p:cNvPr>
            <p:cNvSpPr txBox="1">
              <a:spLocks noChangeArrowheads="1"/>
            </p:cNvSpPr>
            <p:nvPr/>
          </p:nvSpPr>
          <p:spPr bwMode="auto">
            <a:xfrm>
              <a:off x="24083" y="1440"/>
              <a:ext cx="1215" cy="13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Current GOES Sounder coverage in one hour</a:t>
              </a:r>
            </a:p>
          </p:txBody>
        </p:sp>
        <p:grpSp>
          <p:nvGrpSpPr>
            <p:cNvPr id="2278" name="Group 230">
              <a:extLst>
                <a:ext uri="{FF2B5EF4-FFF2-40B4-BE49-F238E27FC236}">
                  <a16:creationId xmlns:a16="http://schemas.microsoft.com/office/drawing/2014/main" id="{CE97B8FA-3320-91E7-CDF5-CA41A45BE7A3}"/>
                </a:ext>
              </a:extLst>
            </p:cNvPr>
            <p:cNvGrpSpPr>
              <a:grpSpLocks/>
            </p:cNvGrpSpPr>
            <p:nvPr/>
          </p:nvGrpSpPr>
          <p:grpSpPr bwMode="auto">
            <a:xfrm>
              <a:off x="25626" y="1639"/>
              <a:ext cx="2261" cy="1987"/>
              <a:chOff x="25626" y="1639"/>
              <a:chExt cx="2261" cy="1987"/>
            </a:xfrm>
          </p:grpSpPr>
          <p:pic>
            <p:nvPicPr>
              <p:cNvPr id="2226" name="Picture 178">
                <a:extLst>
                  <a:ext uri="{FF2B5EF4-FFF2-40B4-BE49-F238E27FC236}">
                    <a16:creationId xmlns:a16="http://schemas.microsoft.com/office/drawing/2014/main" id="{7DFD702D-9843-B5D8-F5E4-D7D58F3125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l="13126" t="1250" r="16710" b="8125"/>
              <a:stretch>
                <a:fillRect/>
              </a:stretch>
            </p:blipFill>
            <p:spPr bwMode="auto">
              <a:xfrm>
                <a:off x="25626" y="1639"/>
                <a:ext cx="1648" cy="1677"/>
              </a:xfrm>
              <a:prstGeom prst="rect">
                <a:avLst/>
              </a:prstGeom>
              <a:noFill/>
              <a:extLst>
                <a:ext uri="{909E8E84-426E-40DD-AFC4-6F175D3DCCD1}">
                  <a14:hiddenFill xmlns:a14="http://schemas.microsoft.com/office/drawing/2010/main">
                    <a:solidFill>
                      <a:srgbClr val="FFFFFF"/>
                    </a:solidFill>
                  </a14:hiddenFill>
                </a:ext>
              </a:extLst>
            </p:spPr>
          </p:pic>
          <p:sp>
            <p:nvSpPr>
              <p:cNvPr id="2227" name="Text Box 179">
                <a:extLst>
                  <a:ext uri="{FF2B5EF4-FFF2-40B4-BE49-F238E27FC236}">
                    <a16:creationId xmlns:a16="http://schemas.microsoft.com/office/drawing/2014/main" id="{D53CF00D-AFF1-0F0D-36F0-9C86FCDBDDAC}"/>
                  </a:ext>
                </a:extLst>
              </p:cNvPr>
              <p:cNvSpPr txBox="1">
                <a:spLocks noChangeArrowheads="1"/>
              </p:cNvSpPr>
              <p:nvPr/>
            </p:nvSpPr>
            <p:spPr bwMode="auto">
              <a:xfrm>
                <a:off x="26879" y="3176"/>
                <a:ext cx="1008"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59">
                    <a:solidFill>
                      <a:srgbClr val="FFFFFF"/>
                    </a:solidFill>
                    <a:latin typeface="Times New Roman" panose="02020603050405020304" pitchFamily="18" charset="0"/>
                    <a:ea typeface="宋体" panose="02010600030101010101" pitchFamily="2" charset="-122"/>
                  </a:rPr>
                  <a:t>CIMSS</a:t>
                </a:r>
              </a:p>
            </p:txBody>
          </p:sp>
        </p:grpSp>
        <p:sp>
          <p:nvSpPr>
            <p:cNvPr id="2228" name="Text Box 180">
              <a:extLst>
                <a:ext uri="{FF2B5EF4-FFF2-40B4-BE49-F238E27FC236}">
                  <a16:creationId xmlns:a16="http://schemas.microsoft.com/office/drawing/2014/main" id="{E30708CE-71E1-99CA-1E26-0A3932991A64}"/>
                </a:ext>
              </a:extLst>
            </p:cNvPr>
            <p:cNvSpPr txBox="1">
              <a:spLocks noChangeArrowheads="1"/>
            </p:cNvSpPr>
            <p:nvPr/>
          </p:nvSpPr>
          <p:spPr bwMode="auto">
            <a:xfrm>
              <a:off x="24720" y="2376"/>
              <a:ext cx="1288" cy="13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GOES-R HES Sounder coverage in one hour</a:t>
              </a:r>
            </a:p>
          </p:txBody>
        </p:sp>
        <p:pic>
          <p:nvPicPr>
            <p:cNvPr id="2229" name="Picture 181">
              <a:extLst>
                <a:ext uri="{FF2B5EF4-FFF2-40B4-BE49-F238E27FC236}">
                  <a16:creationId xmlns:a16="http://schemas.microsoft.com/office/drawing/2014/main" id="{CA6488F7-1202-6757-3F3C-55400B4B413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t="91277"/>
            <a:stretch>
              <a:fillRect/>
            </a:stretch>
          </p:blipFill>
          <p:spPr bwMode="auto">
            <a:xfrm>
              <a:off x="24048" y="3179"/>
              <a:ext cx="1995" cy="137"/>
            </a:xfrm>
            <a:prstGeom prst="rect">
              <a:avLst/>
            </a:prstGeom>
            <a:noFill/>
            <a:extLst>
              <a:ext uri="{909E8E84-426E-40DD-AFC4-6F175D3DCCD1}">
                <a14:hiddenFill xmlns:a14="http://schemas.microsoft.com/office/drawing/2010/main">
                  <a:solidFill>
                    <a:srgbClr val="FFFFFF"/>
                  </a:solidFill>
                </a14:hiddenFill>
              </a:ext>
            </a:extLst>
          </p:spPr>
        </p:pic>
        <p:sp>
          <p:nvSpPr>
            <p:cNvPr id="2230" name="Text Box 182">
              <a:extLst>
                <a:ext uri="{FF2B5EF4-FFF2-40B4-BE49-F238E27FC236}">
                  <a16:creationId xmlns:a16="http://schemas.microsoft.com/office/drawing/2014/main" id="{158C5EFE-2B5B-F061-B6CD-8954BE5FF55D}"/>
                </a:ext>
              </a:extLst>
            </p:cNvPr>
            <p:cNvSpPr txBox="1">
              <a:spLocks noChangeArrowheads="1"/>
            </p:cNvSpPr>
            <p:nvPr/>
          </p:nvSpPr>
          <p:spPr bwMode="auto">
            <a:xfrm>
              <a:off x="24191" y="2950"/>
              <a:ext cx="1486" cy="66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69347" eaLnBrk="0" fontAlgn="base" hangingPunct="0">
                <a:spcBef>
                  <a:spcPct val="0"/>
                </a:spcBef>
                <a:spcAft>
                  <a:spcPct val="0"/>
                </a:spcAft>
              </a:pPr>
              <a:r>
                <a:rPr lang="en-US" altLang="zh-CN" sz="333" b="1">
                  <a:solidFill>
                    <a:srgbClr val="FFFFFF"/>
                  </a:solidFill>
                  <a:latin typeface="Times New Roman" panose="02020603050405020304" pitchFamily="18" charset="0"/>
                  <a:ea typeface="宋体" panose="02010600030101010101" pitchFamily="2" charset="-122"/>
                </a:rPr>
                <a:t>Cloud Top Pressure</a:t>
              </a:r>
            </a:p>
          </p:txBody>
        </p:sp>
      </p:grpSp>
      <p:pic>
        <p:nvPicPr>
          <p:cNvPr id="2242" name="Picture 194">
            <a:extLst>
              <a:ext uri="{FF2B5EF4-FFF2-40B4-BE49-F238E27FC236}">
                <a16:creationId xmlns:a16="http://schemas.microsoft.com/office/drawing/2014/main" id="{7206ACE2-5685-6072-DE08-D4A275F0410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18959" y="3922889"/>
            <a:ext cx="516819" cy="401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50" name="Object 202">
            <a:extLst>
              <a:ext uri="{FF2B5EF4-FFF2-40B4-BE49-F238E27FC236}">
                <a16:creationId xmlns:a16="http://schemas.microsoft.com/office/drawing/2014/main" id="{D9A5D9BE-3B32-B4F2-8F76-AAAF520C872B}"/>
              </a:ext>
            </a:extLst>
          </p:cNvPr>
          <p:cNvGraphicFramePr>
            <a:graphicFrameLocks noChangeAspect="1"/>
          </p:cNvGraphicFramePr>
          <p:nvPr/>
        </p:nvGraphicFramePr>
        <p:xfrm>
          <a:off x="7041445" y="3601861"/>
          <a:ext cx="804333" cy="603250"/>
        </p:xfrm>
        <a:graphic>
          <a:graphicData uri="http://schemas.openxmlformats.org/presentationml/2006/ole">
            <mc:AlternateContent xmlns:mc="http://schemas.openxmlformats.org/markup-compatibility/2006">
              <mc:Choice xmlns:v="urn:schemas-microsoft-com:vml" Requires="v">
                <p:oleObj name="Slide" r:id="rId30" imgW="4572000" imgH="3429000" progId="PowerPoint.Slide.8">
                  <p:embed/>
                </p:oleObj>
              </mc:Choice>
              <mc:Fallback>
                <p:oleObj name="Slide" r:id="rId30" imgW="4572000" imgH="3429000" progId="PowerPoint.Slide.8">
                  <p:embed/>
                  <p:pic>
                    <p:nvPicPr>
                      <p:cNvPr id="2250" name="Object 202">
                        <a:extLst>
                          <a:ext uri="{FF2B5EF4-FFF2-40B4-BE49-F238E27FC236}">
                            <a16:creationId xmlns:a16="http://schemas.microsoft.com/office/drawing/2014/main" id="{D9A5D9BE-3B32-B4F2-8F76-AAAF520C872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41445" y="3601861"/>
                        <a:ext cx="80433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62" name="Group 314">
            <a:extLst>
              <a:ext uri="{FF2B5EF4-FFF2-40B4-BE49-F238E27FC236}">
                <a16:creationId xmlns:a16="http://schemas.microsoft.com/office/drawing/2014/main" id="{BFD9CE42-7D0D-7FA3-9A31-89A37CC79B2A}"/>
              </a:ext>
            </a:extLst>
          </p:cNvPr>
          <p:cNvGrpSpPr>
            <a:grpSpLocks/>
          </p:cNvGrpSpPr>
          <p:nvPr/>
        </p:nvGrpSpPr>
        <p:grpSpPr bwMode="auto">
          <a:xfrm>
            <a:off x="4177477" y="5362223"/>
            <a:ext cx="1481079" cy="850489"/>
            <a:chOff x="14210" y="16944"/>
            <a:chExt cx="5038" cy="2893"/>
          </a:xfrm>
        </p:grpSpPr>
        <p:sp>
          <p:nvSpPr>
            <p:cNvPr id="2127" name="Text Box 79">
              <a:extLst>
                <a:ext uri="{FF2B5EF4-FFF2-40B4-BE49-F238E27FC236}">
                  <a16:creationId xmlns:a16="http://schemas.microsoft.com/office/drawing/2014/main" id="{A5566761-5D7A-1F7A-85DD-4DACF4255862}"/>
                </a:ext>
              </a:extLst>
            </p:cNvPr>
            <p:cNvSpPr txBox="1">
              <a:spLocks noChangeArrowheads="1"/>
            </p:cNvSpPr>
            <p:nvPr/>
          </p:nvSpPr>
          <p:spPr bwMode="auto">
            <a:xfrm>
              <a:off x="14210" y="18806"/>
              <a:ext cx="5038" cy="1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defTabSz="169347" eaLnBrk="0" fontAlgn="base" hangingPunct="0">
                <a:spcBef>
                  <a:spcPct val="0"/>
                </a:spcBef>
                <a:spcAft>
                  <a:spcPct val="0"/>
                </a:spcAft>
              </a:pPr>
              <a:r>
                <a:rPr lang="en-US" altLang="zh-CN" sz="333">
                  <a:solidFill>
                    <a:srgbClr val="3333CC"/>
                  </a:solidFill>
                  <a:latin typeface="Times New Roman" panose="02020603050405020304" pitchFamily="18" charset="0"/>
                  <a:ea typeface="宋体" panose="02010600030101010101" pitchFamily="2" charset="-122"/>
                </a:rPr>
                <a:t>Simulated SXI (Solar X-ray Imager) images:  GOES R will produce multi-band "color" images at the same rate as GOES N/P produces single band images. (Images courtesy of SOHO EIT, a joint NASA/ESA program; and Steve Hill/NOAA SEC).</a:t>
              </a:r>
              <a:r>
                <a:rPr lang="en-US" altLang="zh-CN" sz="370" i="1">
                  <a:solidFill>
                    <a:srgbClr val="000000"/>
                  </a:solidFill>
                  <a:latin typeface="Times New Roman" panose="02020603050405020304" pitchFamily="18" charset="0"/>
                  <a:ea typeface="宋体" panose="02010600030101010101" pitchFamily="2" charset="-122"/>
                </a:rPr>
                <a:t>  </a:t>
              </a:r>
            </a:p>
          </p:txBody>
        </p:sp>
        <p:pic>
          <p:nvPicPr>
            <p:cNvPr id="2262" name="Picture 214">
              <a:extLst>
                <a:ext uri="{FF2B5EF4-FFF2-40B4-BE49-F238E27FC236}">
                  <a16:creationId xmlns:a16="http://schemas.microsoft.com/office/drawing/2014/main" id="{649A7672-D3CA-CBCF-0472-5F07C609EA8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043" y="16944"/>
              <a:ext cx="1781" cy="1847"/>
            </a:xfrm>
            <a:prstGeom prst="rect">
              <a:avLst/>
            </a:prstGeom>
            <a:noFill/>
            <a:extLst>
              <a:ext uri="{909E8E84-426E-40DD-AFC4-6F175D3DCCD1}">
                <a14:hiddenFill xmlns:a14="http://schemas.microsoft.com/office/drawing/2010/main">
                  <a:solidFill>
                    <a:srgbClr val="FFFFFF"/>
                  </a:solidFill>
                </a14:hiddenFill>
              </a:ext>
            </a:extLst>
          </p:spPr>
        </p:pic>
        <p:pic>
          <p:nvPicPr>
            <p:cNvPr id="2263" name="Picture 215">
              <a:extLst>
                <a:ext uri="{FF2B5EF4-FFF2-40B4-BE49-F238E27FC236}">
                  <a16:creationId xmlns:a16="http://schemas.microsoft.com/office/drawing/2014/main" id="{00468D77-379F-F1AC-4D16-D690A1B1870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987" y="16944"/>
              <a:ext cx="1805" cy="1872"/>
            </a:xfrm>
            <a:prstGeom prst="rect">
              <a:avLst/>
            </a:prstGeom>
            <a:noFill/>
            <a:extLst>
              <a:ext uri="{909E8E84-426E-40DD-AFC4-6F175D3DCCD1}">
                <a14:hiddenFill xmlns:a14="http://schemas.microsoft.com/office/drawing/2010/main">
                  <a:solidFill>
                    <a:srgbClr val="FFFFFF"/>
                  </a:solidFill>
                </a14:hiddenFill>
              </a:ext>
            </a:extLst>
          </p:spPr>
        </p:pic>
      </p:grpSp>
      <p:sp>
        <p:nvSpPr>
          <p:cNvPr id="2265" name="Text Box 217">
            <a:extLst>
              <a:ext uri="{FF2B5EF4-FFF2-40B4-BE49-F238E27FC236}">
                <a16:creationId xmlns:a16="http://schemas.microsoft.com/office/drawing/2014/main" id="{4231BDF3-1952-1815-A5F3-94B70E1DB830}"/>
              </a:ext>
            </a:extLst>
          </p:cNvPr>
          <p:cNvSpPr txBox="1">
            <a:spLocks noChangeArrowheads="1"/>
          </p:cNvSpPr>
          <p:nvPr/>
        </p:nvSpPr>
        <p:spPr bwMode="auto">
          <a:xfrm>
            <a:off x="4517614" y="5842000"/>
            <a:ext cx="495649"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“GOES-N/P”</a:t>
            </a:r>
          </a:p>
        </p:txBody>
      </p:sp>
      <p:sp>
        <p:nvSpPr>
          <p:cNvPr id="2264" name="Text Box 216">
            <a:extLst>
              <a:ext uri="{FF2B5EF4-FFF2-40B4-BE49-F238E27FC236}">
                <a16:creationId xmlns:a16="http://schemas.microsoft.com/office/drawing/2014/main" id="{86C93A02-A560-5501-C734-99996AEE650E}"/>
              </a:ext>
            </a:extLst>
          </p:cNvPr>
          <p:cNvSpPr txBox="1">
            <a:spLocks noChangeArrowheads="1"/>
          </p:cNvSpPr>
          <p:nvPr/>
        </p:nvSpPr>
        <p:spPr bwMode="auto">
          <a:xfrm>
            <a:off x="5129977" y="5842000"/>
            <a:ext cx="444352"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“GOES-R”</a:t>
            </a:r>
          </a:p>
        </p:txBody>
      </p:sp>
      <p:sp>
        <p:nvSpPr>
          <p:cNvPr id="2077" name="Text Box 29">
            <a:extLst>
              <a:ext uri="{FF2B5EF4-FFF2-40B4-BE49-F238E27FC236}">
                <a16:creationId xmlns:a16="http://schemas.microsoft.com/office/drawing/2014/main" id="{AF26D945-D0D1-1C3C-EE5E-3D7650B946C5}"/>
              </a:ext>
            </a:extLst>
          </p:cNvPr>
          <p:cNvSpPr txBox="1">
            <a:spLocks noChangeArrowheads="1"/>
          </p:cNvSpPr>
          <p:nvPr/>
        </p:nvSpPr>
        <p:spPr bwMode="auto">
          <a:xfrm>
            <a:off x="8028341" y="5023556"/>
            <a:ext cx="1006886" cy="26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667" tIns="8667" rIns="16667" bIns="8667">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GB" altLang="zh-CN" sz="444">
                <a:solidFill>
                  <a:srgbClr val="3333CC"/>
                </a:solidFill>
              </a:rPr>
              <a:t>Simulated ABI Band Differences </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444">
                <a:solidFill>
                  <a:srgbClr val="3333CC"/>
                </a:solidFill>
                <a:ea typeface="宋体" panose="02010600030101010101" pitchFamily="2" charset="-122"/>
              </a:rPr>
              <a:t>convolved from AIRS data</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370">
                <a:solidFill>
                  <a:srgbClr val="3333CC"/>
                </a:solidFill>
                <a:ea typeface="宋体" panose="02010600030101010101" pitchFamily="2" charset="-122"/>
              </a:rPr>
              <a:t>(SO</a:t>
            </a:r>
            <a:r>
              <a:rPr lang="en-US" altLang="zh-CN" sz="370" baseline="-25000">
                <a:solidFill>
                  <a:srgbClr val="3333CC"/>
                </a:solidFill>
                <a:ea typeface="宋体" panose="02010600030101010101" pitchFamily="2" charset="-122"/>
              </a:rPr>
              <a:t>2</a:t>
            </a:r>
            <a:r>
              <a:rPr lang="en-US" altLang="zh-CN" sz="370">
                <a:solidFill>
                  <a:srgbClr val="3333CC"/>
                </a:solidFill>
                <a:ea typeface="宋体" panose="02010600030101010101" pitchFamily="2" charset="-122"/>
              </a:rPr>
              <a:t> plume from </a:t>
            </a:r>
          </a:p>
          <a:p>
            <a:pPr algn="ctr" defTabSz="169347" eaLnBrk="0" fontAlgn="base" hangingPunct="0">
              <a:spcBef>
                <a:spcPct val="0"/>
              </a:spcBef>
              <a:spcAft>
                <a:spcPct val="0"/>
              </a:spcAft>
              <a:buClr>
                <a:srgbClr val="000000"/>
              </a:buClr>
              <a:buSzPct val="100000"/>
              <a:tabLst>
                <a:tab pos="0" algn="l"/>
                <a:tab pos="169347" algn="l"/>
                <a:tab pos="338694" algn="l"/>
                <a:tab pos="508041" algn="l"/>
                <a:tab pos="677388" algn="l"/>
                <a:tab pos="846734" algn="l"/>
                <a:tab pos="1016081" algn="l"/>
                <a:tab pos="1185428" algn="l"/>
                <a:tab pos="1354775" algn="l"/>
                <a:tab pos="1524122" algn="l"/>
                <a:tab pos="1693469" algn="l"/>
                <a:tab pos="1862816" algn="l"/>
              </a:tabLst>
            </a:pPr>
            <a:r>
              <a:rPr lang="en-US" altLang="zh-CN" sz="370">
                <a:solidFill>
                  <a:srgbClr val="3333CC"/>
                </a:solidFill>
                <a:ea typeface="宋体" panose="02010600030101010101" pitchFamily="2" charset="-122"/>
              </a:rPr>
              <a:t>Montserrat Island, West Indies)</a:t>
            </a:r>
            <a:endParaRPr lang="en-GB" altLang="zh-CN" sz="370">
              <a:solidFill>
                <a:srgbClr val="3333CC"/>
              </a:solidFill>
            </a:endParaRPr>
          </a:p>
        </p:txBody>
      </p:sp>
      <p:sp>
        <p:nvSpPr>
          <p:cNvPr id="2269" name="Oval 221">
            <a:extLst>
              <a:ext uri="{FF2B5EF4-FFF2-40B4-BE49-F238E27FC236}">
                <a16:creationId xmlns:a16="http://schemas.microsoft.com/office/drawing/2014/main" id="{4443F502-43DF-EC63-142D-188EA95340A6}"/>
              </a:ext>
            </a:extLst>
          </p:cNvPr>
          <p:cNvSpPr>
            <a:spLocks noChangeArrowheads="1"/>
          </p:cNvSpPr>
          <p:nvPr/>
        </p:nvSpPr>
        <p:spPr bwMode="auto">
          <a:xfrm rot="18138406">
            <a:off x="8295129" y="4447793"/>
            <a:ext cx="296333" cy="149637"/>
          </a:xfrm>
          <a:prstGeom prst="ellipse">
            <a:avLst/>
          </a:prstGeom>
          <a:noFill/>
          <a:ln w="34925">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275" name="Text Box 227">
            <a:extLst>
              <a:ext uri="{FF2B5EF4-FFF2-40B4-BE49-F238E27FC236}">
                <a16:creationId xmlns:a16="http://schemas.microsoft.com/office/drawing/2014/main" id="{3C2C8921-C249-451F-0139-168A23E35020}"/>
              </a:ext>
            </a:extLst>
          </p:cNvPr>
          <p:cNvSpPr txBox="1">
            <a:spLocks noChangeArrowheads="1"/>
          </p:cNvSpPr>
          <p:nvPr/>
        </p:nvSpPr>
        <p:spPr bwMode="auto">
          <a:xfrm>
            <a:off x="1605727" y="5386917"/>
            <a:ext cx="296876"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FFFFFF"/>
                </a:solidFill>
                <a:latin typeface="Times New Roman" panose="02020603050405020304" pitchFamily="18" charset="0"/>
                <a:ea typeface="宋体" panose="02010600030101010101" pitchFamily="2" charset="-122"/>
              </a:rPr>
              <a:t>WV:</a:t>
            </a:r>
          </a:p>
        </p:txBody>
      </p:sp>
      <p:pic>
        <p:nvPicPr>
          <p:cNvPr id="2277" name="Picture 229">
            <a:extLst>
              <a:ext uri="{FF2B5EF4-FFF2-40B4-BE49-F238E27FC236}">
                <a16:creationId xmlns:a16="http://schemas.microsoft.com/office/drawing/2014/main" id="{FF49A2DD-5F2B-5E5D-392E-D5C213D7327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315310" y="3499555"/>
            <a:ext cx="683801" cy="531813"/>
          </a:xfrm>
          <a:prstGeom prst="rect">
            <a:avLst/>
          </a:prstGeom>
          <a:noFill/>
          <a:extLst>
            <a:ext uri="{909E8E84-426E-40DD-AFC4-6F175D3DCCD1}">
              <a14:hiddenFill xmlns:a14="http://schemas.microsoft.com/office/drawing/2010/main">
                <a:solidFill>
                  <a:srgbClr val="FFFFFF"/>
                </a:solidFill>
              </a14:hiddenFill>
            </a:ext>
          </a:extLst>
        </p:spPr>
      </p:pic>
      <p:sp>
        <p:nvSpPr>
          <p:cNvPr id="2084" name="Text Box 36">
            <a:extLst>
              <a:ext uri="{FF2B5EF4-FFF2-40B4-BE49-F238E27FC236}">
                <a16:creationId xmlns:a16="http://schemas.microsoft.com/office/drawing/2014/main" id="{E78406DF-FC96-5BDE-8F62-AD9DCD0B6A79}"/>
              </a:ext>
            </a:extLst>
          </p:cNvPr>
          <p:cNvSpPr txBox="1">
            <a:spLocks noChangeArrowheads="1"/>
          </p:cNvSpPr>
          <p:nvPr/>
        </p:nvSpPr>
        <p:spPr bwMode="auto">
          <a:xfrm>
            <a:off x="262820" y="2732852"/>
            <a:ext cx="1194558"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ABI Bands allow for several Land Products</a:t>
            </a:r>
          </a:p>
        </p:txBody>
      </p:sp>
      <p:pic>
        <p:nvPicPr>
          <p:cNvPr id="2281" name="Picture 233">
            <a:extLst>
              <a:ext uri="{FF2B5EF4-FFF2-40B4-BE49-F238E27FC236}">
                <a16:creationId xmlns:a16="http://schemas.microsoft.com/office/drawing/2014/main" id="{2A7E0FE0-4A84-0257-5B47-24CDDFE5E3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6333" y="2003778"/>
            <a:ext cx="954558" cy="729074"/>
          </a:xfrm>
          <a:prstGeom prst="rect">
            <a:avLst/>
          </a:prstGeom>
          <a:noFill/>
          <a:extLst>
            <a:ext uri="{909E8E84-426E-40DD-AFC4-6F175D3DCCD1}">
              <a14:hiddenFill xmlns:a14="http://schemas.microsoft.com/office/drawing/2010/main">
                <a:solidFill>
                  <a:srgbClr val="FFFFFF"/>
                </a:solidFill>
              </a14:hiddenFill>
            </a:ext>
          </a:extLst>
        </p:spPr>
      </p:pic>
      <p:grpSp>
        <p:nvGrpSpPr>
          <p:cNvPr id="2297" name="Group 249">
            <a:extLst>
              <a:ext uri="{FF2B5EF4-FFF2-40B4-BE49-F238E27FC236}">
                <a16:creationId xmlns:a16="http://schemas.microsoft.com/office/drawing/2014/main" id="{6EB8B3B1-A8FF-3507-9B15-B90C0AEFAA9B}"/>
              </a:ext>
            </a:extLst>
          </p:cNvPr>
          <p:cNvGrpSpPr>
            <a:grpSpLocks/>
          </p:cNvGrpSpPr>
          <p:nvPr/>
        </p:nvGrpSpPr>
        <p:grpSpPr bwMode="auto">
          <a:xfrm>
            <a:off x="4450880" y="1016000"/>
            <a:ext cx="1153583" cy="719667"/>
            <a:chOff x="11712" y="2160"/>
            <a:chExt cx="3924" cy="2448"/>
          </a:xfrm>
        </p:grpSpPr>
        <p:pic>
          <p:nvPicPr>
            <p:cNvPr id="2293" name="Picture 245">
              <a:extLst>
                <a:ext uri="{FF2B5EF4-FFF2-40B4-BE49-F238E27FC236}">
                  <a16:creationId xmlns:a16="http://schemas.microsoft.com/office/drawing/2014/main" id="{53E59852-8EB8-4FA6-CF69-6CF0F510DE5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712" y="2350"/>
              <a:ext cx="3388" cy="2258"/>
            </a:xfrm>
            <a:prstGeom prst="rect">
              <a:avLst/>
            </a:prstGeom>
            <a:noFill/>
            <a:extLst>
              <a:ext uri="{909E8E84-426E-40DD-AFC4-6F175D3DCCD1}">
                <a14:hiddenFill xmlns:a14="http://schemas.microsoft.com/office/drawing/2010/main">
                  <a:solidFill>
                    <a:srgbClr val="FFFFFF"/>
                  </a:solidFill>
                </a14:hiddenFill>
              </a:ext>
            </a:extLst>
          </p:spPr>
        </p:pic>
        <p:sp>
          <p:nvSpPr>
            <p:cNvPr id="2295" name="Text Box 247">
              <a:extLst>
                <a:ext uri="{FF2B5EF4-FFF2-40B4-BE49-F238E27FC236}">
                  <a16:creationId xmlns:a16="http://schemas.microsoft.com/office/drawing/2014/main" id="{85B470A1-1CC5-51A5-08E7-4CF561616B6C}"/>
                </a:ext>
              </a:extLst>
            </p:cNvPr>
            <p:cNvSpPr txBox="1">
              <a:spLocks noChangeArrowheads="1"/>
            </p:cNvSpPr>
            <p:nvPr/>
          </p:nvSpPr>
          <p:spPr bwMode="auto">
            <a:xfrm>
              <a:off x="11720" y="2160"/>
              <a:ext cx="3916"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Corresponding Simulated GOES Imager Spectral Bands:</a:t>
              </a:r>
            </a:p>
          </p:txBody>
        </p:sp>
      </p:grpSp>
      <p:grpSp>
        <p:nvGrpSpPr>
          <p:cNvPr id="2298" name="Group 250">
            <a:extLst>
              <a:ext uri="{FF2B5EF4-FFF2-40B4-BE49-F238E27FC236}">
                <a16:creationId xmlns:a16="http://schemas.microsoft.com/office/drawing/2014/main" id="{A3AE3FCD-7EA2-B5C1-8276-33533EC499EB}"/>
              </a:ext>
            </a:extLst>
          </p:cNvPr>
          <p:cNvGrpSpPr>
            <a:grpSpLocks/>
          </p:cNvGrpSpPr>
          <p:nvPr/>
        </p:nvGrpSpPr>
        <p:grpSpPr bwMode="auto">
          <a:xfrm>
            <a:off x="3432234" y="1016000"/>
            <a:ext cx="998655" cy="725252"/>
            <a:chOff x="15168" y="2160"/>
            <a:chExt cx="3397" cy="2467"/>
          </a:xfrm>
        </p:grpSpPr>
        <p:pic>
          <p:nvPicPr>
            <p:cNvPr id="2294" name="Picture 246">
              <a:extLst>
                <a:ext uri="{FF2B5EF4-FFF2-40B4-BE49-F238E27FC236}">
                  <a16:creationId xmlns:a16="http://schemas.microsoft.com/office/drawing/2014/main" id="{76EAA569-7A0C-DB13-2672-2BD53ECD53D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5168" y="2352"/>
              <a:ext cx="3397" cy="2275"/>
            </a:xfrm>
            <a:prstGeom prst="rect">
              <a:avLst/>
            </a:prstGeom>
            <a:noFill/>
            <a:extLst>
              <a:ext uri="{909E8E84-426E-40DD-AFC4-6F175D3DCCD1}">
                <a14:hiddenFill xmlns:a14="http://schemas.microsoft.com/office/drawing/2010/main">
                  <a:solidFill>
                    <a:srgbClr val="FFFFFF"/>
                  </a:solidFill>
                </a14:hiddenFill>
              </a:ext>
            </a:extLst>
          </p:spPr>
        </p:pic>
        <p:sp>
          <p:nvSpPr>
            <p:cNvPr id="2296" name="Text Box 248">
              <a:extLst>
                <a:ext uri="{FF2B5EF4-FFF2-40B4-BE49-F238E27FC236}">
                  <a16:creationId xmlns:a16="http://schemas.microsoft.com/office/drawing/2014/main" id="{FB976139-32A3-5423-FEAF-D2CC6C62614B}"/>
                </a:ext>
              </a:extLst>
            </p:cNvPr>
            <p:cNvSpPr txBox="1">
              <a:spLocks noChangeArrowheads="1"/>
            </p:cNvSpPr>
            <p:nvPr/>
          </p:nvSpPr>
          <p:spPr bwMode="auto">
            <a:xfrm>
              <a:off x="15176" y="2160"/>
              <a:ext cx="258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333">
                  <a:solidFill>
                    <a:srgbClr val="000000"/>
                  </a:solidFill>
                  <a:latin typeface="Times New Roman" panose="02020603050405020304" pitchFamily="18" charset="0"/>
                  <a:ea typeface="宋体" panose="02010600030101010101" pitchFamily="2" charset="-122"/>
                </a:rPr>
                <a:t>Simulated “ABI” Spectral Bands:</a:t>
              </a:r>
            </a:p>
          </p:txBody>
        </p:sp>
      </p:grpSp>
      <p:sp>
        <p:nvSpPr>
          <p:cNvPr id="2240" name="Text Box 192">
            <a:extLst>
              <a:ext uri="{FF2B5EF4-FFF2-40B4-BE49-F238E27FC236}">
                <a16:creationId xmlns:a16="http://schemas.microsoft.com/office/drawing/2014/main" id="{FBC25C15-FED5-DDED-1613-D24E72C11705}"/>
              </a:ext>
            </a:extLst>
          </p:cNvPr>
          <p:cNvSpPr txBox="1">
            <a:spLocks noChangeArrowheads="1"/>
          </p:cNvSpPr>
          <p:nvPr/>
        </p:nvSpPr>
        <p:spPr bwMode="auto">
          <a:xfrm>
            <a:off x="3908778" y="5136445"/>
            <a:ext cx="546945"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259" b="1">
                <a:solidFill>
                  <a:srgbClr val="000000"/>
                </a:solidFill>
                <a:latin typeface="Times New Roman" panose="02020603050405020304" pitchFamily="18" charset="0"/>
                <a:ea typeface="宋体" panose="02010600030101010101" pitchFamily="2" charset="-122"/>
              </a:rPr>
              <a:t>Annual lightning strikes</a:t>
            </a:r>
            <a:r>
              <a:rPr lang="en-US" altLang="zh-CN" sz="444">
                <a:solidFill>
                  <a:srgbClr val="000000"/>
                </a:solidFill>
                <a:latin typeface="Times New Roman" panose="02020603050405020304" pitchFamily="18" charset="0"/>
                <a:ea typeface="宋体" panose="02010600030101010101" pitchFamily="2" charset="-122"/>
              </a:rPr>
              <a:t> </a:t>
            </a:r>
          </a:p>
        </p:txBody>
      </p:sp>
      <p:pic>
        <p:nvPicPr>
          <p:cNvPr id="2300" name="Picture 252">
            <a:extLst>
              <a:ext uri="{FF2B5EF4-FFF2-40B4-BE49-F238E27FC236}">
                <a16:creationId xmlns:a16="http://schemas.microsoft.com/office/drawing/2014/main" id="{B8EE6283-B9DE-D12B-EC97-128F825E436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63505" y="5221111"/>
            <a:ext cx="412162" cy="412162"/>
          </a:xfrm>
          <a:prstGeom prst="rect">
            <a:avLst/>
          </a:prstGeom>
          <a:noFill/>
          <a:ln>
            <a:noFill/>
          </a:ln>
          <a:effectLst>
            <a:outerShdw dist="114300" dir="2700000" algn="ctr" rotWithShape="0">
              <a:srgbClr val="5C5C5C">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pic>
        <p:nvPicPr>
          <p:cNvPr id="2303" name="Picture 255">
            <a:extLst>
              <a:ext uri="{FF2B5EF4-FFF2-40B4-BE49-F238E27FC236}">
                <a16:creationId xmlns:a16="http://schemas.microsoft.com/office/drawing/2014/main" id="{A9C04196-7DAC-5AD3-CEDA-25C5AF1BC028}"/>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390444" y="3471333"/>
            <a:ext cx="7620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2304" name="Picture 256">
            <a:extLst>
              <a:ext uri="{FF2B5EF4-FFF2-40B4-BE49-F238E27FC236}">
                <a16:creationId xmlns:a16="http://schemas.microsoft.com/office/drawing/2014/main" id="{169ED8CE-00F1-A5D7-B0D8-29C97056A68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t="21342"/>
          <a:stretch>
            <a:fillRect/>
          </a:stretch>
        </p:blipFill>
        <p:spPr bwMode="auto">
          <a:xfrm>
            <a:off x="5503334" y="550333"/>
            <a:ext cx="1961444" cy="1157111"/>
          </a:xfrm>
          <a:prstGeom prst="rect">
            <a:avLst/>
          </a:prstGeom>
          <a:noFill/>
          <a:extLst>
            <a:ext uri="{909E8E84-426E-40DD-AFC4-6F175D3DCCD1}">
              <a14:hiddenFill xmlns:a14="http://schemas.microsoft.com/office/drawing/2010/main">
                <a:solidFill>
                  <a:srgbClr val="FFFFFF"/>
                </a:solidFill>
              </a14:hiddenFill>
            </a:ext>
          </a:extLst>
        </p:spPr>
      </p:pic>
      <p:grpSp>
        <p:nvGrpSpPr>
          <p:cNvPr id="2357" name="Group 309">
            <a:extLst>
              <a:ext uri="{FF2B5EF4-FFF2-40B4-BE49-F238E27FC236}">
                <a16:creationId xmlns:a16="http://schemas.microsoft.com/office/drawing/2014/main" id="{C72A49D1-6DC4-B09D-4AE3-E5DF5011EBFE}"/>
              </a:ext>
            </a:extLst>
          </p:cNvPr>
          <p:cNvGrpSpPr>
            <a:grpSpLocks/>
          </p:cNvGrpSpPr>
          <p:nvPr/>
        </p:nvGrpSpPr>
        <p:grpSpPr bwMode="auto">
          <a:xfrm>
            <a:off x="4216871" y="2464741"/>
            <a:ext cx="1160933" cy="1040401"/>
            <a:chOff x="14321" y="6848"/>
            <a:chExt cx="3949" cy="3539"/>
          </a:xfrm>
        </p:grpSpPr>
        <p:sp>
          <p:nvSpPr>
            <p:cNvPr id="2337" name="Text Box 289">
              <a:extLst>
                <a:ext uri="{FF2B5EF4-FFF2-40B4-BE49-F238E27FC236}">
                  <a16:creationId xmlns:a16="http://schemas.microsoft.com/office/drawing/2014/main" id="{713F11AA-1FB2-D197-A476-27816F163030}"/>
                </a:ext>
              </a:extLst>
            </p:cNvPr>
            <p:cNvSpPr txBox="1">
              <a:spLocks noChangeArrowheads="1"/>
            </p:cNvSpPr>
            <p:nvPr/>
          </p:nvSpPr>
          <p:spPr bwMode="auto">
            <a:xfrm>
              <a:off x="14657" y="6848"/>
              <a:ext cx="1364"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Current</a:t>
              </a:r>
              <a:r>
                <a:rPr lang="en-US" altLang="zh-CN" sz="444" b="1">
                  <a:solidFill>
                    <a:srgbClr val="FFFF00"/>
                  </a:solidFill>
                  <a:latin typeface="Times New Roman" panose="02020603050405020304" pitchFamily="18" charset="0"/>
                  <a:ea typeface="宋体" panose="02010600030101010101" pitchFamily="2" charset="-122"/>
                </a:rPr>
                <a:t> </a:t>
              </a:r>
            </a:p>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Imager</a:t>
              </a:r>
            </a:p>
          </p:txBody>
        </p:sp>
        <p:sp>
          <p:nvSpPr>
            <p:cNvPr id="2338" name="Text Box 290">
              <a:extLst>
                <a:ext uri="{FF2B5EF4-FFF2-40B4-BE49-F238E27FC236}">
                  <a16:creationId xmlns:a16="http://schemas.microsoft.com/office/drawing/2014/main" id="{B50AF3F3-1B3D-B110-D76E-64B2913C59C7}"/>
                </a:ext>
              </a:extLst>
            </p:cNvPr>
            <p:cNvSpPr txBox="1">
              <a:spLocks noChangeArrowheads="1"/>
            </p:cNvSpPr>
            <p:nvPr/>
          </p:nvSpPr>
          <p:spPr bwMode="auto">
            <a:xfrm>
              <a:off x="16521" y="6848"/>
              <a:ext cx="1255"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Future</a:t>
              </a:r>
              <a:r>
                <a:rPr lang="en-US" altLang="zh-CN" sz="444" b="1">
                  <a:solidFill>
                    <a:srgbClr val="FFFF00"/>
                  </a:solidFill>
                  <a:latin typeface="Times New Roman" panose="02020603050405020304" pitchFamily="18" charset="0"/>
                  <a:ea typeface="宋体" panose="02010600030101010101" pitchFamily="2" charset="-122"/>
                </a:rPr>
                <a:t> </a:t>
              </a:r>
            </a:p>
            <a:p>
              <a:pPr algn="ctr" defTabSz="169347" fontAlgn="base">
                <a:spcBef>
                  <a:spcPct val="0"/>
                </a:spcBef>
                <a:spcAft>
                  <a:spcPct val="0"/>
                </a:spcAft>
              </a:pPr>
              <a:r>
                <a:rPr lang="en-US" altLang="zh-CN" sz="444" b="1">
                  <a:solidFill>
                    <a:srgbClr val="0033CC"/>
                  </a:solidFill>
                  <a:latin typeface="Times New Roman" panose="02020603050405020304" pitchFamily="18" charset="0"/>
                  <a:ea typeface="宋体" panose="02010600030101010101" pitchFamily="2" charset="-122"/>
                </a:rPr>
                <a:t>Imager</a:t>
              </a:r>
            </a:p>
          </p:txBody>
        </p:sp>
        <p:grpSp>
          <p:nvGrpSpPr>
            <p:cNvPr id="2339" name="Group 291">
              <a:extLst>
                <a:ext uri="{FF2B5EF4-FFF2-40B4-BE49-F238E27FC236}">
                  <a16:creationId xmlns:a16="http://schemas.microsoft.com/office/drawing/2014/main" id="{92A1E2A8-1F19-8CB2-CC6A-C1D961861E3C}"/>
                </a:ext>
              </a:extLst>
            </p:cNvPr>
            <p:cNvGrpSpPr>
              <a:grpSpLocks/>
            </p:cNvGrpSpPr>
            <p:nvPr/>
          </p:nvGrpSpPr>
          <p:grpSpPr bwMode="auto">
            <a:xfrm>
              <a:off x="14677" y="7528"/>
              <a:ext cx="1356" cy="1156"/>
              <a:chOff x="1632" y="1248"/>
              <a:chExt cx="1152" cy="864"/>
            </a:xfrm>
          </p:grpSpPr>
          <p:pic>
            <p:nvPicPr>
              <p:cNvPr id="2340" name="Picture 292">
                <a:extLst>
                  <a:ext uri="{FF2B5EF4-FFF2-40B4-BE49-F238E27FC236}">
                    <a16:creationId xmlns:a16="http://schemas.microsoft.com/office/drawing/2014/main" id="{9E0BFE7A-151E-0F5E-79F6-DCA5B34EFF08}"/>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32" y="1248"/>
                <a:ext cx="1152" cy="864"/>
              </a:xfrm>
              <a:prstGeom prst="rect">
                <a:avLst/>
              </a:prstGeom>
              <a:noFill/>
              <a:extLst>
                <a:ext uri="{909E8E84-426E-40DD-AFC4-6F175D3DCCD1}">
                  <a14:hiddenFill xmlns:a14="http://schemas.microsoft.com/office/drawing/2010/main">
                    <a:solidFill>
                      <a:srgbClr val="FFFFFF"/>
                    </a:solidFill>
                  </a14:hiddenFill>
                </a:ext>
              </a:extLst>
            </p:spPr>
          </p:pic>
          <p:sp>
            <p:nvSpPr>
              <p:cNvPr id="2341" name="Rectangle 293">
                <a:extLst>
                  <a:ext uri="{FF2B5EF4-FFF2-40B4-BE49-F238E27FC236}">
                    <a16:creationId xmlns:a16="http://schemas.microsoft.com/office/drawing/2014/main" id="{1906C4E8-2F60-DD4D-C446-C8A4AC96A5EB}"/>
                  </a:ext>
                </a:extLst>
              </p:cNvPr>
              <p:cNvSpPr>
                <a:spLocks noChangeArrowheads="1"/>
              </p:cNvSpPr>
              <p:nvPr/>
            </p:nvSpPr>
            <p:spPr bwMode="auto">
              <a:xfrm>
                <a:off x="1632" y="1248"/>
                <a:ext cx="240"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2" name="Rectangle 294">
                <a:extLst>
                  <a:ext uri="{FF2B5EF4-FFF2-40B4-BE49-F238E27FC236}">
                    <a16:creationId xmlns:a16="http://schemas.microsoft.com/office/drawing/2014/main" id="{04C81121-C648-2DCC-6F42-9C900B564B96}"/>
                  </a:ext>
                </a:extLst>
              </p:cNvPr>
              <p:cNvSpPr>
                <a:spLocks noChangeArrowheads="1"/>
              </p:cNvSpPr>
              <p:nvPr/>
            </p:nvSpPr>
            <p:spPr bwMode="auto">
              <a:xfrm>
                <a:off x="1632" y="1680"/>
                <a:ext cx="1152"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3" name="Rectangle 295">
                <a:extLst>
                  <a:ext uri="{FF2B5EF4-FFF2-40B4-BE49-F238E27FC236}">
                    <a16:creationId xmlns:a16="http://schemas.microsoft.com/office/drawing/2014/main" id="{0BB59E0B-3A1F-F419-3D6B-0D859D0E0F9E}"/>
                  </a:ext>
                </a:extLst>
              </p:cNvPr>
              <p:cNvSpPr>
                <a:spLocks noChangeArrowheads="1"/>
              </p:cNvSpPr>
              <p:nvPr/>
            </p:nvSpPr>
            <p:spPr bwMode="auto">
              <a:xfrm>
                <a:off x="2592" y="1248"/>
                <a:ext cx="192" cy="43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grpSp>
        <p:pic>
          <p:nvPicPr>
            <p:cNvPr id="2344" name="Picture 296">
              <a:extLst>
                <a:ext uri="{FF2B5EF4-FFF2-40B4-BE49-F238E27FC236}">
                  <a16:creationId xmlns:a16="http://schemas.microsoft.com/office/drawing/2014/main" id="{A48FE3FC-97E4-2205-0F64-A0FB3A025F5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4677" y="8716"/>
              <a:ext cx="1385" cy="1156"/>
            </a:xfrm>
            <a:prstGeom prst="rect">
              <a:avLst/>
            </a:prstGeom>
            <a:noFill/>
            <a:extLst>
              <a:ext uri="{909E8E84-426E-40DD-AFC4-6F175D3DCCD1}">
                <a14:hiddenFill xmlns:a14="http://schemas.microsoft.com/office/drawing/2010/main">
                  <a:solidFill>
                    <a:srgbClr val="FFFFFF"/>
                  </a:solidFill>
                </a14:hiddenFill>
              </a:ext>
            </a:extLst>
          </p:spPr>
        </p:pic>
        <p:pic>
          <p:nvPicPr>
            <p:cNvPr id="2345" name="Picture 297">
              <a:extLst>
                <a:ext uri="{FF2B5EF4-FFF2-40B4-BE49-F238E27FC236}">
                  <a16:creationId xmlns:a16="http://schemas.microsoft.com/office/drawing/2014/main" id="{D2EC0E0C-EF89-D556-1BA6-85F4BE9A280D}"/>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b="47437"/>
            <a:stretch>
              <a:fillRect/>
            </a:stretch>
          </p:blipFill>
          <p:spPr bwMode="auto">
            <a:xfrm>
              <a:off x="16465" y="8491"/>
              <a:ext cx="1500" cy="659"/>
            </a:xfrm>
            <a:prstGeom prst="rect">
              <a:avLst/>
            </a:prstGeom>
            <a:noFill/>
            <a:extLst>
              <a:ext uri="{909E8E84-426E-40DD-AFC4-6F175D3DCCD1}">
                <a14:hiddenFill xmlns:a14="http://schemas.microsoft.com/office/drawing/2010/main">
                  <a:solidFill>
                    <a:srgbClr val="FFFFFF"/>
                  </a:solidFill>
                </a14:hiddenFill>
              </a:ext>
            </a:extLst>
          </p:spPr>
        </p:pic>
        <p:pic>
          <p:nvPicPr>
            <p:cNvPr id="2346" name="Picture 298">
              <a:extLst>
                <a:ext uri="{FF2B5EF4-FFF2-40B4-BE49-F238E27FC236}">
                  <a16:creationId xmlns:a16="http://schemas.microsoft.com/office/drawing/2014/main" id="{55325DE1-6556-D4DD-A3F6-FE69C51D8A30}"/>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b="51282"/>
            <a:stretch>
              <a:fillRect/>
            </a:stretch>
          </p:blipFill>
          <p:spPr bwMode="auto">
            <a:xfrm>
              <a:off x="16465" y="9262"/>
              <a:ext cx="1500" cy="610"/>
            </a:xfrm>
            <a:prstGeom prst="rect">
              <a:avLst/>
            </a:prstGeom>
            <a:noFill/>
            <a:extLst>
              <a:ext uri="{909E8E84-426E-40DD-AFC4-6F175D3DCCD1}">
                <a14:hiddenFill xmlns:a14="http://schemas.microsoft.com/office/drawing/2010/main">
                  <a:solidFill>
                    <a:srgbClr val="FFFFFF"/>
                  </a:solidFill>
                </a14:hiddenFill>
              </a:ext>
            </a:extLst>
          </p:spPr>
        </p:pic>
        <p:pic>
          <p:nvPicPr>
            <p:cNvPr id="2347" name="Picture 299">
              <a:extLst>
                <a:ext uri="{FF2B5EF4-FFF2-40B4-BE49-F238E27FC236}">
                  <a16:creationId xmlns:a16="http://schemas.microsoft.com/office/drawing/2014/main" id="{1B74DFE2-E701-691D-0540-01F5646FA23B}"/>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523" y="7383"/>
              <a:ext cx="1211" cy="1012"/>
            </a:xfrm>
            <a:prstGeom prst="rect">
              <a:avLst/>
            </a:prstGeom>
            <a:noFill/>
            <a:extLst>
              <a:ext uri="{909E8E84-426E-40DD-AFC4-6F175D3DCCD1}">
                <a14:hiddenFill xmlns:a14="http://schemas.microsoft.com/office/drawing/2010/main">
                  <a:solidFill>
                    <a:srgbClr val="FFFFFF"/>
                  </a:solidFill>
                </a14:hiddenFill>
              </a:ext>
            </a:extLst>
          </p:spPr>
        </p:pic>
        <p:sp>
          <p:nvSpPr>
            <p:cNvPr id="2348" name="Line 300">
              <a:extLst>
                <a:ext uri="{FF2B5EF4-FFF2-40B4-BE49-F238E27FC236}">
                  <a16:creationId xmlns:a16="http://schemas.microsoft.com/office/drawing/2014/main" id="{C515A1B2-00B0-2438-9AC3-DCF6E7C9294B}"/>
                </a:ext>
              </a:extLst>
            </p:cNvPr>
            <p:cNvSpPr>
              <a:spLocks noChangeShapeType="1"/>
            </p:cNvSpPr>
            <p:nvPr/>
          </p:nvSpPr>
          <p:spPr bwMode="auto">
            <a:xfrm>
              <a:off x="16292" y="7560"/>
              <a:ext cx="0" cy="2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69347" fontAlgn="base">
                <a:spcBef>
                  <a:spcPct val="0"/>
                </a:spcBef>
                <a:spcAft>
                  <a:spcPct val="0"/>
                </a:spcAft>
              </a:pPr>
              <a:endParaRPr lang="zh-CN" altLang="en-US" sz="444">
                <a:solidFill>
                  <a:srgbClr val="000000"/>
                </a:solidFill>
                <a:latin typeface="Times New Roman" panose="02020603050405020304" pitchFamily="18" charset="0"/>
              </a:endParaRPr>
            </a:p>
          </p:txBody>
        </p:sp>
        <p:sp>
          <p:nvSpPr>
            <p:cNvPr id="2349" name="Text Box 301">
              <a:extLst>
                <a:ext uri="{FF2B5EF4-FFF2-40B4-BE49-F238E27FC236}">
                  <a16:creationId xmlns:a16="http://schemas.microsoft.com/office/drawing/2014/main" id="{F9878913-D01B-923E-5FDA-F11F6005D532}"/>
                </a:ext>
              </a:extLst>
            </p:cNvPr>
            <p:cNvSpPr txBox="1">
              <a:spLocks noChangeArrowheads="1"/>
            </p:cNvSpPr>
            <p:nvPr/>
          </p:nvSpPr>
          <p:spPr bwMode="auto">
            <a:xfrm>
              <a:off x="16498" y="8208"/>
              <a:ext cx="1473"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Full Disk (2X)</a:t>
              </a:r>
            </a:p>
          </p:txBody>
        </p:sp>
        <p:sp>
          <p:nvSpPr>
            <p:cNvPr id="2350" name="Text Box 302">
              <a:extLst>
                <a:ext uri="{FF2B5EF4-FFF2-40B4-BE49-F238E27FC236}">
                  <a16:creationId xmlns:a16="http://schemas.microsoft.com/office/drawing/2014/main" id="{FD63F8D5-9EB9-7154-B35C-AF2140AD8764}"/>
                </a:ext>
              </a:extLst>
            </p:cNvPr>
            <p:cNvSpPr txBox="1">
              <a:spLocks noChangeArrowheads="1"/>
            </p:cNvSpPr>
            <p:nvPr/>
          </p:nvSpPr>
          <p:spPr bwMode="auto">
            <a:xfrm>
              <a:off x="14531" y="8312"/>
              <a:ext cx="1637" cy="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Northern </a:t>
              </a:r>
            </a:p>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Hemisphere (1X)</a:t>
              </a:r>
            </a:p>
          </p:txBody>
        </p:sp>
        <p:sp>
          <p:nvSpPr>
            <p:cNvPr id="2351" name="Text Box 303">
              <a:extLst>
                <a:ext uri="{FF2B5EF4-FFF2-40B4-BE49-F238E27FC236}">
                  <a16:creationId xmlns:a16="http://schemas.microsoft.com/office/drawing/2014/main" id="{A76254DC-0DCD-C1C7-98E6-7013C6203E4C}"/>
                </a:ext>
              </a:extLst>
            </p:cNvPr>
            <p:cNvSpPr txBox="1">
              <a:spLocks noChangeArrowheads="1"/>
            </p:cNvSpPr>
            <p:nvPr/>
          </p:nvSpPr>
          <p:spPr bwMode="auto">
            <a:xfrm>
              <a:off x="14526" y="9533"/>
              <a:ext cx="143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CONUS (3X)</a:t>
              </a:r>
            </a:p>
          </p:txBody>
        </p:sp>
        <p:sp>
          <p:nvSpPr>
            <p:cNvPr id="2352" name="Text Box 304">
              <a:extLst>
                <a:ext uri="{FF2B5EF4-FFF2-40B4-BE49-F238E27FC236}">
                  <a16:creationId xmlns:a16="http://schemas.microsoft.com/office/drawing/2014/main" id="{B83C30C8-0BA6-1755-288B-6D987065F7CF}"/>
                </a:ext>
              </a:extLst>
            </p:cNvPr>
            <p:cNvSpPr txBox="1">
              <a:spLocks noChangeArrowheads="1"/>
            </p:cNvSpPr>
            <p:nvPr/>
          </p:nvSpPr>
          <p:spPr bwMode="auto">
            <a:xfrm>
              <a:off x="16542" y="9648"/>
              <a:ext cx="1621"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Mesoscale (60X)</a:t>
              </a:r>
            </a:p>
          </p:txBody>
        </p:sp>
        <p:sp>
          <p:nvSpPr>
            <p:cNvPr id="2353" name="Text Box 305">
              <a:extLst>
                <a:ext uri="{FF2B5EF4-FFF2-40B4-BE49-F238E27FC236}">
                  <a16:creationId xmlns:a16="http://schemas.microsoft.com/office/drawing/2014/main" id="{E002C540-BF0F-216F-F374-80C4E68BAD39}"/>
                </a:ext>
              </a:extLst>
            </p:cNvPr>
            <p:cNvSpPr txBox="1">
              <a:spLocks noChangeArrowheads="1"/>
            </p:cNvSpPr>
            <p:nvPr/>
          </p:nvSpPr>
          <p:spPr bwMode="auto">
            <a:xfrm>
              <a:off x="16782" y="8891"/>
              <a:ext cx="1430"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33">
                  <a:solidFill>
                    <a:srgbClr val="FFFF00"/>
                  </a:solidFill>
                  <a:latin typeface="Times New Roman" panose="02020603050405020304" pitchFamily="18" charset="0"/>
                  <a:ea typeface="宋体" panose="02010600030101010101" pitchFamily="2" charset="-122"/>
                </a:rPr>
                <a:t>CONUS (6X)</a:t>
              </a:r>
            </a:p>
          </p:txBody>
        </p:sp>
        <p:sp>
          <p:nvSpPr>
            <p:cNvPr id="2354" name="Text Box 306">
              <a:extLst>
                <a:ext uri="{FF2B5EF4-FFF2-40B4-BE49-F238E27FC236}">
                  <a16:creationId xmlns:a16="http://schemas.microsoft.com/office/drawing/2014/main" id="{13737C02-1AF7-DE3A-0180-38C9D43BAB92}"/>
                </a:ext>
              </a:extLst>
            </p:cNvPr>
            <p:cNvSpPr txBox="1">
              <a:spLocks noChangeArrowheads="1"/>
            </p:cNvSpPr>
            <p:nvPr/>
          </p:nvSpPr>
          <p:spPr bwMode="auto">
            <a:xfrm>
              <a:off x="15628" y="7311"/>
              <a:ext cx="1097" cy="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370" b="1">
                  <a:solidFill>
                    <a:srgbClr val="0033CC"/>
                  </a:solidFill>
                  <a:latin typeface="Times New Roman" panose="02020603050405020304" pitchFamily="18" charset="0"/>
                  <a:ea typeface="宋体" panose="02010600030101010101" pitchFamily="2" charset="-122"/>
                </a:rPr>
                <a:t>30</a:t>
              </a:r>
              <a:r>
                <a:rPr lang="en-US" altLang="zh-CN" sz="370" b="1">
                  <a:solidFill>
                    <a:srgbClr val="FFFF00"/>
                  </a:solidFill>
                  <a:latin typeface="Times New Roman" panose="02020603050405020304" pitchFamily="18" charset="0"/>
                  <a:ea typeface="宋体" panose="02010600030101010101" pitchFamily="2" charset="-122"/>
                </a:rPr>
                <a:t> </a:t>
              </a:r>
              <a:r>
                <a:rPr lang="en-US" altLang="zh-CN" sz="370" b="1">
                  <a:solidFill>
                    <a:srgbClr val="0033CC"/>
                  </a:solidFill>
                  <a:latin typeface="Times New Roman" panose="02020603050405020304" pitchFamily="18" charset="0"/>
                  <a:ea typeface="宋体" panose="02010600030101010101" pitchFamily="2" charset="-122"/>
                </a:rPr>
                <a:t>min</a:t>
              </a:r>
            </a:p>
          </p:txBody>
        </p:sp>
        <p:sp>
          <p:nvSpPr>
            <p:cNvPr id="2355" name="Text Box 307">
              <a:extLst>
                <a:ext uri="{FF2B5EF4-FFF2-40B4-BE49-F238E27FC236}">
                  <a16:creationId xmlns:a16="http://schemas.microsoft.com/office/drawing/2014/main" id="{B131DE21-9CE1-8060-ED29-B219A985D1F8}"/>
                </a:ext>
              </a:extLst>
            </p:cNvPr>
            <p:cNvSpPr txBox="1">
              <a:spLocks noChangeArrowheads="1"/>
            </p:cNvSpPr>
            <p:nvPr/>
          </p:nvSpPr>
          <p:spPr bwMode="auto">
            <a:xfrm>
              <a:off x="14321" y="9840"/>
              <a:ext cx="3949"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69347" fontAlgn="base">
                <a:spcBef>
                  <a:spcPct val="0"/>
                </a:spcBef>
                <a:spcAft>
                  <a:spcPct val="0"/>
                </a:spcAft>
              </a:pPr>
              <a:r>
                <a:rPr lang="en-US" altLang="zh-CN" sz="444" b="1">
                  <a:solidFill>
                    <a:srgbClr val="000000"/>
                  </a:solidFill>
                  <a:latin typeface="Times New Roman" panose="02020603050405020304" pitchFamily="18" charset="0"/>
                  <a:ea typeface="宋体" panose="02010600030101010101" pitchFamily="2" charset="-122"/>
                </a:rPr>
                <a:t>GOES-R Imager reduces scan conflicts</a:t>
              </a:r>
              <a:r>
                <a:rPr lang="en-US" altLang="zh-CN" sz="444" b="1">
                  <a:solidFill>
                    <a:srgbClr val="FFFF00"/>
                  </a:solidFill>
                  <a:latin typeface="Times New Roman" panose="02020603050405020304" pitchFamily="18" charset="0"/>
                  <a:ea typeface="宋体" panose="02010600030101010101" pitchFamily="2" charset="-122"/>
                </a:rPr>
                <a:t> </a:t>
              </a:r>
            </a:p>
          </p:txBody>
        </p:sp>
      </p:grpSp>
      <p:pic>
        <p:nvPicPr>
          <p:cNvPr id="2358" name="Picture 310">
            <a:extLst>
              <a:ext uri="{FF2B5EF4-FFF2-40B4-BE49-F238E27FC236}">
                <a16:creationId xmlns:a16="http://schemas.microsoft.com/office/drawing/2014/main" id="{969FB498-6126-C722-47C4-05D743FFC73E}"/>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r="38367" b="30000"/>
          <a:stretch>
            <a:fillRect/>
          </a:stretch>
        </p:blipFill>
        <p:spPr bwMode="auto">
          <a:xfrm>
            <a:off x="3090333" y="5221405"/>
            <a:ext cx="479778" cy="408928"/>
          </a:xfrm>
          <a:prstGeom prst="rect">
            <a:avLst/>
          </a:prstGeom>
          <a:noFill/>
          <a:extLst>
            <a:ext uri="{909E8E84-426E-40DD-AFC4-6F175D3DCCD1}">
              <a14:hiddenFill xmlns:a14="http://schemas.microsoft.com/office/drawing/2010/main">
                <a:solidFill>
                  <a:srgbClr val="FFFFFF"/>
                </a:solidFill>
              </a14:hiddenFill>
            </a:ext>
          </a:extLst>
        </p:spPr>
      </p:pic>
      <p:sp>
        <p:nvSpPr>
          <p:cNvPr id="2363" name="Text Box 315">
            <a:extLst>
              <a:ext uri="{FF2B5EF4-FFF2-40B4-BE49-F238E27FC236}">
                <a16:creationId xmlns:a16="http://schemas.microsoft.com/office/drawing/2014/main" id="{AF96F6A6-0001-290A-6747-7AC3F52446A5}"/>
              </a:ext>
            </a:extLst>
          </p:cNvPr>
          <p:cNvSpPr txBox="1">
            <a:spLocks noChangeArrowheads="1"/>
          </p:cNvSpPr>
          <p:nvPr/>
        </p:nvSpPr>
        <p:spPr bwMode="auto">
          <a:xfrm>
            <a:off x="5813778" y="1721556"/>
            <a:ext cx="1048685" cy="1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69347" fontAlgn="base">
              <a:spcBef>
                <a:spcPct val="0"/>
              </a:spcBef>
              <a:spcAft>
                <a:spcPct val="0"/>
              </a:spcAft>
            </a:pPr>
            <a:r>
              <a:rPr lang="en-US" altLang="zh-CN" sz="444">
                <a:solidFill>
                  <a:srgbClr val="000000"/>
                </a:solidFill>
                <a:latin typeface="Times New Roman" panose="02020603050405020304" pitchFamily="18" charset="0"/>
                <a:ea typeface="宋体" panose="02010600030101010101" pitchFamily="2" charset="-122"/>
              </a:rPr>
              <a:t>The cloud information is from GOES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B916268-DED4-274A-5342-813F593066E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537882" y="941294"/>
            <a:ext cx="8471647" cy="504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1" name="Rectangle 3">
            <a:extLst>
              <a:ext uri="{FF2B5EF4-FFF2-40B4-BE49-F238E27FC236}">
                <a16:creationId xmlns:a16="http://schemas.microsoft.com/office/drawing/2014/main" id="{19600008-DE9C-84AC-39A5-63DBF40B6C1F}"/>
              </a:ext>
            </a:extLst>
          </p:cNvPr>
          <p:cNvSpPr>
            <a:spLocks noGrp="1" noChangeArrowheads="1"/>
          </p:cNvSpPr>
          <p:nvPr>
            <p:ph type="body" idx="1"/>
          </p:nvPr>
        </p:nvSpPr>
        <p:spPr>
          <a:xfrm>
            <a:off x="1612247" y="874059"/>
            <a:ext cx="7531753" cy="274544"/>
          </a:xfrm>
          <a:noFill/>
          <a:ln/>
        </p:spPr>
        <p:txBody>
          <a:bodyPr vert="horz" wrap="square" lIns="0" tIns="0" rIns="0" bIns="0" numCol="1" anchor="t" anchorCtr="0" compatLnSpc="1">
            <a:prstTxWarp prst="textNoShape">
              <a:avLst/>
            </a:prstTxWarp>
          </a:bodyPr>
          <a:lstStyle/>
          <a:p>
            <a:pPr marL="0" indent="0" defTabSz="425846">
              <a:spcBef>
                <a:spcPct val="0"/>
              </a:spcBef>
              <a:buClr>
                <a:srgbClr val="808080"/>
              </a:buClr>
              <a:buSzPct val="90000"/>
              <a:buNone/>
            </a:pPr>
            <a:r>
              <a:rPr lang="en-US" altLang="zh-CN" sz="1765">
                <a:solidFill>
                  <a:srgbClr val="000000"/>
                </a:solidFill>
                <a:latin typeface="Arial" panose="020B0604020202020204" pitchFamily="34" charset="0"/>
                <a:ea typeface="宋体" panose="02010600030101010101" pitchFamily="2" charset="-122"/>
              </a:rPr>
              <a:t>Mississippi Prices Received by Farmers for Grain Sorghum, 1953-2003</a:t>
            </a:r>
            <a:endParaRPr lang="en-US" altLang="zh-CN">
              <a:ea typeface="宋体" panose="02010600030101010101" pitchFamily="2" charset="-122"/>
            </a:endParaRP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F3743BCB-E8E0-0952-0A45-A50F7CC1745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776ACF28-4C09-4E79-AFE3-52969D37CE24}"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62818" name="Rectangle 2">
            <a:extLst>
              <a:ext uri="{FF2B5EF4-FFF2-40B4-BE49-F238E27FC236}">
                <a16:creationId xmlns:a16="http://schemas.microsoft.com/office/drawing/2014/main" id="{C763F53B-65D9-1A5C-81AC-F7373C05DA5E}"/>
              </a:ext>
            </a:extLst>
          </p:cNvPr>
          <p:cNvSpPr>
            <a:spLocks noGrp="1" noChangeArrowheads="1"/>
          </p:cNvSpPr>
          <p:nvPr>
            <p:ph type="title"/>
          </p:nvPr>
        </p:nvSpPr>
        <p:spPr>
          <a:xfrm>
            <a:off x="685751" y="304785"/>
            <a:ext cx="7772400" cy="1143000"/>
          </a:xfrm>
        </p:spPr>
        <p:txBody>
          <a:bodyPr/>
          <a:lstStyle/>
          <a:p>
            <a:r>
              <a:rPr lang="en-US" altLang="zh-CN">
                <a:ea typeface="宋体" panose="02010600030101010101" pitchFamily="2" charset="-122"/>
              </a:rPr>
              <a:t>Scallet et al. (2004)</a:t>
            </a:r>
          </a:p>
        </p:txBody>
      </p:sp>
      <p:sp>
        <p:nvSpPr>
          <p:cNvPr id="162819" name="Rectangle 3">
            <a:extLst>
              <a:ext uri="{FF2B5EF4-FFF2-40B4-BE49-F238E27FC236}">
                <a16:creationId xmlns:a16="http://schemas.microsoft.com/office/drawing/2014/main" id="{71AB26F5-0428-7C75-9C96-B4B02962F684}"/>
              </a:ext>
            </a:extLst>
          </p:cNvPr>
          <p:cNvSpPr>
            <a:spLocks noGrp="1" noChangeArrowheads="1"/>
          </p:cNvSpPr>
          <p:nvPr>
            <p:ph type="body" idx="1"/>
          </p:nvPr>
        </p:nvSpPr>
        <p:spPr>
          <a:xfrm>
            <a:off x="685800" y="4419600"/>
            <a:ext cx="7772400" cy="1295400"/>
          </a:xfrm>
        </p:spPr>
        <p:txBody>
          <a:bodyPr/>
          <a:lstStyle/>
          <a:p>
            <a:pPr>
              <a:lnSpc>
                <a:spcPct val="80000"/>
              </a:lnSpc>
            </a:pPr>
            <a:r>
              <a:rPr lang="en-US" altLang="zh-CN" sz="1600" b="0">
                <a:ea typeface="宋体" panose="02010600030101010101" pitchFamily="2" charset="-122"/>
              </a:rPr>
              <a:t>Objective: Confirm and extend results of Ikonomidou 1999 Science Paper</a:t>
            </a:r>
          </a:p>
          <a:p>
            <a:pPr>
              <a:lnSpc>
                <a:spcPct val="80000"/>
              </a:lnSpc>
            </a:pPr>
            <a:r>
              <a:rPr lang="en-US" altLang="zh-CN" sz="1600" b="0">
                <a:ea typeface="宋体" panose="02010600030101010101" pitchFamily="2" charset="-122"/>
              </a:rPr>
              <a:t>Model:  Neonatal Rat Model (PND 7), subcutaneous injections, histology at 24 hours post last injection</a:t>
            </a:r>
          </a:p>
          <a:p>
            <a:pPr lvl="2">
              <a:lnSpc>
                <a:spcPct val="80000"/>
              </a:lnSpc>
            </a:pPr>
            <a:r>
              <a:rPr lang="en-US" altLang="zh-CN" sz="1600" b="0">
                <a:ea typeface="宋体" panose="02010600030101010101" pitchFamily="2" charset="-122"/>
              </a:rPr>
              <a:t>Saline injection</a:t>
            </a:r>
          </a:p>
          <a:p>
            <a:pPr lvl="2">
              <a:lnSpc>
                <a:spcPct val="80000"/>
              </a:lnSpc>
            </a:pPr>
            <a:r>
              <a:rPr lang="en-US" altLang="zh-CN" sz="1600" b="0">
                <a:ea typeface="宋体" panose="02010600030101010101" pitchFamily="2" charset="-122"/>
              </a:rPr>
              <a:t>Repeated Doses (7) once every 90 minutes, 10 mg/kg Ketamine</a:t>
            </a:r>
          </a:p>
          <a:p>
            <a:pPr lvl="2">
              <a:lnSpc>
                <a:spcPct val="80000"/>
              </a:lnSpc>
            </a:pPr>
            <a:r>
              <a:rPr lang="en-US" altLang="zh-CN" sz="1600" b="0">
                <a:ea typeface="宋体" panose="02010600030101010101" pitchFamily="2" charset="-122"/>
              </a:rPr>
              <a:t>Repeated Doses (7) once every 90 minutes, 20 mg/kg Ketamine</a:t>
            </a:r>
          </a:p>
          <a:p>
            <a:pPr lvl="2">
              <a:lnSpc>
                <a:spcPct val="80000"/>
              </a:lnSpc>
            </a:pPr>
            <a:r>
              <a:rPr lang="en-US" altLang="zh-CN" sz="1600" b="0">
                <a:ea typeface="宋体" panose="02010600030101010101" pitchFamily="2" charset="-122"/>
              </a:rPr>
              <a:t>Single Dose Ketamine 20 mg/kg</a:t>
            </a:r>
          </a:p>
        </p:txBody>
      </p:sp>
      <p:pic>
        <p:nvPicPr>
          <p:cNvPr id="162820" name="Picture 4">
            <a:extLst>
              <a:ext uri="{FF2B5EF4-FFF2-40B4-BE49-F238E27FC236}">
                <a16:creationId xmlns:a16="http://schemas.microsoft.com/office/drawing/2014/main" id="{16A3CD36-1BC6-4B0F-80D3-F1FA3C5CD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08150"/>
            <a:ext cx="868680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821" name="Rectangle 5">
            <a:extLst>
              <a:ext uri="{FF2B5EF4-FFF2-40B4-BE49-F238E27FC236}">
                <a16:creationId xmlns:a16="http://schemas.microsoft.com/office/drawing/2014/main" id="{333D7E9B-C962-5053-2F8C-876C2EFA8185}"/>
              </a:ext>
            </a:extLst>
          </p:cNvPr>
          <p:cNvSpPr>
            <a:spLocks noChangeArrowheads="1"/>
          </p:cNvSpPr>
          <p:nvPr/>
        </p:nvSpPr>
        <p:spPr bwMode="auto">
          <a:xfrm>
            <a:off x="5257800" y="6400800"/>
            <a:ext cx="377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Toxicological Sciences 81: 364-370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56EE4927-AD4B-1D51-218B-FCD1CF25F708}"/>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F81E5680-292E-4AD9-85E4-9687E02CF092}"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92514" name="Rectangle 2">
            <a:extLst>
              <a:ext uri="{FF2B5EF4-FFF2-40B4-BE49-F238E27FC236}">
                <a16:creationId xmlns:a16="http://schemas.microsoft.com/office/drawing/2014/main" id="{619BC1A2-1F75-D8FD-1A27-6944E11DA63F}"/>
              </a:ext>
            </a:extLst>
          </p:cNvPr>
          <p:cNvSpPr>
            <a:spLocks noGrp="1" noChangeArrowheads="1"/>
          </p:cNvSpPr>
          <p:nvPr>
            <p:ph type="title"/>
          </p:nvPr>
        </p:nvSpPr>
        <p:spPr>
          <a:xfrm>
            <a:off x="685824" y="-3"/>
          </a:xfrm>
        </p:spPr>
        <p:txBody>
          <a:bodyPr/>
          <a:lstStyle/>
          <a:p>
            <a:r>
              <a:rPr lang="en-US" altLang="zh-CN">
                <a:ea typeface="宋体" panose="02010600030101010101" pitchFamily="2" charset="-122"/>
              </a:rPr>
              <a:t>Slikker et al. (in press)</a:t>
            </a:r>
          </a:p>
        </p:txBody>
      </p:sp>
      <p:sp>
        <p:nvSpPr>
          <p:cNvPr id="192515" name="Rectangle 3">
            <a:extLst>
              <a:ext uri="{FF2B5EF4-FFF2-40B4-BE49-F238E27FC236}">
                <a16:creationId xmlns:a16="http://schemas.microsoft.com/office/drawing/2014/main" id="{C8D3F71D-97EB-2564-DBDD-1BE6D102A30C}"/>
              </a:ext>
            </a:extLst>
          </p:cNvPr>
          <p:cNvSpPr>
            <a:spLocks noGrp="1" noChangeArrowheads="1"/>
          </p:cNvSpPr>
          <p:nvPr>
            <p:ph type="body" idx="1"/>
          </p:nvPr>
        </p:nvSpPr>
        <p:spPr/>
        <p:txBody>
          <a:bodyPr/>
          <a:lstStyle/>
          <a:p>
            <a:pPr>
              <a:buFontTx/>
              <a:buNone/>
            </a:pPr>
            <a:r>
              <a:rPr lang="en-US" altLang="zh-CN">
                <a:ea typeface="宋体" panose="02010600030101010101" pitchFamily="2" charset="-122"/>
              </a:rPr>
              <a:t>Ketamine-induced neurodegeneration in the perinatal rhesus monkey</a:t>
            </a: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lvl="1">
              <a:buFontTx/>
              <a:buNone/>
            </a:pPr>
            <a:r>
              <a:rPr lang="en-US" altLang="zh-CN" sz="2000">
                <a:ea typeface="宋体" panose="02010600030101010101" pitchFamily="2" charset="-122"/>
              </a:rPr>
              <a:t>Model: Rhesus monkey (Gestational day 122 and postnatal day 5 and 35)</a:t>
            </a:r>
          </a:p>
          <a:p>
            <a:pPr lvl="1">
              <a:buFontTx/>
              <a:buNone/>
            </a:pPr>
            <a:r>
              <a:rPr lang="en-US" altLang="zh-CN" sz="2000">
                <a:ea typeface="宋体" panose="02010600030101010101" pitchFamily="2" charset="-122"/>
              </a:rPr>
              <a:t>Ketamine i.v. 24 hours, 6 hour withdrawal period.</a:t>
            </a:r>
          </a:p>
          <a:p>
            <a:pPr lvl="1">
              <a:buFontTx/>
              <a:buNone/>
            </a:pPr>
            <a:r>
              <a:rPr lang="en-US" altLang="zh-CN" sz="2000">
                <a:ea typeface="宋体" panose="02010600030101010101" pitchFamily="2" charset="-122"/>
              </a:rPr>
              <a:t>Ketamine i.v. 3 hours in postnatal day 5 animals.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FC34E348-1971-D77C-E613-26AF59BD66F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70CD43-F282-49C6-9532-37F936BD21AF}"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8610" name="Group 2">
            <a:extLst>
              <a:ext uri="{FF2B5EF4-FFF2-40B4-BE49-F238E27FC236}">
                <a16:creationId xmlns:a16="http://schemas.microsoft.com/office/drawing/2014/main" id="{BA3E037E-37E5-6CDB-4778-9E631FBD0AA7}"/>
              </a:ext>
            </a:extLst>
          </p:cNvPr>
          <p:cNvGrpSpPr>
            <a:grpSpLocks/>
          </p:cNvGrpSpPr>
          <p:nvPr/>
        </p:nvGrpSpPr>
        <p:grpSpPr bwMode="auto">
          <a:xfrm>
            <a:off x="0" y="0"/>
            <a:ext cx="9144000" cy="1066800"/>
            <a:chOff x="0" y="0"/>
            <a:chExt cx="5760" cy="672"/>
          </a:xfrm>
        </p:grpSpPr>
        <p:sp>
          <p:nvSpPr>
            <p:cNvPr id="68611" name="Text Box 3">
              <a:extLst>
                <a:ext uri="{FF2B5EF4-FFF2-40B4-BE49-F238E27FC236}">
                  <a16:creationId xmlns:a16="http://schemas.microsoft.com/office/drawing/2014/main" id="{F32FC2DB-CB75-B77E-B449-115CA470BB52}"/>
                </a:ext>
              </a:extLst>
            </p:cNvPr>
            <p:cNvSpPr txBox="1">
              <a:spLocks noChangeArrowheads="1"/>
            </p:cNvSpPr>
            <p:nvPr/>
          </p:nvSpPr>
          <p:spPr bwMode="auto">
            <a:xfrm>
              <a:off x="432" y="393"/>
              <a:ext cx="51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2" name="Rectangle 4">
              <a:extLst>
                <a:ext uri="{FF2B5EF4-FFF2-40B4-BE49-F238E27FC236}">
                  <a16:creationId xmlns:a16="http://schemas.microsoft.com/office/drawing/2014/main" id="{5B0C34A5-02F2-8A82-133E-82EAC5FEE032}"/>
                </a:ext>
              </a:extLst>
            </p:cNvPr>
            <p:cNvSpPr>
              <a:spLocks noChangeArrowheads="1"/>
            </p:cNvSpPr>
            <p:nvPr/>
          </p:nvSpPr>
          <p:spPr bwMode="auto">
            <a:xfrm>
              <a:off x="0" y="0"/>
              <a:ext cx="5760"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3" name="Rectangle 5">
              <a:extLst>
                <a:ext uri="{FF2B5EF4-FFF2-40B4-BE49-F238E27FC236}">
                  <a16:creationId xmlns:a16="http://schemas.microsoft.com/office/drawing/2014/main" id="{E34B3F0A-2E39-F8C5-98ED-540794F760EE}"/>
                </a:ext>
              </a:extLst>
            </p:cNvPr>
            <p:cNvSpPr>
              <a:spLocks noChangeArrowheads="1"/>
            </p:cNvSpPr>
            <p:nvPr/>
          </p:nvSpPr>
          <p:spPr bwMode="auto">
            <a:xfrm>
              <a:off x="0" y="48"/>
              <a:ext cx="5760" cy="192"/>
            </a:xfrm>
            <a:prstGeom prst="rect">
              <a:avLst/>
            </a:prstGeom>
            <a:solidFill>
              <a:schemeClr val="folHlink">
                <a:alpha val="6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4" name="Rectangle 6">
              <a:extLst>
                <a:ext uri="{FF2B5EF4-FFF2-40B4-BE49-F238E27FC236}">
                  <a16:creationId xmlns:a16="http://schemas.microsoft.com/office/drawing/2014/main" id="{E1FE3E7F-1B22-002B-B889-B78FE1AFD4E0}"/>
                </a:ext>
              </a:extLst>
            </p:cNvPr>
            <p:cNvSpPr>
              <a:spLocks noChangeArrowheads="1"/>
            </p:cNvSpPr>
            <p:nvPr/>
          </p:nvSpPr>
          <p:spPr bwMode="auto">
            <a:xfrm>
              <a:off x="0" y="240"/>
              <a:ext cx="5760" cy="432"/>
            </a:xfrm>
            <a:prstGeom prst="rect">
              <a:avLst/>
            </a:prstGeom>
            <a:solidFill>
              <a:schemeClr val="folHlink">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Essential Question #3 for Interpreting School Status</a:t>
              </a:r>
            </a:p>
          </p:txBody>
        </p:sp>
      </p:grpSp>
      <p:sp>
        <p:nvSpPr>
          <p:cNvPr id="68615" name="Rectangle 7">
            <a:extLst>
              <a:ext uri="{FF2B5EF4-FFF2-40B4-BE49-F238E27FC236}">
                <a16:creationId xmlns:a16="http://schemas.microsoft.com/office/drawing/2014/main" id="{2989EBE3-694E-345F-3A23-21BF0C54093D}"/>
              </a:ext>
            </a:extLst>
          </p:cNvPr>
          <p:cNvSpPr>
            <a:spLocks noChangeArrowheads="1"/>
          </p:cNvSpPr>
          <p:nvPr/>
        </p:nvSpPr>
        <p:spPr bwMode="auto">
          <a:xfrm>
            <a:off x="0" y="6705600"/>
            <a:ext cx="9144000" cy="1524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22" name="Text Box 14">
            <a:extLst>
              <a:ext uri="{FF2B5EF4-FFF2-40B4-BE49-F238E27FC236}">
                <a16:creationId xmlns:a16="http://schemas.microsoft.com/office/drawing/2014/main" id="{B7CD7873-5019-36DD-DA1D-3D895DD96A93}"/>
              </a:ext>
            </a:extLst>
          </p:cNvPr>
          <p:cNvSpPr txBox="1">
            <a:spLocks noChangeArrowheads="1"/>
          </p:cNvSpPr>
          <p:nvPr/>
        </p:nvSpPr>
        <p:spPr bwMode="auto">
          <a:xfrm>
            <a:off x="228600" y="12192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What do the data tell us about parts of our population?</a:t>
            </a: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3" name="Text Box 15">
            <a:extLst>
              <a:ext uri="{FF2B5EF4-FFF2-40B4-BE49-F238E27FC236}">
                <a16:creationId xmlns:a16="http://schemas.microsoft.com/office/drawing/2014/main" id="{49AC3DEE-70B8-4D0B-3E40-DED1607D8DEE}"/>
              </a:ext>
            </a:extLst>
          </p:cNvPr>
          <p:cNvSpPr txBox="1">
            <a:spLocks noChangeArrowheads="1"/>
          </p:cNvSpPr>
          <p:nvPr/>
        </p:nvSpPr>
        <p:spPr bwMode="auto">
          <a:xfrm>
            <a:off x="228600" y="2438400"/>
            <a:ext cx="6705600"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did the various sub-groups perform relative to:</a:t>
            </a: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the district?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b. the state?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 the same sub-groups last year?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d. what we would have predicted knowing the 		population?</a:t>
            </a:r>
            <a:b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do the percentages of students in the various sub-groups compare to the district and state?</a:t>
            </a: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b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2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What does the questionnaire data tell us about the sub-populations?</a:t>
            </a:r>
          </a:p>
        </p:txBody>
      </p:sp>
      <p:sp>
        <p:nvSpPr>
          <p:cNvPr id="68621" name="AutoShape 13">
            <a:extLst>
              <a:ext uri="{FF2B5EF4-FFF2-40B4-BE49-F238E27FC236}">
                <a16:creationId xmlns:a16="http://schemas.microsoft.com/office/drawing/2014/main" id="{B3AE2487-8095-648F-DF4D-82AEA46E02FE}"/>
              </a:ext>
            </a:extLst>
          </p:cNvPr>
          <p:cNvSpPr>
            <a:spLocks noChangeArrowheads="1"/>
          </p:cNvSpPr>
          <p:nvPr/>
        </p:nvSpPr>
        <p:spPr bwMode="auto">
          <a:xfrm>
            <a:off x="7315200" y="1219200"/>
            <a:ext cx="1828800" cy="1828800"/>
          </a:xfrm>
          <a:prstGeom prst="foldedCorner">
            <a:avLst>
              <a:gd name="adj" fmla="val 12500"/>
            </a:avLst>
          </a:prstGeom>
          <a:solidFill>
            <a:srgbClr val="FFFFB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Question #3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8621"/>
                                        </p:tgtEl>
                                        <p:attrNameLst>
                                          <p:attrName>style.visibility</p:attrName>
                                        </p:attrNameLst>
                                      </p:cBhvr>
                                      <p:to>
                                        <p:strVal val="visible"/>
                                      </p:to>
                                    </p:set>
                                    <p:anim calcmode="lin" valueType="num">
                                      <p:cBhvr>
                                        <p:cTn id="7" dur="500" fill="hold"/>
                                        <p:tgtEl>
                                          <p:spTgt spid="68621"/>
                                        </p:tgtEl>
                                        <p:attrNameLst>
                                          <p:attrName>ppt_w</p:attrName>
                                        </p:attrNameLst>
                                      </p:cBhvr>
                                      <p:tavLst>
                                        <p:tav tm="0">
                                          <p:val>
                                            <p:strVal val="(6*min(max(#ppt_w*#ppt_h,.3),1)-7.4)/-.7*#ppt_w"/>
                                          </p:val>
                                        </p:tav>
                                        <p:tav tm="100000">
                                          <p:val>
                                            <p:strVal val="#ppt_w"/>
                                          </p:val>
                                        </p:tav>
                                      </p:tavLst>
                                    </p:anim>
                                    <p:anim calcmode="lin" valueType="num">
                                      <p:cBhvr>
                                        <p:cTn id="8" dur="500" fill="hold"/>
                                        <p:tgtEl>
                                          <p:spTgt spid="68621"/>
                                        </p:tgtEl>
                                        <p:attrNameLst>
                                          <p:attrName>ppt_h</p:attrName>
                                        </p:attrNameLst>
                                      </p:cBhvr>
                                      <p:tavLst>
                                        <p:tav tm="0">
                                          <p:val>
                                            <p:strVal val="(6*min(max(#ppt_w*#ppt_h,.3),1)-7.4)/-.7*#ppt_h"/>
                                          </p:val>
                                        </p:tav>
                                        <p:tav tm="100000">
                                          <p:val>
                                            <p:strVal val="#ppt_h"/>
                                          </p:val>
                                        </p:tav>
                                      </p:tavLst>
                                    </p:anim>
                                    <p:anim calcmode="lin" valueType="num">
                                      <p:cBhvr>
                                        <p:cTn id="9" dur="500" fill="hold"/>
                                        <p:tgtEl>
                                          <p:spTgt spid="68621"/>
                                        </p:tgtEl>
                                        <p:attrNameLst>
                                          <p:attrName>ppt_x</p:attrName>
                                        </p:attrNameLst>
                                      </p:cBhvr>
                                      <p:tavLst>
                                        <p:tav tm="0">
                                          <p:val>
                                            <p:fltVal val="0.5"/>
                                          </p:val>
                                        </p:tav>
                                        <p:tav tm="100000">
                                          <p:val>
                                            <p:strVal val="#ppt_x"/>
                                          </p:val>
                                        </p:tav>
                                      </p:tavLst>
                                    </p:anim>
                                    <p:anim calcmode="lin" valueType="num">
                                      <p:cBhvr>
                                        <p:cTn id="10" dur="500" fill="hold"/>
                                        <p:tgtEl>
                                          <p:spTgt spid="68621"/>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E227A05F-CE00-0F05-7A15-4BDA7B72706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3BA0E-2884-44D5-B2DA-6B68AAACB5F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1442" name="Group 2">
            <a:extLst>
              <a:ext uri="{FF2B5EF4-FFF2-40B4-BE49-F238E27FC236}">
                <a16:creationId xmlns:a16="http://schemas.microsoft.com/office/drawing/2014/main" id="{DD1E6587-33EF-276F-A363-F5175F46F089}"/>
              </a:ext>
            </a:extLst>
          </p:cNvPr>
          <p:cNvGrpSpPr>
            <a:grpSpLocks/>
          </p:cNvGrpSpPr>
          <p:nvPr/>
        </p:nvGrpSpPr>
        <p:grpSpPr bwMode="auto">
          <a:xfrm>
            <a:off x="0" y="0"/>
            <a:ext cx="9144000" cy="1066800"/>
            <a:chOff x="0" y="0"/>
            <a:chExt cx="5760" cy="672"/>
          </a:xfrm>
        </p:grpSpPr>
        <p:sp>
          <p:nvSpPr>
            <p:cNvPr id="61443" name="Text Box 3">
              <a:extLst>
                <a:ext uri="{FF2B5EF4-FFF2-40B4-BE49-F238E27FC236}">
                  <a16:creationId xmlns:a16="http://schemas.microsoft.com/office/drawing/2014/main" id="{F5C28D7A-4316-533E-BAED-33AA17E06C57}"/>
                </a:ext>
              </a:extLst>
            </p:cNvPr>
            <p:cNvSpPr txBox="1">
              <a:spLocks noChangeArrowheads="1"/>
            </p:cNvSpPr>
            <p:nvPr/>
          </p:nvSpPr>
          <p:spPr bwMode="auto">
            <a:xfrm>
              <a:off x="432" y="393"/>
              <a:ext cx="51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4" name="Rectangle 4">
              <a:extLst>
                <a:ext uri="{FF2B5EF4-FFF2-40B4-BE49-F238E27FC236}">
                  <a16:creationId xmlns:a16="http://schemas.microsoft.com/office/drawing/2014/main" id="{1A94FDDE-69C9-0257-2CE2-421B8DC132DB}"/>
                </a:ext>
              </a:extLst>
            </p:cNvPr>
            <p:cNvSpPr>
              <a:spLocks noChangeArrowheads="1"/>
            </p:cNvSpPr>
            <p:nvPr/>
          </p:nvSpPr>
          <p:spPr bwMode="auto">
            <a:xfrm>
              <a:off x="0" y="0"/>
              <a:ext cx="5760"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5" name="Rectangle 5">
              <a:extLst>
                <a:ext uri="{FF2B5EF4-FFF2-40B4-BE49-F238E27FC236}">
                  <a16:creationId xmlns:a16="http://schemas.microsoft.com/office/drawing/2014/main" id="{0B1949E3-0257-654D-CAD1-DAC9385BE331}"/>
                </a:ext>
              </a:extLst>
            </p:cNvPr>
            <p:cNvSpPr>
              <a:spLocks noChangeArrowheads="1"/>
            </p:cNvSpPr>
            <p:nvPr/>
          </p:nvSpPr>
          <p:spPr bwMode="auto">
            <a:xfrm>
              <a:off x="0" y="48"/>
              <a:ext cx="5760" cy="192"/>
            </a:xfrm>
            <a:prstGeom prst="rect">
              <a:avLst/>
            </a:prstGeom>
            <a:solidFill>
              <a:schemeClr val="folHlink">
                <a:alpha val="6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6" name="Rectangle 6">
              <a:extLst>
                <a:ext uri="{FF2B5EF4-FFF2-40B4-BE49-F238E27FC236}">
                  <a16:creationId xmlns:a16="http://schemas.microsoft.com/office/drawing/2014/main" id="{D86B987C-8A91-21CA-A1B4-AD79460F7220}"/>
                </a:ext>
              </a:extLst>
            </p:cNvPr>
            <p:cNvSpPr>
              <a:spLocks noChangeArrowheads="1"/>
            </p:cNvSpPr>
            <p:nvPr/>
          </p:nvSpPr>
          <p:spPr bwMode="auto">
            <a:xfrm>
              <a:off x="0" y="240"/>
              <a:ext cx="5760" cy="432"/>
            </a:xfrm>
            <a:prstGeom prst="rect">
              <a:avLst/>
            </a:prstGeom>
            <a:solidFill>
              <a:schemeClr val="folHlink">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Looking at the Results Report – Grade Level Summary</a:t>
              </a:r>
            </a:p>
          </p:txBody>
        </p:sp>
      </p:grpSp>
      <p:sp>
        <p:nvSpPr>
          <p:cNvPr id="61447" name="Rectangle 7">
            <a:extLst>
              <a:ext uri="{FF2B5EF4-FFF2-40B4-BE49-F238E27FC236}">
                <a16:creationId xmlns:a16="http://schemas.microsoft.com/office/drawing/2014/main" id="{23EB2D16-65C8-EFD8-5607-15959F4F5AE0}"/>
              </a:ext>
            </a:extLst>
          </p:cNvPr>
          <p:cNvSpPr>
            <a:spLocks noChangeArrowheads="1"/>
          </p:cNvSpPr>
          <p:nvPr/>
        </p:nvSpPr>
        <p:spPr bwMode="auto">
          <a:xfrm>
            <a:off x="0" y="6705600"/>
            <a:ext cx="9144000" cy="1524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61448" name="Picture 8">
            <a:extLst>
              <a:ext uri="{FF2B5EF4-FFF2-40B4-BE49-F238E27FC236}">
                <a16:creationId xmlns:a16="http://schemas.microsoft.com/office/drawing/2014/main" id="{2B198F24-57E7-4FD1-007E-44C1DA884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467600" cy="5768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450" name="Oval 10">
            <a:extLst>
              <a:ext uri="{FF2B5EF4-FFF2-40B4-BE49-F238E27FC236}">
                <a16:creationId xmlns:a16="http://schemas.microsoft.com/office/drawing/2014/main" id="{7BC5CE84-3E2A-8B98-7364-EDAECA002029}"/>
              </a:ext>
            </a:extLst>
          </p:cNvPr>
          <p:cNvSpPr>
            <a:spLocks noChangeArrowheads="1"/>
          </p:cNvSpPr>
          <p:nvPr/>
        </p:nvSpPr>
        <p:spPr bwMode="auto">
          <a:xfrm>
            <a:off x="2906713" y="5656263"/>
            <a:ext cx="274637" cy="274637"/>
          </a:xfrm>
          <a:prstGeom prst="ellipse">
            <a:avLst/>
          </a:prstGeom>
          <a:noFill/>
          <a:ln w="254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1" name="Oval 11">
            <a:extLst>
              <a:ext uri="{FF2B5EF4-FFF2-40B4-BE49-F238E27FC236}">
                <a16:creationId xmlns:a16="http://schemas.microsoft.com/office/drawing/2014/main" id="{380DD195-A37D-BC2B-5245-9AA8838418BD}"/>
              </a:ext>
            </a:extLst>
          </p:cNvPr>
          <p:cNvSpPr>
            <a:spLocks noChangeArrowheads="1"/>
          </p:cNvSpPr>
          <p:nvPr/>
        </p:nvSpPr>
        <p:spPr bwMode="auto">
          <a:xfrm>
            <a:off x="3429000" y="5656263"/>
            <a:ext cx="274638" cy="274637"/>
          </a:xfrm>
          <a:prstGeom prst="ellipse">
            <a:avLst/>
          </a:prstGeom>
          <a:noFill/>
          <a:ln w="254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2" name="Oval 12">
            <a:extLst>
              <a:ext uri="{FF2B5EF4-FFF2-40B4-BE49-F238E27FC236}">
                <a16:creationId xmlns:a16="http://schemas.microsoft.com/office/drawing/2014/main" id="{79370479-45AA-B352-1610-58E0C726CCA0}"/>
              </a:ext>
            </a:extLst>
          </p:cNvPr>
          <p:cNvSpPr>
            <a:spLocks noChangeArrowheads="1"/>
          </p:cNvSpPr>
          <p:nvPr/>
        </p:nvSpPr>
        <p:spPr bwMode="auto">
          <a:xfrm>
            <a:off x="5218113" y="5668963"/>
            <a:ext cx="274637" cy="274637"/>
          </a:xfrm>
          <a:prstGeom prst="ellipse">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3" name="Oval 13">
            <a:extLst>
              <a:ext uri="{FF2B5EF4-FFF2-40B4-BE49-F238E27FC236}">
                <a16:creationId xmlns:a16="http://schemas.microsoft.com/office/drawing/2014/main" id="{D5E686F1-5BCF-6C19-6118-C54B9047E527}"/>
              </a:ext>
            </a:extLst>
          </p:cNvPr>
          <p:cNvSpPr>
            <a:spLocks noChangeArrowheads="1"/>
          </p:cNvSpPr>
          <p:nvPr/>
        </p:nvSpPr>
        <p:spPr bwMode="auto">
          <a:xfrm>
            <a:off x="5486400" y="5668963"/>
            <a:ext cx="274638" cy="274637"/>
          </a:xfrm>
          <a:prstGeom prst="ellipse">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4" name="Oval 14">
            <a:extLst>
              <a:ext uri="{FF2B5EF4-FFF2-40B4-BE49-F238E27FC236}">
                <a16:creationId xmlns:a16="http://schemas.microsoft.com/office/drawing/2014/main" id="{06071E8A-DB24-3BCF-B3F1-B622BDD393A9}"/>
              </a:ext>
            </a:extLst>
          </p:cNvPr>
          <p:cNvSpPr>
            <a:spLocks noChangeArrowheads="1"/>
          </p:cNvSpPr>
          <p:nvPr/>
        </p:nvSpPr>
        <p:spPr bwMode="auto">
          <a:xfrm>
            <a:off x="6764338" y="5668963"/>
            <a:ext cx="274637" cy="274637"/>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5" name="Oval 15">
            <a:extLst>
              <a:ext uri="{FF2B5EF4-FFF2-40B4-BE49-F238E27FC236}">
                <a16:creationId xmlns:a16="http://schemas.microsoft.com/office/drawing/2014/main" id="{DECF4E62-9A9E-BA63-63A5-5242FC93A280}"/>
              </a:ext>
            </a:extLst>
          </p:cNvPr>
          <p:cNvSpPr>
            <a:spLocks noChangeArrowheads="1"/>
          </p:cNvSpPr>
          <p:nvPr/>
        </p:nvSpPr>
        <p:spPr bwMode="auto">
          <a:xfrm>
            <a:off x="7019925" y="5668963"/>
            <a:ext cx="274638" cy="274637"/>
          </a:xfrm>
          <a:prstGeom prst="ellipse">
            <a:avLst/>
          </a:prstGeom>
          <a:noFill/>
          <a:ln w="254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56" name="Rectangle 16">
            <a:extLst>
              <a:ext uri="{FF2B5EF4-FFF2-40B4-BE49-F238E27FC236}">
                <a16:creationId xmlns:a16="http://schemas.microsoft.com/office/drawing/2014/main" id="{88794F8A-5CF9-C092-226A-399F2FFAF645}"/>
              </a:ext>
            </a:extLst>
          </p:cNvPr>
          <p:cNvSpPr>
            <a:spLocks noChangeArrowheads="1"/>
          </p:cNvSpPr>
          <p:nvPr/>
        </p:nvSpPr>
        <p:spPr bwMode="auto">
          <a:xfrm>
            <a:off x="1143000" y="3429000"/>
            <a:ext cx="2514600" cy="2057400"/>
          </a:xfrm>
          <a:prstGeom prst="rect">
            <a:avLst/>
          </a:prstGeom>
          <a:solidFill>
            <a:srgbClr val="69F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52% of the students in this school scored proficient or above on the grade 5 mathematics test.</a:t>
            </a:r>
          </a:p>
        </p:txBody>
      </p:sp>
      <p:sp>
        <p:nvSpPr>
          <p:cNvPr id="61457" name="Rectangle 17">
            <a:extLst>
              <a:ext uri="{FF2B5EF4-FFF2-40B4-BE49-F238E27FC236}">
                <a16:creationId xmlns:a16="http://schemas.microsoft.com/office/drawing/2014/main" id="{A404BDC0-974F-6ADA-AE94-B5D0B975347B}"/>
              </a:ext>
            </a:extLst>
          </p:cNvPr>
          <p:cNvSpPr>
            <a:spLocks noChangeArrowheads="1"/>
          </p:cNvSpPr>
          <p:nvPr/>
        </p:nvSpPr>
        <p:spPr bwMode="auto">
          <a:xfrm>
            <a:off x="3810000" y="3429000"/>
            <a:ext cx="2514600" cy="2057400"/>
          </a:xfrm>
          <a:prstGeom prst="rect">
            <a:avLst/>
          </a:prstGeom>
          <a:solidFill>
            <a:srgbClr val="FF69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48% of the students in this district scored proficient or above on the grade 5 mathematics test.</a:t>
            </a:r>
          </a:p>
        </p:txBody>
      </p:sp>
      <p:sp>
        <p:nvSpPr>
          <p:cNvPr id="61458" name="Rectangle 18">
            <a:extLst>
              <a:ext uri="{FF2B5EF4-FFF2-40B4-BE49-F238E27FC236}">
                <a16:creationId xmlns:a16="http://schemas.microsoft.com/office/drawing/2014/main" id="{0F0F5C14-0EF4-0FB5-3560-1E472E9F68D5}"/>
              </a:ext>
            </a:extLst>
          </p:cNvPr>
          <p:cNvSpPr>
            <a:spLocks noChangeArrowheads="1"/>
          </p:cNvSpPr>
          <p:nvPr/>
        </p:nvSpPr>
        <p:spPr bwMode="auto">
          <a:xfrm>
            <a:off x="6477000" y="3429000"/>
            <a:ext cx="2514600" cy="2057400"/>
          </a:xfrm>
          <a:prstGeom prst="rect">
            <a:avLst/>
          </a:prstGeom>
          <a:solidFill>
            <a:srgbClr val="FFA36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64% of the students in the state scored proficient or above on the grade 5 mathematics test.</a:t>
            </a:r>
          </a:p>
        </p:txBody>
      </p:sp>
      <p:sp>
        <p:nvSpPr>
          <p:cNvPr id="61459" name="Rectangle 19">
            <a:extLst>
              <a:ext uri="{FF2B5EF4-FFF2-40B4-BE49-F238E27FC236}">
                <a16:creationId xmlns:a16="http://schemas.microsoft.com/office/drawing/2014/main" id="{E7E4E2EA-4EB9-55FD-6D87-0043A9FB14C0}"/>
              </a:ext>
            </a:extLst>
          </p:cNvPr>
          <p:cNvSpPr>
            <a:spLocks noChangeArrowheads="1"/>
          </p:cNvSpPr>
          <p:nvPr/>
        </p:nvSpPr>
        <p:spPr bwMode="auto">
          <a:xfrm>
            <a:off x="1143000" y="2057400"/>
            <a:ext cx="36576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Does this data match what we know about the school’s program?</a:t>
            </a:r>
          </a:p>
        </p:txBody>
      </p:sp>
      <p:sp>
        <p:nvSpPr>
          <p:cNvPr id="61460" name="Rectangle 20">
            <a:extLst>
              <a:ext uri="{FF2B5EF4-FFF2-40B4-BE49-F238E27FC236}">
                <a16:creationId xmlns:a16="http://schemas.microsoft.com/office/drawing/2014/main" id="{A3E8F2BF-4F4A-B0BB-6140-9B8E555B2736}"/>
              </a:ext>
            </a:extLst>
          </p:cNvPr>
          <p:cNvSpPr>
            <a:spLocks noChangeArrowheads="1"/>
          </p:cNvSpPr>
          <p:nvPr/>
        </p:nvSpPr>
        <p:spPr bwMode="auto">
          <a:xfrm>
            <a:off x="914400" y="5675313"/>
            <a:ext cx="7162800" cy="304800"/>
          </a:xfrm>
          <a:prstGeom prst="rect">
            <a:avLst/>
          </a:prstGeom>
          <a:solidFill>
            <a:srgbClr val="FFFF00">
              <a:alpha val="35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61" name="AutoShape 21">
            <a:extLst>
              <a:ext uri="{FF2B5EF4-FFF2-40B4-BE49-F238E27FC236}">
                <a16:creationId xmlns:a16="http://schemas.microsoft.com/office/drawing/2014/main" id="{C4C87E75-B812-5078-7E4B-497E35EFFB25}"/>
              </a:ext>
            </a:extLst>
          </p:cNvPr>
          <p:cNvSpPr>
            <a:spLocks noChangeArrowheads="1"/>
          </p:cNvSpPr>
          <p:nvPr/>
        </p:nvSpPr>
        <p:spPr bwMode="auto">
          <a:xfrm>
            <a:off x="5867400" y="1066800"/>
            <a:ext cx="3200400" cy="1066800"/>
          </a:xfrm>
          <a:prstGeom prst="foldedCorner">
            <a:avLst>
              <a:gd name="adj" fmla="val 12500"/>
            </a:avLst>
          </a:prstGeom>
          <a:solidFill>
            <a:srgbClr val="C9C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 </a:t>
            </a: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How did we perform across a content area (compared to the district and the state)?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1461"/>
                                        </p:tgtEl>
                                        <p:attrNameLst>
                                          <p:attrName>style.visibility</p:attrName>
                                        </p:attrNameLst>
                                      </p:cBhvr>
                                      <p:to>
                                        <p:strVal val="visible"/>
                                      </p:to>
                                    </p:set>
                                    <p:anim calcmode="lin" valueType="num">
                                      <p:cBhvr>
                                        <p:cTn id="7" dur="500" fill="hold"/>
                                        <p:tgtEl>
                                          <p:spTgt spid="61461"/>
                                        </p:tgtEl>
                                        <p:attrNameLst>
                                          <p:attrName>ppt_w</p:attrName>
                                        </p:attrNameLst>
                                      </p:cBhvr>
                                      <p:tavLst>
                                        <p:tav tm="0">
                                          <p:val>
                                            <p:strVal val="(6*min(max(#ppt_w*#ppt_h,.3),1)-7.4)/-.7*#ppt_w"/>
                                          </p:val>
                                        </p:tav>
                                        <p:tav tm="100000">
                                          <p:val>
                                            <p:strVal val="#ppt_w"/>
                                          </p:val>
                                        </p:tav>
                                      </p:tavLst>
                                    </p:anim>
                                    <p:anim calcmode="lin" valueType="num">
                                      <p:cBhvr>
                                        <p:cTn id="8" dur="500" fill="hold"/>
                                        <p:tgtEl>
                                          <p:spTgt spid="61461"/>
                                        </p:tgtEl>
                                        <p:attrNameLst>
                                          <p:attrName>ppt_h</p:attrName>
                                        </p:attrNameLst>
                                      </p:cBhvr>
                                      <p:tavLst>
                                        <p:tav tm="0">
                                          <p:val>
                                            <p:strVal val="(6*min(max(#ppt_w*#ppt_h,.3),1)-7.4)/-.7*#ppt_h"/>
                                          </p:val>
                                        </p:tav>
                                        <p:tav tm="100000">
                                          <p:val>
                                            <p:strVal val="#ppt_h"/>
                                          </p:val>
                                        </p:tav>
                                      </p:tavLst>
                                    </p:anim>
                                    <p:anim calcmode="lin" valueType="num">
                                      <p:cBhvr>
                                        <p:cTn id="9" dur="500" fill="hold"/>
                                        <p:tgtEl>
                                          <p:spTgt spid="61461"/>
                                        </p:tgtEl>
                                        <p:attrNameLst>
                                          <p:attrName>ppt_x</p:attrName>
                                        </p:attrNameLst>
                                      </p:cBhvr>
                                      <p:tavLst>
                                        <p:tav tm="0">
                                          <p:val>
                                            <p:fltVal val="0.5"/>
                                          </p:val>
                                        </p:tav>
                                        <p:tav tm="100000">
                                          <p:val>
                                            <p:strVal val="#ppt_x"/>
                                          </p:val>
                                        </p:tav>
                                      </p:tavLst>
                                    </p:anim>
                                    <p:anim calcmode="lin" valueType="num">
                                      <p:cBhvr>
                                        <p:cTn id="10" dur="500" fill="hold"/>
                                        <p:tgtEl>
                                          <p:spTgt spid="61461"/>
                                        </p:tgtEl>
                                        <p:attrNameLst>
                                          <p:attrName>ppt_y</p:attrName>
                                        </p:attrNameLst>
                                      </p:cBhvr>
                                      <p:tavLst>
                                        <p:tav tm="0">
                                          <p:val>
                                            <p:strVal val="1+(6*min(max(#ppt_w*#ppt_h,.3),1)-7.4)/-.7*#ppt_h/2"/>
                                          </p:val>
                                        </p:tav>
                                        <p:tav tm="100000">
                                          <p:val>
                                            <p:strVal val="#ppt_y"/>
                                          </p:val>
                                        </p:tav>
                                      </p:tavLst>
                                    </p:anim>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61460"/>
                                        </p:tgtEl>
                                        <p:attrNameLst>
                                          <p:attrName>style.visibility</p:attrName>
                                        </p:attrNameLst>
                                      </p:cBhvr>
                                      <p:to>
                                        <p:strVal val="visible"/>
                                      </p:to>
                                    </p:set>
                                    <p:animEffect transition="in" filter="fade">
                                      <p:cBhvr>
                                        <p:cTn id="14" dur="1000"/>
                                        <p:tgtEl>
                                          <p:spTgt spid="614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36" fill="hold" nodeType="clickEffect">
                                  <p:stCondLst>
                                    <p:cond delay="0"/>
                                  </p:stCondLst>
                                  <p:childTnLst>
                                    <p:set>
                                      <p:cBhvr>
                                        <p:cTn id="18" dur="1" fill="hold">
                                          <p:stCondLst>
                                            <p:cond delay="0"/>
                                          </p:stCondLst>
                                        </p:cTn>
                                        <p:tgtEl>
                                          <p:spTgt spid="61450"/>
                                        </p:tgtEl>
                                        <p:attrNameLst>
                                          <p:attrName>style.visibility</p:attrName>
                                        </p:attrNameLst>
                                      </p:cBhvr>
                                      <p:to>
                                        <p:strVal val="visible"/>
                                      </p:to>
                                    </p:set>
                                    <p:anim calcmode="lin" valueType="num">
                                      <p:cBhvr>
                                        <p:cTn id="19" dur="300" fill="hold"/>
                                        <p:tgtEl>
                                          <p:spTgt spid="61450"/>
                                        </p:tgtEl>
                                        <p:attrNameLst>
                                          <p:attrName>ppt_w</p:attrName>
                                        </p:attrNameLst>
                                      </p:cBhvr>
                                      <p:tavLst>
                                        <p:tav tm="0">
                                          <p:val>
                                            <p:strVal val="(6*min(max(#ppt_w*#ppt_h,.3),1)-7.4)/-.7*#ppt_w"/>
                                          </p:val>
                                        </p:tav>
                                        <p:tav tm="100000">
                                          <p:val>
                                            <p:strVal val="#ppt_w"/>
                                          </p:val>
                                        </p:tav>
                                      </p:tavLst>
                                    </p:anim>
                                    <p:anim calcmode="lin" valueType="num">
                                      <p:cBhvr>
                                        <p:cTn id="20" dur="300" fill="hold"/>
                                        <p:tgtEl>
                                          <p:spTgt spid="61450"/>
                                        </p:tgtEl>
                                        <p:attrNameLst>
                                          <p:attrName>ppt_h</p:attrName>
                                        </p:attrNameLst>
                                      </p:cBhvr>
                                      <p:tavLst>
                                        <p:tav tm="0">
                                          <p:val>
                                            <p:strVal val="(6*min(max(#ppt_w*#ppt_h,.3),1)-7.4)/-.7*#ppt_h"/>
                                          </p:val>
                                        </p:tav>
                                        <p:tav tm="100000">
                                          <p:val>
                                            <p:strVal val="#ppt_h"/>
                                          </p:val>
                                        </p:tav>
                                      </p:tavLst>
                                    </p:anim>
                                    <p:anim calcmode="lin" valueType="num">
                                      <p:cBhvr>
                                        <p:cTn id="21" dur="300" fill="hold"/>
                                        <p:tgtEl>
                                          <p:spTgt spid="61450"/>
                                        </p:tgtEl>
                                        <p:attrNameLst>
                                          <p:attrName>ppt_x</p:attrName>
                                        </p:attrNameLst>
                                      </p:cBhvr>
                                      <p:tavLst>
                                        <p:tav tm="0">
                                          <p:val>
                                            <p:fltVal val="0.5"/>
                                          </p:val>
                                        </p:tav>
                                        <p:tav tm="100000">
                                          <p:val>
                                            <p:strVal val="#ppt_x"/>
                                          </p:val>
                                        </p:tav>
                                      </p:tavLst>
                                    </p:anim>
                                    <p:anim calcmode="lin" valueType="num">
                                      <p:cBhvr>
                                        <p:cTn id="22" dur="300" fill="hold"/>
                                        <p:tgtEl>
                                          <p:spTgt spid="61450"/>
                                        </p:tgtEl>
                                        <p:attrNameLst>
                                          <p:attrName>ppt_y</p:attrName>
                                        </p:attrNameLst>
                                      </p:cBhvr>
                                      <p:tavLst>
                                        <p:tav tm="0">
                                          <p:val>
                                            <p:strVal val="1+(6*min(max(#ppt_w*#ppt_h,.3),1)-7.4)/-.7*#ppt_h/2"/>
                                          </p:val>
                                        </p:tav>
                                        <p:tav tm="100000">
                                          <p:val>
                                            <p:strVal val="#ppt_y"/>
                                          </p:val>
                                        </p:tav>
                                      </p:tavLst>
                                    </p:anim>
                                  </p:childTnLst>
                                </p:cTn>
                              </p:par>
                            </p:childTnLst>
                          </p:cTn>
                        </p:par>
                        <p:par>
                          <p:cTn id="23" fill="hold" nodeType="afterGroup">
                            <p:stCondLst>
                              <p:cond delay="300"/>
                            </p:stCondLst>
                            <p:childTnLst>
                              <p:par>
                                <p:cTn id="24" presetID="23" presetClass="entr" presetSubtype="36" fill="hold" nodeType="afterEffect">
                                  <p:stCondLst>
                                    <p:cond delay="0"/>
                                  </p:stCondLst>
                                  <p:childTnLst>
                                    <p:set>
                                      <p:cBhvr>
                                        <p:cTn id="25" dur="1" fill="hold">
                                          <p:stCondLst>
                                            <p:cond delay="0"/>
                                          </p:stCondLst>
                                        </p:cTn>
                                        <p:tgtEl>
                                          <p:spTgt spid="61451"/>
                                        </p:tgtEl>
                                        <p:attrNameLst>
                                          <p:attrName>style.visibility</p:attrName>
                                        </p:attrNameLst>
                                      </p:cBhvr>
                                      <p:to>
                                        <p:strVal val="visible"/>
                                      </p:to>
                                    </p:set>
                                    <p:anim calcmode="lin" valueType="num">
                                      <p:cBhvr>
                                        <p:cTn id="26" dur="300" fill="hold"/>
                                        <p:tgtEl>
                                          <p:spTgt spid="61451"/>
                                        </p:tgtEl>
                                        <p:attrNameLst>
                                          <p:attrName>ppt_w</p:attrName>
                                        </p:attrNameLst>
                                      </p:cBhvr>
                                      <p:tavLst>
                                        <p:tav tm="0">
                                          <p:val>
                                            <p:strVal val="(6*min(max(#ppt_w*#ppt_h,.3),1)-7.4)/-.7*#ppt_w"/>
                                          </p:val>
                                        </p:tav>
                                        <p:tav tm="100000">
                                          <p:val>
                                            <p:strVal val="#ppt_w"/>
                                          </p:val>
                                        </p:tav>
                                      </p:tavLst>
                                    </p:anim>
                                    <p:anim calcmode="lin" valueType="num">
                                      <p:cBhvr>
                                        <p:cTn id="27" dur="300" fill="hold"/>
                                        <p:tgtEl>
                                          <p:spTgt spid="61451"/>
                                        </p:tgtEl>
                                        <p:attrNameLst>
                                          <p:attrName>ppt_h</p:attrName>
                                        </p:attrNameLst>
                                      </p:cBhvr>
                                      <p:tavLst>
                                        <p:tav tm="0">
                                          <p:val>
                                            <p:strVal val="(6*min(max(#ppt_w*#ppt_h,.3),1)-7.4)/-.7*#ppt_h"/>
                                          </p:val>
                                        </p:tav>
                                        <p:tav tm="100000">
                                          <p:val>
                                            <p:strVal val="#ppt_h"/>
                                          </p:val>
                                        </p:tav>
                                      </p:tavLst>
                                    </p:anim>
                                    <p:anim calcmode="lin" valueType="num">
                                      <p:cBhvr>
                                        <p:cTn id="28" dur="300" fill="hold"/>
                                        <p:tgtEl>
                                          <p:spTgt spid="61451"/>
                                        </p:tgtEl>
                                        <p:attrNameLst>
                                          <p:attrName>ppt_x</p:attrName>
                                        </p:attrNameLst>
                                      </p:cBhvr>
                                      <p:tavLst>
                                        <p:tav tm="0">
                                          <p:val>
                                            <p:fltVal val="0.5"/>
                                          </p:val>
                                        </p:tav>
                                        <p:tav tm="100000">
                                          <p:val>
                                            <p:strVal val="#ppt_x"/>
                                          </p:val>
                                        </p:tav>
                                      </p:tavLst>
                                    </p:anim>
                                    <p:anim calcmode="lin" valueType="num">
                                      <p:cBhvr>
                                        <p:cTn id="29" dur="300" fill="hold"/>
                                        <p:tgtEl>
                                          <p:spTgt spid="61451"/>
                                        </p:tgtEl>
                                        <p:attrNameLst>
                                          <p:attrName>ppt_y</p:attrName>
                                        </p:attrNameLst>
                                      </p:cBhvr>
                                      <p:tavLst>
                                        <p:tav tm="0">
                                          <p:val>
                                            <p:strVal val="1+(6*min(max(#ppt_w*#ppt_h,.3),1)-7.4)/-.7*#ppt_h/2"/>
                                          </p:val>
                                        </p:tav>
                                        <p:tav tm="100000">
                                          <p:val>
                                            <p:strVal val="#ppt_y"/>
                                          </p:val>
                                        </p:tav>
                                      </p:tavLst>
                                    </p:anim>
                                  </p:childTnLst>
                                </p:cTn>
                              </p:par>
                            </p:childTnLst>
                          </p:cTn>
                        </p:par>
                        <p:par>
                          <p:cTn id="30" fill="hold" nodeType="afterGroup">
                            <p:stCondLst>
                              <p:cond delay="600"/>
                            </p:stCondLst>
                            <p:childTnLst>
                              <p:par>
                                <p:cTn id="31" presetID="23" presetClass="entr" presetSubtype="16" fill="hold" grpId="0" nodeType="afterEffect">
                                  <p:stCondLst>
                                    <p:cond delay="0"/>
                                  </p:stCondLst>
                                  <p:childTnLst>
                                    <p:set>
                                      <p:cBhvr>
                                        <p:cTn id="32" dur="1" fill="hold">
                                          <p:stCondLst>
                                            <p:cond delay="0"/>
                                          </p:stCondLst>
                                        </p:cTn>
                                        <p:tgtEl>
                                          <p:spTgt spid="61456"/>
                                        </p:tgtEl>
                                        <p:attrNameLst>
                                          <p:attrName>style.visibility</p:attrName>
                                        </p:attrNameLst>
                                      </p:cBhvr>
                                      <p:to>
                                        <p:strVal val="visible"/>
                                      </p:to>
                                    </p:set>
                                    <p:anim calcmode="lin" valueType="num">
                                      <p:cBhvr>
                                        <p:cTn id="33" dur="500" fill="hold"/>
                                        <p:tgtEl>
                                          <p:spTgt spid="61456"/>
                                        </p:tgtEl>
                                        <p:attrNameLst>
                                          <p:attrName>ppt_w</p:attrName>
                                        </p:attrNameLst>
                                      </p:cBhvr>
                                      <p:tavLst>
                                        <p:tav tm="0">
                                          <p:val>
                                            <p:fltVal val="0"/>
                                          </p:val>
                                        </p:tav>
                                        <p:tav tm="100000">
                                          <p:val>
                                            <p:strVal val="#ppt_w"/>
                                          </p:val>
                                        </p:tav>
                                      </p:tavLst>
                                    </p:anim>
                                    <p:anim calcmode="lin" valueType="num">
                                      <p:cBhvr>
                                        <p:cTn id="34" dur="500" fill="hold"/>
                                        <p:tgtEl>
                                          <p:spTgt spid="61456"/>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36" fill="hold" nodeType="clickEffect">
                                  <p:stCondLst>
                                    <p:cond delay="0"/>
                                  </p:stCondLst>
                                  <p:childTnLst>
                                    <p:set>
                                      <p:cBhvr>
                                        <p:cTn id="38" dur="1" fill="hold">
                                          <p:stCondLst>
                                            <p:cond delay="0"/>
                                          </p:stCondLst>
                                        </p:cTn>
                                        <p:tgtEl>
                                          <p:spTgt spid="61452"/>
                                        </p:tgtEl>
                                        <p:attrNameLst>
                                          <p:attrName>style.visibility</p:attrName>
                                        </p:attrNameLst>
                                      </p:cBhvr>
                                      <p:to>
                                        <p:strVal val="visible"/>
                                      </p:to>
                                    </p:set>
                                    <p:anim calcmode="lin" valueType="num">
                                      <p:cBhvr>
                                        <p:cTn id="39" dur="300" fill="hold"/>
                                        <p:tgtEl>
                                          <p:spTgt spid="61452"/>
                                        </p:tgtEl>
                                        <p:attrNameLst>
                                          <p:attrName>ppt_w</p:attrName>
                                        </p:attrNameLst>
                                      </p:cBhvr>
                                      <p:tavLst>
                                        <p:tav tm="0">
                                          <p:val>
                                            <p:strVal val="(6*min(max(#ppt_w*#ppt_h,.3),1)-7.4)/-.7*#ppt_w"/>
                                          </p:val>
                                        </p:tav>
                                        <p:tav tm="100000">
                                          <p:val>
                                            <p:strVal val="#ppt_w"/>
                                          </p:val>
                                        </p:tav>
                                      </p:tavLst>
                                    </p:anim>
                                    <p:anim calcmode="lin" valueType="num">
                                      <p:cBhvr>
                                        <p:cTn id="40" dur="300" fill="hold"/>
                                        <p:tgtEl>
                                          <p:spTgt spid="61452"/>
                                        </p:tgtEl>
                                        <p:attrNameLst>
                                          <p:attrName>ppt_h</p:attrName>
                                        </p:attrNameLst>
                                      </p:cBhvr>
                                      <p:tavLst>
                                        <p:tav tm="0">
                                          <p:val>
                                            <p:strVal val="(6*min(max(#ppt_w*#ppt_h,.3),1)-7.4)/-.7*#ppt_h"/>
                                          </p:val>
                                        </p:tav>
                                        <p:tav tm="100000">
                                          <p:val>
                                            <p:strVal val="#ppt_h"/>
                                          </p:val>
                                        </p:tav>
                                      </p:tavLst>
                                    </p:anim>
                                    <p:anim calcmode="lin" valueType="num">
                                      <p:cBhvr>
                                        <p:cTn id="41" dur="300" fill="hold"/>
                                        <p:tgtEl>
                                          <p:spTgt spid="61452"/>
                                        </p:tgtEl>
                                        <p:attrNameLst>
                                          <p:attrName>ppt_x</p:attrName>
                                        </p:attrNameLst>
                                      </p:cBhvr>
                                      <p:tavLst>
                                        <p:tav tm="0">
                                          <p:val>
                                            <p:fltVal val="0.5"/>
                                          </p:val>
                                        </p:tav>
                                        <p:tav tm="100000">
                                          <p:val>
                                            <p:strVal val="#ppt_x"/>
                                          </p:val>
                                        </p:tav>
                                      </p:tavLst>
                                    </p:anim>
                                    <p:anim calcmode="lin" valueType="num">
                                      <p:cBhvr>
                                        <p:cTn id="42" dur="300" fill="hold"/>
                                        <p:tgtEl>
                                          <p:spTgt spid="61452"/>
                                        </p:tgtEl>
                                        <p:attrNameLst>
                                          <p:attrName>ppt_y</p:attrName>
                                        </p:attrNameLst>
                                      </p:cBhvr>
                                      <p:tavLst>
                                        <p:tav tm="0">
                                          <p:val>
                                            <p:strVal val="1+(6*min(max(#ppt_w*#ppt_h,.3),1)-7.4)/-.7*#ppt_h/2"/>
                                          </p:val>
                                        </p:tav>
                                        <p:tav tm="100000">
                                          <p:val>
                                            <p:strVal val="#ppt_y"/>
                                          </p:val>
                                        </p:tav>
                                      </p:tavLst>
                                    </p:anim>
                                  </p:childTnLst>
                                </p:cTn>
                              </p:par>
                            </p:childTnLst>
                          </p:cTn>
                        </p:par>
                        <p:par>
                          <p:cTn id="43" fill="hold" nodeType="afterGroup">
                            <p:stCondLst>
                              <p:cond delay="300"/>
                            </p:stCondLst>
                            <p:childTnLst>
                              <p:par>
                                <p:cTn id="44" presetID="23" presetClass="entr" presetSubtype="36" fill="hold" nodeType="afterEffect">
                                  <p:stCondLst>
                                    <p:cond delay="0"/>
                                  </p:stCondLst>
                                  <p:childTnLst>
                                    <p:set>
                                      <p:cBhvr>
                                        <p:cTn id="45" dur="1" fill="hold">
                                          <p:stCondLst>
                                            <p:cond delay="0"/>
                                          </p:stCondLst>
                                        </p:cTn>
                                        <p:tgtEl>
                                          <p:spTgt spid="61453"/>
                                        </p:tgtEl>
                                        <p:attrNameLst>
                                          <p:attrName>style.visibility</p:attrName>
                                        </p:attrNameLst>
                                      </p:cBhvr>
                                      <p:to>
                                        <p:strVal val="visible"/>
                                      </p:to>
                                    </p:set>
                                    <p:anim calcmode="lin" valueType="num">
                                      <p:cBhvr>
                                        <p:cTn id="46" dur="300" fill="hold"/>
                                        <p:tgtEl>
                                          <p:spTgt spid="61453"/>
                                        </p:tgtEl>
                                        <p:attrNameLst>
                                          <p:attrName>ppt_w</p:attrName>
                                        </p:attrNameLst>
                                      </p:cBhvr>
                                      <p:tavLst>
                                        <p:tav tm="0">
                                          <p:val>
                                            <p:strVal val="(6*min(max(#ppt_w*#ppt_h,.3),1)-7.4)/-.7*#ppt_w"/>
                                          </p:val>
                                        </p:tav>
                                        <p:tav tm="100000">
                                          <p:val>
                                            <p:strVal val="#ppt_w"/>
                                          </p:val>
                                        </p:tav>
                                      </p:tavLst>
                                    </p:anim>
                                    <p:anim calcmode="lin" valueType="num">
                                      <p:cBhvr>
                                        <p:cTn id="47" dur="300" fill="hold"/>
                                        <p:tgtEl>
                                          <p:spTgt spid="61453"/>
                                        </p:tgtEl>
                                        <p:attrNameLst>
                                          <p:attrName>ppt_h</p:attrName>
                                        </p:attrNameLst>
                                      </p:cBhvr>
                                      <p:tavLst>
                                        <p:tav tm="0">
                                          <p:val>
                                            <p:strVal val="(6*min(max(#ppt_w*#ppt_h,.3),1)-7.4)/-.7*#ppt_h"/>
                                          </p:val>
                                        </p:tav>
                                        <p:tav tm="100000">
                                          <p:val>
                                            <p:strVal val="#ppt_h"/>
                                          </p:val>
                                        </p:tav>
                                      </p:tavLst>
                                    </p:anim>
                                    <p:anim calcmode="lin" valueType="num">
                                      <p:cBhvr>
                                        <p:cTn id="48" dur="300" fill="hold"/>
                                        <p:tgtEl>
                                          <p:spTgt spid="61453"/>
                                        </p:tgtEl>
                                        <p:attrNameLst>
                                          <p:attrName>ppt_x</p:attrName>
                                        </p:attrNameLst>
                                      </p:cBhvr>
                                      <p:tavLst>
                                        <p:tav tm="0">
                                          <p:val>
                                            <p:fltVal val="0.5"/>
                                          </p:val>
                                        </p:tav>
                                        <p:tav tm="100000">
                                          <p:val>
                                            <p:strVal val="#ppt_x"/>
                                          </p:val>
                                        </p:tav>
                                      </p:tavLst>
                                    </p:anim>
                                    <p:anim calcmode="lin" valueType="num">
                                      <p:cBhvr>
                                        <p:cTn id="49" dur="300" fill="hold"/>
                                        <p:tgtEl>
                                          <p:spTgt spid="61453"/>
                                        </p:tgtEl>
                                        <p:attrNameLst>
                                          <p:attrName>ppt_y</p:attrName>
                                        </p:attrNameLst>
                                      </p:cBhvr>
                                      <p:tavLst>
                                        <p:tav tm="0">
                                          <p:val>
                                            <p:strVal val="1+(6*min(max(#ppt_w*#ppt_h,.3),1)-7.4)/-.7*#ppt_h/2"/>
                                          </p:val>
                                        </p:tav>
                                        <p:tav tm="100000">
                                          <p:val>
                                            <p:strVal val="#ppt_y"/>
                                          </p:val>
                                        </p:tav>
                                      </p:tavLst>
                                    </p:anim>
                                  </p:childTnLst>
                                </p:cTn>
                              </p:par>
                            </p:childTnLst>
                          </p:cTn>
                        </p:par>
                        <p:par>
                          <p:cTn id="50" fill="hold" nodeType="afterGroup">
                            <p:stCondLst>
                              <p:cond delay="600"/>
                            </p:stCondLst>
                            <p:childTnLst>
                              <p:par>
                                <p:cTn id="51" presetID="23" presetClass="entr" presetSubtype="16" fill="hold" grpId="0" nodeType="afterEffect">
                                  <p:stCondLst>
                                    <p:cond delay="0"/>
                                  </p:stCondLst>
                                  <p:childTnLst>
                                    <p:set>
                                      <p:cBhvr>
                                        <p:cTn id="52" dur="1" fill="hold">
                                          <p:stCondLst>
                                            <p:cond delay="0"/>
                                          </p:stCondLst>
                                        </p:cTn>
                                        <p:tgtEl>
                                          <p:spTgt spid="61457"/>
                                        </p:tgtEl>
                                        <p:attrNameLst>
                                          <p:attrName>style.visibility</p:attrName>
                                        </p:attrNameLst>
                                      </p:cBhvr>
                                      <p:to>
                                        <p:strVal val="visible"/>
                                      </p:to>
                                    </p:set>
                                    <p:anim calcmode="lin" valueType="num">
                                      <p:cBhvr>
                                        <p:cTn id="53" dur="500" fill="hold"/>
                                        <p:tgtEl>
                                          <p:spTgt spid="61457"/>
                                        </p:tgtEl>
                                        <p:attrNameLst>
                                          <p:attrName>ppt_w</p:attrName>
                                        </p:attrNameLst>
                                      </p:cBhvr>
                                      <p:tavLst>
                                        <p:tav tm="0">
                                          <p:val>
                                            <p:fltVal val="0"/>
                                          </p:val>
                                        </p:tav>
                                        <p:tav tm="100000">
                                          <p:val>
                                            <p:strVal val="#ppt_w"/>
                                          </p:val>
                                        </p:tav>
                                      </p:tavLst>
                                    </p:anim>
                                    <p:anim calcmode="lin" valueType="num">
                                      <p:cBhvr>
                                        <p:cTn id="54" dur="500" fill="hold"/>
                                        <p:tgtEl>
                                          <p:spTgt spid="61457"/>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36" fill="hold" nodeType="clickEffect">
                                  <p:stCondLst>
                                    <p:cond delay="0"/>
                                  </p:stCondLst>
                                  <p:childTnLst>
                                    <p:set>
                                      <p:cBhvr>
                                        <p:cTn id="58" dur="1" fill="hold">
                                          <p:stCondLst>
                                            <p:cond delay="0"/>
                                          </p:stCondLst>
                                        </p:cTn>
                                        <p:tgtEl>
                                          <p:spTgt spid="61454"/>
                                        </p:tgtEl>
                                        <p:attrNameLst>
                                          <p:attrName>style.visibility</p:attrName>
                                        </p:attrNameLst>
                                      </p:cBhvr>
                                      <p:to>
                                        <p:strVal val="visible"/>
                                      </p:to>
                                    </p:set>
                                    <p:anim calcmode="lin" valueType="num">
                                      <p:cBhvr>
                                        <p:cTn id="59" dur="300" fill="hold"/>
                                        <p:tgtEl>
                                          <p:spTgt spid="61454"/>
                                        </p:tgtEl>
                                        <p:attrNameLst>
                                          <p:attrName>ppt_w</p:attrName>
                                        </p:attrNameLst>
                                      </p:cBhvr>
                                      <p:tavLst>
                                        <p:tav tm="0">
                                          <p:val>
                                            <p:strVal val="(6*min(max(#ppt_w*#ppt_h,.3),1)-7.4)/-.7*#ppt_w"/>
                                          </p:val>
                                        </p:tav>
                                        <p:tav tm="100000">
                                          <p:val>
                                            <p:strVal val="#ppt_w"/>
                                          </p:val>
                                        </p:tav>
                                      </p:tavLst>
                                    </p:anim>
                                    <p:anim calcmode="lin" valueType="num">
                                      <p:cBhvr>
                                        <p:cTn id="60" dur="300" fill="hold"/>
                                        <p:tgtEl>
                                          <p:spTgt spid="61454"/>
                                        </p:tgtEl>
                                        <p:attrNameLst>
                                          <p:attrName>ppt_h</p:attrName>
                                        </p:attrNameLst>
                                      </p:cBhvr>
                                      <p:tavLst>
                                        <p:tav tm="0">
                                          <p:val>
                                            <p:strVal val="(6*min(max(#ppt_w*#ppt_h,.3),1)-7.4)/-.7*#ppt_h"/>
                                          </p:val>
                                        </p:tav>
                                        <p:tav tm="100000">
                                          <p:val>
                                            <p:strVal val="#ppt_h"/>
                                          </p:val>
                                        </p:tav>
                                      </p:tavLst>
                                    </p:anim>
                                    <p:anim calcmode="lin" valueType="num">
                                      <p:cBhvr>
                                        <p:cTn id="61" dur="300" fill="hold"/>
                                        <p:tgtEl>
                                          <p:spTgt spid="61454"/>
                                        </p:tgtEl>
                                        <p:attrNameLst>
                                          <p:attrName>ppt_x</p:attrName>
                                        </p:attrNameLst>
                                      </p:cBhvr>
                                      <p:tavLst>
                                        <p:tav tm="0">
                                          <p:val>
                                            <p:fltVal val="0.5"/>
                                          </p:val>
                                        </p:tav>
                                        <p:tav tm="100000">
                                          <p:val>
                                            <p:strVal val="#ppt_x"/>
                                          </p:val>
                                        </p:tav>
                                      </p:tavLst>
                                    </p:anim>
                                    <p:anim calcmode="lin" valueType="num">
                                      <p:cBhvr>
                                        <p:cTn id="62" dur="300" fill="hold"/>
                                        <p:tgtEl>
                                          <p:spTgt spid="61454"/>
                                        </p:tgtEl>
                                        <p:attrNameLst>
                                          <p:attrName>ppt_y</p:attrName>
                                        </p:attrNameLst>
                                      </p:cBhvr>
                                      <p:tavLst>
                                        <p:tav tm="0">
                                          <p:val>
                                            <p:strVal val="1+(6*min(max(#ppt_w*#ppt_h,.3),1)-7.4)/-.7*#ppt_h/2"/>
                                          </p:val>
                                        </p:tav>
                                        <p:tav tm="100000">
                                          <p:val>
                                            <p:strVal val="#ppt_y"/>
                                          </p:val>
                                        </p:tav>
                                      </p:tavLst>
                                    </p:anim>
                                  </p:childTnLst>
                                </p:cTn>
                              </p:par>
                            </p:childTnLst>
                          </p:cTn>
                        </p:par>
                        <p:par>
                          <p:cTn id="63" fill="hold" nodeType="afterGroup">
                            <p:stCondLst>
                              <p:cond delay="300"/>
                            </p:stCondLst>
                            <p:childTnLst>
                              <p:par>
                                <p:cTn id="64" presetID="23" presetClass="entr" presetSubtype="36" fill="hold" nodeType="afterEffect">
                                  <p:stCondLst>
                                    <p:cond delay="0"/>
                                  </p:stCondLst>
                                  <p:childTnLst>
                                    <p:set>
                                      <p:cBhvr>
                                        <p:cTn id="65" dur="1" fill="hold">
                                          <p:stCondLst>
                                            <p:cond delay="0"/>
                                          </p:stCondLst>
                                        </p:cTn>
                                        <p:tgtEl>
                                          <p:spTgt spid="61455"/>
                                        </p:tgtEl>
                                        <p:attrNameLst>
                                          <p:attrName>style.visibility</p:attrName>
                                        </p:attrNameLst>
                                      </p:cBhvr>
                                      <p:to>
                                        <p:strVal val="visible"/>
                                      </p:to>
                                    </p:set>
                                    <p:anim calcmode="lin" valueType="num">
                                      <p:cBhvr>
                                        <p:cTn id="66" dur="300" fill="hold"/>
                                        <p:tgtEl>
                                          <p:spTgt spid="61455"/>
                                        </p:tgtEl>
                                        <p:attrNameLst>
                                          <p:attrName>ppt_w</p:attrName>
                                        </p:attrNameLst>
                                      </p:cBhvr>
                                      <p:tavLst>
                                        <p:tav tm="0">
                                          <p:val>
                                            <p:strVal val="(6*min(max(#ppt_w*#ppt_h,.3),1)-7.4)/-.7*#ppt_w"/>
                                          </p:val>
                                        </p:tav>
                                        <p:tav tm="100000">
                                          <p:val>
                                            <p:strVal val="#ppt_w"/>
                                          </p:val>
                                        </p:tav>
                                      </p:tavLst>
                                    </p:anim>
                                    <p:anim calcmode="lin" valueType="num">
                                      <p:cBhvr>
                                        <p:cTn id="67" dur="300" fill="hold"/>
                                        <p:tgtEl>
                                          <p:spTgt spid="61455"/>
                                        </p:tgtEl>
                                        <p:attrNameLst>
                                          <p:attrName>ppt_h</p:attrName>
                                        </p:attrNameLst>
                                      </p:cBhvr>
                                      <p:tavLst>
                                        <p:tav tm="0">
                                          <p:val>
                                            <p:strVal val="(6*min(max(#ppt_w*#ppt_h,.3),1)-7.4)/-.7*#ppt_h"/>
                                          </p:val>
                                        </p:tav>
                                        <p:tav tm="100000">
                                          <p:val>
                                            <p:strVal val="#ppt_h"/>
                                          </p:val>
                                        </p:tav>
                                      </p:tavLst>
                                    </p:anim>
                                    <p:anim calcmode="lin" valueType="num">
                                      <p:cBhvr>
                                        <p:cTn id="68" dur="300" fill="hold"/>
                                        <p:tgtEl>
                                          <p:spTgt spid="61455"/>
                                        </p:tgtEl>
                                        <p:attrNameLst>
                                          <p:attrName>ppt_x</p:attrName>
                                        </p:attrNameLst>
                                      </p:cBhvr>
                                      <p:tavLst>
                                        <p:tav tm="0">
                                          <p:val>
                                            <p:fltVal val="0.5"/>
                                          </p:val>
                                        </p:tav>
                                        <p:tav tm="100000">
                                          <p:val>
                                            <p:strVal val="#ppt_x"/>
                                          </p:val>
                                        </p:tav>
                                      </p:tavLst>
                                    </p:anim>
                                    <p:anim calcmode="lin" valueType="num">
                                      <p:cBhvr>
                                        <p:cTn id="69" dur="300" fill="hold"/>
                                        <p:tgtEl>
                                          <p:spTgt spid="61455"/>
                                        </p:tgtEl>
                                        <p:attrNameLst>
                                          <p:attrName>ppt_y</p:attrName>
                                        </p:attrNameLst>
                                      </p:cBhvr>
                                      <p:tavLst>
                                        <p:tav tm="0">
                                          <p:val>
                                            <p:strVal val="1+(6*min(max(#ppt_w*#ppt_h,.3),1)-7.4)/-.7*#ppt_h/2"/>
                                          </p:val>
                                        </p:tav>
                                        <p:tav tm="100000">
                                          <p:val>
                                            <p:strVal val="#ppt_y"/>
                                          </p:val>
                                        </p:tav>
                                      </p:tavLst>
                                    </p:anim>
                                  </p:childTnLst>
                                </p:cTn>
                              </p:par>
                            </p:childTnLst>
                          </p:cTn>
                        </p:par>
                        <p:par>
                          <p:cTn id="70" fill="hold" nodeType="afterGroup">
                            <p:stCondLst>
                              <p:cond delay="600"/>
                            </p:stCondLst>
                            <p:childTnLst>
                              <p:par>
                                <p:cTn id="71" presetID="23" presetClass="entr" presetSubtype="16" fill="hold" grpId="0" nodeType="afterEffect">
                                  <p:stCondLst>
                                    <p:cond delay="0"/>
                                  </p:stCondLst>
                                  <p:childTnLst>
                                    <p:set>
                                      <p:cBhvr>
                                        <p:cTn id="72" dur="1" fill="hold">
                                          <p:stCondLst>
                                            <p:cond delay="0"/>
                                          </p:stCondLst>
                                        </p:cTn>
                                        <p:tgtEl>
                                          <p:spTgt spid="61458"/>
                                        </p:tgtEl>
                                        <p:attrNameLst>
                                          <p:attrName>style.visibility</p:attrName>
                                        </p:attrNameLst>
                                      </p:cBhvr>
                                      <p:to>
                                        <p:strVal val="visible"/>
                                      </p:to>
                                    </p:set>
                                    <p:anim calcmode="lin" valueType="num">
                                      <p:cBhvr>
                                        <p:cTn id="73" dur="500" fill="hold"/>
                                        <p:tgtEl>
                                          <p:spTgt spid="61458"/>
                                        </p:tgtEl>
                                        <p:attrNameLst>
                                          <p:attrName>ppt_w</p:attrName>
                                        </p:attrNameLst>
                                      </p:cBhvr>
                                      <p:tavLst>
                                        <p:tav tm="0">
                                          <p:val>
                                            <p:fltVal val="0"/>
                                          </p:val>
                                        </p:tav>
                                        <p:tav tm="100000">
                                          <p:val>
                                            <p:strVal val="#ppt_w"/>
                                          </p:val>
                                        </p:tav>
                                      </p:tavLst>
                                    </p:anim>
                                    <p:anim calcmode="lin" valueType="num">
                                      <p:cBhvr>
                                        <p:cTn id="74" dur="500" fill="hold"/>
                                        <p:tgtEl>
                                          <p:spTgt spid="61458"/>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61459"/>
                                        </p:tgtEl>
                                        <p:attrNameLst>
                                          <p:attrName>style.visibility</p:attrName>
                                        </p:attrNameLst>
                                      </p:cBhvr>
                                      <p:to>
                                        <p:strVal val="visible"/>
                                      </p:to>
                                    </p:set>
                                    <p:anim calcmode="lin" valueType="num">
                                      <p:cBhvr>
                                        <p:cTn id="79" dur="500" fill="hold"/>
                                        <p:tgtEl>
                                          <p:spTgt spid="61459"/>
                                        </p:tgtEl>
                                        <p:attrNameLst>
                                          <p:attrName>ppt_w</p:attrName>
                                        </p:attrNameLst>
                                      </p:cBhvr>
                                      <p:tavLst>
                                        <p:tav tm="0">
                                          <p:val>
                                            <p:fltVal val="0"/>
                                          </p:val>
                                        </p:tav>
                                        <p:tav tm="100000">
                                          <p:val>
                                            <p:strVal val="#ppt_w"/>
                                          </p:val>
                                        </p:tav>
                                      </p:tavLst>
                                    </p:anim>
                                    <p:anim calcmode="lin" valueType="num">
                                      <p:cBhvr>
                                        <p:cTn id="80" dur="500" fill="hold"/>
                                        <p:tgtEl>
                                          <p:spTgt spid="614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6" grpId="0" animBg="1"/>
      <p:bldP spid="61457" grpId="0" animBg="1"/>
      <p:bldP spid="61458" grpId="0" animBg="1"/>
      <p:bldP spid="61459" grpId="0" animBg="1"/>
      <p:bldP spid="614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1">
            <a:extLst>
              <a:ext uri="{FF2B5EF4-FFF2-40B4-BE49-F238E27FC236}">
                <a16:creationId xmlns:a16="http://schemas.microsoft.com/office/drawing/2014/main" id="{62FB8ACB-6C62-B9D0-08E5-DC5745ACC0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4A6AF2-92CB-4E96-B30F-4788E50C5D9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099" name="Picture 45">
            <a:extLst>
              <a:ext uri="{FF2B5EF4-FFF2-40B4-BE49-F238E27FC236}">
                <a16:creationId xmlns:a16="http://schemas.microsoft.com/office/drawing/2014/main" id="{C66CE792-11E6-D5B0-6E6E-7B07A921B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33363"/>
            <a:ext cx="16573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44">
            <a:extLst>
              <a:ext uri="{FF2B5EF4-FFF2-40B4-BE49-F238E27FC236}">
                <a16:creationId xmlns:a16="http://schemas.microsoft.com/office/drawing/2014/main" id="{007A04FB-5CBC-24C2-9304-EE3D62C76D87}"/>
              </a:ext>
            </a:extLst>
          </p:cNvPr>
          <p:cNvSpPr txBox="1">
            <a:spLocks noChangeArrowheads="1"/>
          </p:cNvSpPr>
          <p:nvPr/>
        </p:nvSpPr>
        <p:spPr bwMode="auto">
          <a:xfrm>
            <a:off x="1019175" y="314325"/>
            <a:ext cx="6200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What is the SPoRT ADAS?</a:t>
            </a:r>
          </a:p>
        </p:txBody>
      </p:sp>
      <p:sp>
        <p:nvSpPr>
          <p:cNvPr id="10" name="TextBox 9">
            <a:extLst>
              <a:ext uri="{FF2B5EF4-FFF2-40B4-BE49-F238E27FC236}">
                <a16:creationId xmlns:a16="http://schemas.microsoft.com/office/drawing/2014/main" id="{4C040236-B225-A1D1-8A06-EAA4C1E2F902}"/>
              </a:ext>
            </a:extLst>
          </p:cNvPr>
          <p:cNvSpPr txBox="1"/>
          <p:nvPr/>
        </p:nvSpPr>
        <p:spPr>
          <a:xfrm>
            <a:off x="0" y="1268413"/>
            <a:ext cx="8629650" cy="4884737"/>
          </a:xfrm>
          <a:prstGeom prst="rect">
            <a:avLst/>
          </a:prstGeom>
          <a:noFill/>
        </p:spPr>
        <p:txBody>
          <a:bodyPr>
            <a:spAutoFit/>
          </a:bodyPr>
          <a:lstStyle>
            <a:lvl1pPr marL="342900" indent="-342900" eaLnBrk="0" hangingPunct="0">
              <a:defRPr>
                <a:solidFill>
                  <a:schemeClr val="tx1"/>
                </a:solidFill>
                <a:latin typeface="Arial" panose="020B0604020202020204" pitchFamily="34" charset="0"/>
              </a:defRPr>
            </a:lvl1pPr>
            <a:lvl2pPr marL="800100" indent="-34290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Blends surface data into a coherent analysis using ADAS: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Strength in analyzing asynoptic data sets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13-km, 2-h RUC forecast as first-guess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METAR, buoy, Mesonet, SAO</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An observation is rejected if it is: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significantly different than neighbors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greatly different than first-guess</a:t>
            </a:r>
          </a:p>
          <a:p>
            <a:pPr marL="800100" marR="0" lvl="1"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blacklisted (user-defined)</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2-km resolution captures mesoscale features</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Assimilates observations from ±15 minutes from the top of every hour</a:t>
            </a:r>
          </a:p>
          <a:p>
            <a:pPr marL="342900" marR="0" lvl="0" indent="-342900" algn="l" defTabSz="914400" rtl="0" eaLnBrk="1" fontAlgn="base" latinLnBrk="0" hangingPunct="1">
              <a:lnSpc>
                <a:spcPct val="100000"/>
              </a:lnSpc>
              <a:spcBef>
                <a:spcPct val="20000"/>
              </a:spcBef>
              <a:spcAft>
                <a:spcPct val="35000"/>
              </a:spcAft>
              <a:buClrTx/>
              <a:buSzTx/>
              <a:buFontTx/>
              <a:buChar char="•"/>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Available in AWIPS at 40-45 minutes past every hour</a:t>
            </a:r>
          </a:p>
        </p:txBody>
      </p:sp>
      <p:pic>
        <p:nvPicPr>
          <p:cNvPr id="4102" name="Picture 10" descr="ADAStempdomain.png">
            <a:extLst>
              <a:ext uri="{FF2B5EF4-FFF2-40B4-BE49-F238E27FC236}">
                <a16:creationId xmlns:a16="http://schemas.microsoft.com/office/drawing/2014/main" id="{5B253D61-5752-FD30-F18A-DA34C0D14F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1138" y="1738313"/>
            <a:ext cx="36322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719421D-FD96-B10C-8489-4D23065F80CB}"/>
              </a:ext>
            </a:extLst>
          </p:cNvPr>
          <p:cNvSpPr>
            <a:spLocks noGrp="1" noChangeArrowheads="1"/>
          </p:cNvSpPr>
          <p:nvPr>
            <p:ph type="title"/>
          </p:nvPr>
        </p:nvSpPr>
        <p:spPr>
          <a:xfrm>
            <a:off x="762000" y="533400"/>
            <a:ext cx="7696200" cy="838200"/>
          </a:xfrm>
        </p:spPr>
        <p:txBody>
          <a:bodyPr/>
          <a:lstStyle/>
          <a:p>
            <a:r>
              <a:rPr lang="en-US" altLang="zh-CN" sz="3200">
                <a:ea typeface="宋体" panose="02010600030101010101" pitchFamily="2" charset="-122"/>
              </a:rPr>
              <a:t>Example Projects</a:t>
            </a:r>
          </a:p>
        </p:txBody>
      </p:sp>
      <p:sp>
        <p:nvSpPr>
          <p:cNvPr id="22531" name="Rectangle 3">
            <a:extLst>
              <a:ext uri="{FF2B5EF4-FFF2-40B4-BE49-F238E27FC236}">
                <a16:creationId xmlns:a16="http://schemas.microsoft.com/office/drawing/2014/main" id="{A3280286-FE37-0B30-722F-92E931F10552}"/>
              </a:ext>
            </a:extLst>
          </p:cNvPr>
          <p:cNvSpPr>
            <a:spLocks noGrp="1" noChangeArrowheads="1"/>
          </p:cNvSpPr>
          <p:nvPr>
            <p:ph type="body" idx="1"/>
          </p:nvPr>
        </p:nvSpPr>
        <p:spPr>
          <a:xfrm>
            <a:off x="1447800" y="0"/>
          </a:xfrm>
        </p:spPr>
        <p:txBody>
          <a:bodyPr/>
          <a:lstStyle/>
          <a:p>
            <a:pPr>
              <a:lnSpc>
                <a:spcPct val="90000"/>
              </a:lnSpc>
              <a:buFont typeface="Wingdings" panose="05000000000000000000" pitchFamily="2" charset="2"/>
              <a:buNone/>
            </a:pPr>
            <a:r>
              <a:rPr lang="en-US" altLang="zh-CN" sz="2600" dirty="0">
                <a:ea typeface="宋体" panose="02010600030101010101" pitchFamily="2" charset="-122"/>
              </a:rPr>
              <a:t>Number 8</a:t>
            </a:r>
          </a:p>
          <a:p>
            <a:pPr lvl="1">
              <a:lnSpc>
                <a:spcPct val="90000"/>
              </a:lnSpc>
              <a:buFontTx/>
              <a:buNone/>
            </a:pPr>
            <a:r>
              <a:rPr lang="en-US" altLang="zh-CN" dirty="0">
                <a:ea typeface="宋体" panose="02010600030101010101" pitchFamily="2" charset="-122"/>
                <a:sym typeface="Wingdings" panose="05000000000000000000" pitchFamily="2" charset="2"/>
              </a:rPr>
              <a:t>A civic organization has offered build a commemorative memorial with landscaping at a state facility campus.</a:t>
            </a:r>
          </a:p>
          <a:p>
            <a:pPr lvl="1">
              <a:lnSpc>
                <a:spcPct val="90000"/>
              </a:lnSpc>
              <a:buFontTx/>
              <a:buNone/>
            </a:pPr>
            <a:endParaRPr lang="en-US" altLang="zh-CN" dirty="0">
              <a:ea typeface="宋体" panose="02010600030101010101" pitchFamily="2" charset="-122"/>
              <a:sym typeface="Wingdings" panose="05000000000000000000" pitchFamily="2" charset="2"/>
            </a:endParaRPr>
          </a:p>
          <a:p>
            <a:pPr lvl="1">
              <a:lnSpc>
                <a:spcPct val="90000"/>
              </a:lnSpc>
              <a:buFontTx/>
              <a:buNone/>
            </a:pPr>
            <a:r>
              <a:rPr lang="en-US" altLang="zh-CN" dirty="0">
                <a:ea typeface="宋体" panose="02010600030101010101" pitchFamily="2" charset="-122"/>
                <a:sym typeface="Wingdings" panose="05000000000000000000" pitchFamily="2" charset="2"/>
              </a:rPr>
              <a:t>Which procurement process should be used?</a:t>
            </a:r>
          </a:p>
          <a:p>
            <a:pPr lvl="1">
              <a:lnSpc>
                <a:spcPct val="90000"/>
              </a:lnSpc>
              <a:buFontTx/>
              <a:buNone/>
            </a:pPr>
            <a:r>
              <a:rPr lang="en-US" altLang="zh-CN" dirty="0">
                <a:ea typeface="宋体" panose="02010600030101010101" pitchFamily="2" charset="-122"/>
                <a:sym typeface="Wingdings" panose="05000000000000000000" pitchFamily="2" charset="2"/>
              </a:rPr>
              <a:t>		Public Works process</a:t>
            </a:r>
          </a:p>
          <a:p>
            <a:pPr lvl="1">
              <a:lnSpc>
                <a:spcPct val="90000"/>
              </a:lnSpc>
              <a:buFontTx/>
              <a:buNone/>
            </a:pPr>
            <a:r>
              <a:rPr lang="en-US" altLang="zh-CN" dirty="0">
                <a:ea typeface="宋体" panose="02010600030101010101" pitchFamily="2" charset="-122"/>
                <a:sym typeface="Wingdings" panose="05000000000000000000" pitchFamily="2" charset="2"/>
              </a:rPr>
              <a:t>		Purchasing process</a:t>
            </a:r>
          </a:p>
          <a:p>
            <a:pPr lvl="1">
              <a:lnSpc>
                <a:spcPct val="90000"/>
              </a:lnSpc>
              <a:buFontTx/>
              <a:buNone/>
            </a:pPr>
            <a:r>
              <a:rPr lang="en-US" altLang="zh-CN" dirty="0">
                <a:ea typeface="宋体" panose="02010600030101010101" pitchFamily="2" charset="-122"/>
                <a:sym typeface="Wingdings" panose="05000000000000000000" pitchFamily="2" charset="2"/>
              </a:rPr>
              <a:t>		Neither </a:t>
            </a:r>
          </a:p>
          <a:p>
            <a:pPr>
              <a:lnSpc>
                <a:spcPct val="90000"/>
              </a:lnSpc>
              <a:buFont typeface="Wingdings" panose="05000000000000000000" pitchFamily="2" charset="2"/>
              <a:buNone/>
            </a:pPr>
            <a:endParaRPr lang="en-US" altLang="zh-CN" sz="3500" dirty="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68D7EAD-B61F-912B-9EC7-46E07EC5C8DF}"/>
              </a:ext>
            </a:extLst>
          </p:cNvPr>
          <p:cNvSpPr>
            <a:spLocks noGrp="1" noChangeArrowheads="1"/>
          </p:cNvSpPr>
          <p:nvPr>
            <p:ph type="title"/>
          </p:nvPr>
        </p:nvSpPr>
        <p:spPr>
          <a:xfrm>
            <a:off x="685753" y="-1"/>
          </a:xfrm>
        </p:spPr>
        <p:txBody>
          <a:bodyPr/>
          <a:lstStyle/>
          <a:p>
            <a:r>
              <a:rPr lang="en-US" altLang="zh-CN" sz="4000" b="1">
                <a:latin typeface="Tahoma" panose="020B0604030504040204" pitchFamily="34" charset="0"/>
                <a:ea typeface="宋体" panose="02010600030101010101" pitchFamily="2" charset="-122"/>
              </a:rPr>
              <a:t>Suspensions and Expulsions</a:t>
            </a:r>
          </a:p>
        </p:txBody>
      </p:sp>
      <p:sp>
        <p:nvSpPr>
          <p:cNvPr id="10243" name="Rectangle 3">
            <a:extLst>
              <a:ext uri="{FF2B5EF4-FFF2-40B4-BE49-F238E27FC236}">
                <a16:creationId xmlns:a16="http://schemas.microsoft.com/office/drawing/2014/main" id="{94260193-6274-34BA-CCEF-98C6EB4E7D5A}"/>
              </a:ext>
            </a:extLst>
          </p:cNvPr>
          <p:cNvSpPr>
            <a:spLocks noGrp="1" noChangeArrowheads="1"/>
          </p:cNvSpPr>
          <p:nvPr>
            <p:ph type="body" idx="1"/>
          </p:nvPr>
        </p:nvSpPr>
        <p:spPr>
          <a:xfrm>
            <a:off x="685800" y="2057400"/>
            <a:ext cx="7772400" cy="4572000"/>
          </a:xfrm>
        </p:spPr>
        <p:txBody>
          <a:bodyPr/>
          <a:lstStyle/>
          <a:p>
            <a:pPr lvl="1" algn="ctr">
              <a:buFont typeface="Wingdings" panose="05000000000000000000" pitchFamily="2" charset="2"/>
              <a:buNone/>
            </a:pPr>
            <a:r>
              <a:rPr lang="en-US" altLang="zh-CN" sz="3400" b="1">
                <a:latin typeface="Tahoma" panose="020B0604030504040204" pitchFamily="34" charset="0"/>
                <a:ea typeface="宋体" panose="02010600030101010101" pitchFamily="2" charset="-122"/>
              </a:rPr>
              <a:t>Common Errors</a:t>
            </a:r>
          </a:p>
          <a:p>
            <a:pPr lvl="1" algn="ctr">
              <a:buFont typeface="Wingdings" panose="05000000000000000000" pitchFamily="2" charset="2"/>
              <a:buNone/>
            </a:pPr>
            <a:endParaRPr lang="en-US" altLang="zh-CN" sz="2000" b="1">
              <a:latin typeface="Tahoma" panose="020B0604030504040204" pitchFamily="34" charset="0"/>
              <a:ea typeface="宋体" panose="02010600030101010101" pitchFamily="2" charset="-122"/>
            </a:endParaRPr>
          </a:p>
          <a:p>
            <a:pPr lvl="1"/>
            <a:r>
              <a:rPr lang="en-US" altLang="zh-CN" sz="2400" b="1">
                <a:latin typeface="Tahoma" panose="020B0604030504040204" pitchFamily="34" charset="0"/>
                <a:ea typeface="宋体" panose="02010600030101010101" pitchFamily="2" charset="-122"/>
              </a:rPr>
              <a:t>Data elements missing</a:t>
            </a:r>
          </a:p>
          <a:p>
            <a:pPr lvl="2">
              <a:buFont typeface="Wingdings" panose="05000000000000000000" pitchFamily="2" charset="2"/>
              <a:buNone/>
            </a:pPr>
            <a:endParaRPr lang="en-US" altLang="zh-CN" sz="1000" b="1">
              <a:latin typeface="Tahoma" panose="020B0604030504040204" pitchFamily="34" charset="0"/>
              <a:ea typeface="宋体" panose="02010600030101010101" pitchFamily="2" charset="-122"/>
            </a:endParaRPr>
          </a:p>
          <a:p>
            <a:pPr lvl="1"/>
            <a:r>
              <a:rPr lang="en-US" altLang="zh-CN" sz="2400" b="1">
                <a:latin typeface="Tahoma" panose="020B0604030504040204" pitchFamily="34" charset="0"/>
                <a:ea typeface="宋体" panose="02010600030101010101" pitchFamily="2" charset="-122"/>
              </a:rPr>
              <a:t>Length of removal</a:t>
            </a:r>
          </a:p>
          <a:p>
            <a:pPr lvl="2"/>
            <a:r>
              <a:rPr lang="en-US" altLang="zh-CN" sz="2000" b="1">
                <a:latin typeface="Tahoma" panose="020B0604030504040204" pitchFamily="34" charset="0"/>
                <a:ea typeface="宋体" panose="02010600030101010101" pitchFamily="2" charset="-122"/>
              </a:rPr>
              <a:t>Use of partial days</a:t>
            </a:r>
          </a:p>
          <a:p>
            <a:pPr lvl="3"/>
            <a:r>
              <a:rPr lang="en-US" altLang="zh-CN" sz="1600" b="1">
                <a:latin typeface="Tahoma" panose="020B0604030504040204" pitchFamily="34" charset="0"/>
                <a:ea typeface="宋体" panose="02010600030101010101" pitchFamily="2" charset="-122"/>
              </a:rPr>
              <a:t>½ day suspension = 1 day</a:t>
            </a:r>
          </a:p>
          <a:p>
            <a:pPr lvl="3"/>
            <a:r>
              <a:rPr lang="en-US" altLang="zh-CN" sz="1600" b="1">
                <a:latin typeface="Tahoma" panose="020B0604030504040204" pitchFamily="34" charset="0"/>
                <a:ea typeface="宋体" panose="02010600030101010101" pitchFamily="2" charset="-122"/>
              </a:rPr>
              <a:t>Must round up</a:t>
            </a:r>
          </a:p>
          <a:p>
            <a:pPr lvl="2"/>
            <a:r>
              <a:rPr lang="en-US" altLang="zh-CN" sz="2000" b="1">
                <a:latin typeface="Tahoma" panose="020B0604030504040204" pitchFamily="34" charset="0"/>
                <a:ea typeface="宋体" panose="02010600030101010101" pitchFamily="2" charset="-122"/>
              </a:rPr>
              <a:t>Use of days other than school days</a:t>
            </a:r>
          </a:p>
          <a:p>
            <a:pPr lvl="3"/>
            <a:r>
              <a:rPr lang="en-US" altLang="zh-CN" sz="1600" b="1">
                <a:latin typeface="Tahoma" panose="020B0604030504040204" pitchFamily="34" charset="0"/>
                <a:ea typeface="宋体" panose="02010600030101010101" pitchFamily="2" charset="-122"/>
              </a:rPr>
              <a:t>Do not count weekends, other school breaks</a:t>
            </a:r>
          </a:p>
          <a:p>
            <a:pPr lvl="2"/>
            <a:r>
              <a:rPr lang="en-US" altLang="zh-CN" sz="2000" b="1">
                <a:latin typeface="Tahoma" panose="020B0604030504040204" pitchFamily="34" charset="0"/>
                <a:ea typeface="宋体" panose="02010600030101010101" pitchFamily="2" charset="-122"/>
              </a:rPr>
              <a:t>Use of more days than in one school year</a:t>
            </a:r>
          </a:p>
          <a:p>
            <a:pPr lvl="3"/>
            <a:r>
              <a:rPr lang="en-US" altLang="zh-CN" sz="1600" b="1">
                <a:latin typeface="Tahoma" panose="020B0604030504040204" pitchFamily="34" charset="0"/>
                <a:ea typeface="宋体" panose="02010600030101010101" pitchFamily="2" charset="-122"/>
              </a:rPr>
              <a:t>Maximum length is equal to number of days in one school year according to the district’s school calendar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8926FDB7-9122-D63A-BA6C-AED90761D0AC}"/>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E6A79A3-0A1F-4369-82B6-D693C9EC023D}" type="slidenum">
              <a:rPr kumimoji="0" lang="en-US" altLang="zh-CN" sz="900" b="0" i="0" u="none" strike="noStrike" kern="1200" cap="none" spc="0" normalizeH="0" baseline="0" noProof="0" smtClean="0">
                <a:ln>
                  <a:noFill/>
                </a:ln>
                <a:solidFill>
                  <a:srgbClr val="918873"/>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zh-CN" sz="900" b="0" i="0" u="none" strike="noStrike" kern="1200" cap="none" spc="0" normalizeH="0" baseline="0" noProof="0">
              <a:ln>
                <a:noFill/>
              </a:ln>
              <a:solidFill>
                <a:srgbClr val="918873"/>
              </a:solidFill>
              <a:effectLst/>
              <a:uLnTx/>
              <a:uFillTx/>
              <a:latin typeface="Arial" panose="020B0604020202020204" pitchFamily="34" charset="0"/>
              <a:ea typeface="MS PGothic" panose="020B0600070205080204" pitchFamily="34" charset="-128"/>
              <a:cs typeface="+mn-cs"/>
            </a:endParaRPr>
          </a:p>
        </p:txBody>
      </p:sp>
      <p:sp>
        <p:nvSpPr>
          <p:cNvPr id="3295236" name="Rectangle 4">
            <a:extLst>
              <a:ext uri="{FF2B5EF4-FFF2-40B4-BE49-F238E27FC236}">
                <a16:creationId xmlns:a16="http://schemas.microsoft.com/office/drawing/2014/main" id="{F50C59E3-8261-F8B6-48AC-EEFB6037914C}"/>
              </a:ext>
            </a:extLst>
          </p:cNvPr>
          <p:cNvSpPr>
            <a:spLocks noChangeArrowheads="1"/>
          </p:cNvSpPr>
          <p:nvPr/>
        </p:nvSpPr>
        <p:spPr bwMode="gray">
          <a:xfrm>
            <a:off x="5029200" y="1066800"/>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sz="3200" b="1">
                <a:solidFill>
                  <a:srgbClr val="0B3D91"/>
                </a:solidFill>
                <a:latin typeface="Arial" panose="020B0604020202020204" pitchFamily="34" charset="0"/>
                <a:ea typeface="MS PGothic" panose="020B0600070205080204" pitchFamily="34" charset="-128"/>
              </a:defRPr>
            </a:lvl1pPr>
            <a:lvl2pPr>
              <a:defRPr sz="3200" b="1">
                <a:solidFill>
                  <a:srgbClr val="0B3D91"/>
                </a:solidFill>
                <a:latin typeface="Arial" panose="020B0604020202020204" pitchFamily="34" charset="0"/>
                <a:ea typeface="MS PGothic" panose="020B0600070205080204" pitchFamily="34" charset="-128"/>
              </a:defRPr>
            </a:lvl2pPr>
            <a:lvl3pPr>
              <a:defRPr sz="3200" b="1">
                <a:solidFill>
                  <a:srgbClr val="0B3D91"/>
                </a:solidFill>
                <a:latin typeface="Arial" panose="020B0604020202020204" pitchFamily="34" charset="0"/>
                <a:ea typeface="MS PGothic" panose="020B0600070205080204" pitchFamily="34" charset="-128"/>
              </a:defRPr>
            </a:lvl3pPr>
            <a:lvl4pPr>
              <a:defRPr sz="3200" b="1">
                <a:solidFill>
                  <a:srgbClr val="0B3D91"/>
                </a:solidFill>
                <a:latin typeface="Arial" panose="020B0604020202020204" pitchFamily="34" charset="0"/>
                <a:ea typeface="MS PGothic" panose="020B0600070205080204" pitchFamily="34" charset="-128"/>
              </a:defRPr>
            </a:lvl4pPr>
            <a:lvl5pPr>
              <a:defRPr sz="3200" b="1">
                <a:solidFill>
                  <a:srgbClr val="0B3D91"/>
                </a:solidFill>
                <a:latin typeface="Arial" panose="020B0604020202020204" pitchFamily="34" charset="0"/>
                <a:ea typeface="MS PGothic" panose="020B0600070205080204" pitchFamily="34" charset="-128"/>
              </a:defRPr>
            </a:lvl5pPr>
            <a:lvl6pPr marL="4572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endParaRPr>
          </a:p>
        </p:txBody>
      </p:sp>
      <p:sp>
        <p:nvSpPr>
          <p:cNvPr id="3295237" name="AutoShape 5">
            <a:extLst>
              <a:ext uri="{FF2B5EF4-FFF2-40B4-BE49-F238E27FC236}">
                <a16:creationId xmlns:a16="http://schemas.microsoft.com/office/drawing/2014/main" id="{FCDE6861-2AE8-5700-B368-08A36AAF88E8}"/>
              </a:ext>
            </a:extLst>
          </p:cNvPr>
          <p:cNvSpPr>
            <a:spLocks noChangeArrowheads="1"/>
          </p:cNvSpPr>
          <p:nvPr/>
        </p:nvSpPr>
        <p:spPr bwMode="auto">
          <a:xfrm rot="-10800000">
            <a:off x="420688" y="1676400"/>
            <a:ext cx="265112" cy="4319588"/>
          </a:xfrm>
          <a:prstGeom prst="roundRect">
            <a:avLst>
              <a:gd name="adj" fmla="val 50000"/>
            </a:avLst>
          </a:prstGeom>
          <a:solidFill>
            <a:srgbClr val="97A2B5"/>
          </a:solidFill>
          <a:ln w="9525"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Cost of Solution</a:t>
            </a:r>
          </a:p>
        </p:txBody>
      </p:sp>
      <p:sp>
        <p:nvSpPr>
          <p:cNvPr id="3295238" name="AutoShape 6">
            <a:extLst>
              <a:ext uri="{FF2B5EF4-FFF2-40B4-BE49-F238E27FC236}">
                <a16:creationId xmlns:a16="http://schemas.microsoft.com/office/drawing/2014/main" id="{AD4F4BEC-2CD6-A870-42D7-8598C242C327}"/>
              </a:ext>
            </a:extLst>
          </p:cNvPr>
          <p:cNvSpPr>
            <a:spLocks noChangeArrowheads="1"/>
          </p:cNvSpPr>
          <p:nvPr/>
        </p:nvSpPr>
        <p:spPr bwMode="auto">
          <a:xfrm rot="-21600000">
            <a:off x="420688" y="5781675"/>
            <a:ext cx="8154987" cy="220663"/>
          </a:xfrm>
          <a:prstGeom prst="roundRect">
            <a:avLst>
              <a:gd name="adj" fmla="val 50000"/>
            </a:avLst>
          </a:prstGeom>
          <a:solidFill>
            <a:srgbClr val="97A2B5"/>
          </a:solidFill>
          <a:ln w="9525"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Time to Application Availability</a:t>
            </a:r>
          </a:p>
        </p:txBody>
      </p:sp>
      <p:sp>
        <p:nvSpPr>
          <p:cNvPr id="3295239" name="Text Box 7">
            <a:extLst>
              <a:ext uri="{FF2B5EF4-FFF2-40B4-BE49-F238E27FC236}">
                <a16:creationId xmlns:a16="http://schemas.microsoft.com/office/drawing/2014/main" id="{F1003D89-B6F6-D1D1-E683-3053CF0E782B}"/>
              </a:ext>
            </a:extLst>
          </p:cNvPr>
          <p:cNvSpPr txBox="1">
            <a:spLocks noChangeArrowheads="1"/>
          </p:cNvSpPr>
          <p:nvPr/>
        </p:nvSpPr>
        <p:spPr bwMode="auto">
          <a:xfrm rot="-5400000">
            <a:off x="650081" y="6219032"/>
            <a:ext cx="701675"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Minutes</a:t>
            </a:r>
          </a:p>
        </p:txBody>
      </p:sp>
      <p:sp>
        <p:nvSpPr>
          <p:cNvPr id="3295240" name="Text Box 8">
            <a:extLst>
              <a:ext uri="{FF2B5EF4-FFF2-40B4-BE49-F238E27FC236}">
                <a16:creationId xmlns:a16="http://schemas.microsoft.com/office/drawing/2014/main" id="{1C23C862-67CE-64A7-BAAB-F3042E5240A0}"/>
              </a:ext>
            </a:extLst>
          </p:cNvPr>
          <p:cNvSpPr txBox="1">
            <a:spLocks noChangeArrowheads="1"/>
          </p:cNvSpPr>
          <p:nvPr/>
        </p:nvSpPr>
        <p:spPr bwMode="auto">
          <a:xfrm rot="-5400000">
            <a:off x="6096793" y="6228557"/>
            <a:ext cx="7032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5 Days</a:t>
            </a:r>
          </a:p>
        </p:txBody>
      </p:sp>
      <p:sp>
        <p:nvSpPr>
          <p:cNvPr id="3295241" name="Text Box 9">
            <a:extLst>
              <a:ext uri="{FF2B5EF4-FFF2-40B4-BE49-F238E27FC236}">
                <a16:creationId xmlns:a16="http://schemas.microsoft.com/office/drawing/2014/main" id="{7D827D85-B2E8-874D-0D7B-EE34351EF49D}"/>
              </a:ext>
            </a:extLst>
          </p:cNvPr>
          <p:cNvSpPr txBox="1">
            <a:spLocks noChangeArrowheads="1"/>
          </p:cNvSpPr>
          <p:nvPr/>
        </p:nvSpPr>
        <p:spPr bwMode="auto">
          <a:xfrm rot="-5400000">
            <a:off x="3335337" y="6227763"/>
            <a:ext cx="703263"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 24 Hours</a:t>
            </a:r>
          </a:p>
        </p:txBody>
      </p:sp>
      <p:sp>
        <p:nvSpPr>
          <p:cNvPr id="3295242" name="Text Box 10">
            <a:extLst>
              <a:ext uri="{FF2B5EF4-FFF2-40B4-BE49-F238E27FC236}">
                <a16:creationId xmlns:a16="http://schemas.microsoft.com/office/drawing/2014/main" id="{0642D9AA-2B3F-FAA4-C8F1-C14082656F17}"/>
              </a:ext>
            </a:extLst>
          </p:cNvPr>
          <p:cNvSpPr txBox="1">
            <a:spLocks noChangeArrowheads="1"/>
          </p:cNvSpPr>
          <p:nvPr/>
        </p:nvSpPr>
        <p:spPr bwMode="auto">
          <a:xfrm rot="-5400000">
            <a:off x="152082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4 Hours</a:t>
            </a:r>
          </a:p>
        </p:txBody>
      </p:sp>
      <p:sp>
        <p:nvSpPr>
          <p:cNvPr id="3295243" name="Text Box 11">
            <a:extLst>
              <a:ext uri="{FF2B5EF4-FFF2-40B4-BE49-F238E27FC236}">
                <a16:creationId xmlns:a16="http://schemas.microsoft.com/office/drawing/2014/main" id="{C2917864-F36B-AE57-DD69-C9F1666F2417}"/>
              </a:ext>
            </a:extLst>
          </p:cNvPr>
          <p:cNvSpPr txBox="1">
            <a:spLocks noChangeArrowheads="1"/>
          </p:cNvSpPr>
          <p:nvPr/>
        </p:nvSpPr>
        <p:spPr bwMode="auto">
          <a:xfrm rot="-5400000">
            <a:off x="2728912" y="6219826"/>
            <a:ext cx="7016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12 Hours</a:t>
            </a:r>
          </a:p>
        </p:txBody>
      </p:sp>
      <p:sp>
        <p:nvSpPr>
          <p:cNvPr id="3295244" name="Text Box 12">
            <a:extLst>
              <a:ext uri="{FF2B5EF4-FFF2-40B4-BE49-F238E27FC236}">
                <a16:creationId xmlns:a16="http://schemas.microsoft.com/office/drawing/2014/main" id="{14599DD4-AFB8-ECD3-4BA8-1FD6CF20FF9D}"/>
              </a:ext>
            </a:extLst>
          </p:cNvPr>
          <p:cNvSpPr txBox="1">
            <a:spLocks noChangeArrowheads="1"/>
          </p:cNvSpPr>
          <p:nvPr/>
        </p:nvSpPr>
        <p:spPr bwMode="auto">
          <a:xfrm rot="-5400000">
            <a:off x="5543550"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72 Hours</a:t>
            </a:r>
          </a:p>
        </p:txBody>
      </p:sp>
      <p:sp>
        <p:nvSpPr>
          <p:cNvPr id="3295245" name="Oval 13">
            <a:extLst>
              <a:ext uri="{FF2B5EF4-FFF2-40B4-BE49-F238E27FC236}">
                <a16:creationId xmlns:a16="http://schemas.microsoft.com/office/drawing/2014/main" id="{FCEE1E28-B3E5-F570-50C3-E02E2D5F19EC}"/>
              </a:ext>
            </a:extLst>
          </p:cNvPr>
          <p:cNvSpPr>
            <a:spLocks noChangeArrowheads="1"/>
          </p:cNvSpPr>
          <p:nvPr/>
        </p:nvSpPr>
        <p:spPr bwMode="auto">
          <a:xfrm>
            <a:off x="5783263" y="4217988"/>
            <a:ext cx="1323975" cy="723900"/>
          </a:xfrm>
          <a:prstGeom prst="ellipse">
            <a:avLst/>
          </a:prstGeom>
          <a:solidFill>
            <a:schemeClr val="folHlink"/>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Cold-Site</a:t>
            </a:r>
          </a:p>
        </p:txBody>
      </p:sp>
      <p:sp>
        <p:nvSpPr>
          <p:cNvPr id="3295246" name="Oval 14">
            <a:extLst>
              <a:ext uri="{FF2B5EF4-FFF2-40B4-BE49-F238E27FC236}">
                <a16:creationId xmlns:a16="http://schemas.microsoft.com/office/drawing/2014/main" id="{D0530F53-E911-3AEB-4DDF-B1295D3E89E6}"/>
              </a:ext>
            </a:extLst>
          </p:cNvPr>
          <p:cNvSpPr>
            <a:spLocks noChangeArrowheads="1"/>
          </p:cNvSpPr>
          <p:nvPr/>
        </p:nvSpPr>
        <p:spPr bwMode="auto">
          <a:xfrm>
            <a:off x="4364038" y="3933825"/>
            <a:ext cx="1323975" cy="723900"/>
          </a:xfrm>
          <a:prstGeom prst="ellipse">
            <a:avLst/>
          </a:prstGeom>
          <a:solidFill>
            <a:schemeClr val="accent2"/>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Warm-Site</a:t>
            </a:r>
          </a:p>
        </p:txBody>
      </p:sp>
      <p:sp>
        <p:nvSpPr>
          <p:cNvPr id="3295247" name="Oval 15">
            <a:extLst>
              <a:ext uri="{FF2B5EF4-FFF2-40B4-BE49-F238E27FC236}">
                <a16:creationId xmlns:a16="http://schemas.microsoft.com/office/drawing/2014/main" id="{65BEC481-B782-9BC0-5F42-18C55BD2E0AF}"/>
              </a:ext>
            </a:extLst>
          </p:cNvPr>
          <p:cNvSpPr>
            <a:spLocks noChangeArrowheads="1"/>
          </p:cNvSpPr>
          <p:nvPr/>
        </p:nvSpPr>
        <p:spPr bwMode="auto">
          <a:xfrm>
            <a:off x="3022600" y="3436938"/>
            <a:ext cx="1323975" cy="723900"/>
          </a:xfrm>
          <a:prstGeom prst="ellipse">
            <a:avLst/>
          </a:prstGeom>
          <a:solidFill>
            <a:srgbClr val="C7CDD7"/>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Hot-Site</a:t>
            </a:r>
          </a:p>
        </p:txBody>
      </p:sp>
      <p:sp>
        <p:nvSpPr>
          <p:cNvPr id="3295248" name="Oval 16">
            <a:extLst>
              <a:ext uri="{FF2B5EF4-FFF2-40B4-BE49-F238E27FC236}">
                <a16:creationId xmlns:a16="http://schemas.microsoft.com/office/drawing/2014/main" id="{0122FDA8-B0BB-24A1-DC57-16100927B98C}"/>
              </a:ext>
            </a:extLst>
          </p:cNvPr>
          <p:cNvSpPr>
            <a:spLocks noChangeArrowheads="1"/>
          </p:cNvSpPr>
          <p:nvPr/>
        </p:nvSpPr>
        <p:spPr bwMode="auto">
          <a:xfrm>
            <a:off x="7281863" y="4360863"/>
            <a:ext cx="1323975" cy="723900"/>
          </a:xfrm>
          <a:prstGeom prst="ellipse">
            <a:avLst/>
          </a:prstGeom>
          <a:solidFill>
            <a:srgbClr val="FCDA7C"/>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Acquisition</a:t>
            </a:r>
          </a:p>
        </p:txBody>
      </p:sp>
      <p:sp>
        <p:nvSpPr>
          <p:cNvPr id="3295249" name="Rectangle 17">
            <a:extLst>
              <a:ext uri="{FF2B5EF4-FFF2-40B4-BE49-F238E27FC236}">
                <a16:creationId xmlns:a16="http://schemas.microsoft.com/office/drawing/2014/main" id="{3830FAAB-BCC0-E54D-D272-82B948B10067}"/>
              </a:ext>
            </a:extLst>
          </p:cNvPr>
          <p:cNvSpPr>
            <a:spLocks noChangeArrowheads="1"/>
          </p:cNvSpPr>
          <p:nvPr/>
        </p:nvSpPr>
        <p:spPr bwMode="auto">
          <a:xfrm>
            <a:off x="3810000" y="2667000"/>
            <a:ext cx="16684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Shared Pre-Staged</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Infrastructure</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Permitting System &amp;</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Application Rebuild</a:t>
            </a:r>
          </a:p>
        </p:txBody>
      </p:sp>
      <p:sp>
        <p:nvSpPr>
          <p:cNvPr id="3295250" name="Oval 18">
            <a:extLst>
              <a:ext uri="{FF2B5EF4-FFF2-40B4-BE49-F238E27FC236}">
                <a16:creationId xmlns:a16="http://schemas.microsoft.com/office/drawing/2014/main" id="{B1BADE6E-FA64-FD26-7821-D26E355DD128}"/>
              </a:ext>
            </a:extLst>
          </p:cNvPr>
          <p:cNvSpPr>
            <a:spLocks noChangeArrowheads="1"/>
          </p:cNvSpPr>
          <p:nvPr/>
        </p:nvSpPr>
        <p:spPr bwMode="auto">
          <a:xfrm>
            <a:off x="1762125" y="2797175"/>
            <a:ext cx="1323975" cy="723900"/>
          </a:xfrm>
          <a:prstGeom prst="ellipse">
            <a:avLst/>
          </a:prstGeom>
          <a:solidFill>
            <a:srgbClr val="97A2B5"/>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Internal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Manual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Fail-Over</a:t>
            </a:r>
          </a:p>
        </p:txBody>
      </p:sp>
      <p:sp>
        <p:nvSpPr>
          <p:cNvPr id="3295251" name="Oval 19">
            <a:extLst>
              <a:ext uri="{FF2B5EF4-FFF2-40B4-BE49-F238E27FC236}">
                <a16:creationId xmlns:a16="http://schemas.microsoft.com/office/drawing/2014/main" id="{03F76489-C11B-9A9D-168A-C11C0D80D994}"/>
              </a:ext>
            </a:extLst>
          </p:cNvPr>
          <p:cNvSpPr>
            <a:spLocks noChangeArrowheads="1"/>
          </p:cNvSpPr>
          <p:nvPr/>
        </p:nvSpPr>
        <p:spPr bwMode="auto">
          <a:xfrm>
            <a:off x="973138" y="1944688"/>
            <a:ext cx="1323975" cy="723900"/>
          </a:xfrm>
          <a:prstGeom prst="ellipse">
            <a:avLst/>
          </a:prstGeom>
          <a:solidFill>
            <a:srgbClr val="555F87"/>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Internal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Automatic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Fail-Over</a:t>
            </a:r>
          </a:p>
        </p:txBody>
      </p:sp>
      <p:sp>
        <p:nvSpPr>
          <p:cNvPr id="3295252" name="Line 20">
            <a:extLst>
              <a:ext uri="{FF2B5EF4-FFF2-40B4-BE49-F238E27FC236}">
                <a16:creationId xmlns:a16="http://schemas.microsoft.com/office/drawing/2014/main" id="{3231A4C1-9101-ED30-C663-DB64BD48DB14}"/>
              </a:ext>
            </a:extLst>
          </p:cNvPr>
          <p:cNvSpPr>
            <a:spLocks noChangeShapeType="1"/>
          </p:cNvSpPr>
          <p:nvPr/>
        </p:nvSpPr>
        <p:spPr bwMode="auto">
          <a:xfrm rot="1038755" flipH="1">
            <a:off x="6656388" y="3535363"/>
            <a:ext cx="317500" cy="665162"/>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3" name="Line 21">
            <a:extLst>
              <a:ext uri="{FF2B5EF4-FFF2-40B4-BE49-F238E27FC236}">
                <a16:creationId xmlns:a16="http://schemas.microsoft.com/office/drawing/2014/main" id="{FBBBF899-62FC-1ECB-2BA4-62657769C4E4}"/>
              </a:ext>
            </a:extLst>
          </p:cNvPr>
          <p:cNvSpPr>
            <a:spLocks noChangeShapeType="1"/>
          </p:cNvSpPr>
          <p:nvPr/>
        </p:nvSpPr>
        <p:spPr bwMode="auto">
          <a:xfrm rot="6065555">
            <a:off x="5300663" y="3579812"/>
            <a:ext cx="414338" cy="246063"/>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4" name="Line 22">
            <a:extLst>
              <a:ext uri="{FF2B5EF4-FFF2-40B4-BE49-F238E27FC236}">
                <a16:creationId xmlns:a16="http://schemas.microsoft.com/office/drawing/2014/main" id="{3F45A688-4209-279B-65AA-0F6425EFD642}"/>
              </a:ext>
            </a:extLst>
          </p:cNvPr>
          <p:cNvSpPr>
            <a:spLocks noChangeShapeType="1"/>
          </p:cNvSpPr>
          <p:nvPr/>
        </p:nvSpPr>
        <p:spPr bwMode="auto">
          <a:xfrm rot="6852881">
            <a:off x="3613944" y="3075781"/>
            <a:ext cx="425450" cy="160338"/>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5" name="Rectangle 23">
            <a:extLst>
              <a:ext uri="{FF2B5EF4-FFF2-40B4-BE49-F238E27FC236}">
                <a16:creationId xmlns:a16="http://schemas.microsoft.com/office/drawing/2014/main" id="{2617A4A5-6609-FC40-30AD-00CDD175C9C8}"/>
              </a:ext>
            </a:extLst>
          </p:cNvPr>
          <p:cNvSpPr>
            <a:spLocks noChangeArrowheads="1"/>
          </p:cNvSpPr>
          <p:nvPr/>
        </p:nvSpPr>
        <p:spPr bwMode="auto">
          <a:xfrm>
            <a:off x="2057400" y="1250950"/>
            <a:ext cx="18923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Dedicated Infrastructure Permitting Automated Application Fail-Over</a:t>
            </a:r>
          </a:p>
        </p:txBody>
      </p:sp>
      <p:sp>
        <p:nvSpPr>
          <p:cNvPr id="3295256" name="Line 24">
            <a:extLst>
              <a:ext uri="{FF2B5EF4-FFF2-40B4-BE49-F238E27FC236}">
                <a16:creationId xmlns:a16="http://schemas.microsoft.com/office/drawing/2014/main" id="{718C319C-309A-AA25-5D91-F9AF05FF0D41}"/>
              </a:ext>
            </a:extLst>
          </p:cNvPr>
          <p:cNvSpPr>
            <a:spLocks noChangeShapeType="1"/>
          </p:cNvSpPr>
          <p:nvPr/>
        </p:nvSpPr>
        <p:spPr bwMode="auto">
          <a:xfrm rot="7985786">
            <a:off x="1976438" y="1630363"/>
            <a:ext cx="304800" cy="7620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57" name="Text Box 25">
            <a:extLst>
              <a:ext uri="{FF2B5EF4-FFF2-40B4-BE49-F238E27FC236}">
                <a16:creationId xmlns:a16="http://schemas.microsoft.com/office/drawing/2014/main" id="{264780B6-F3BD-D56C-85D9-EF36E5B2FA99}"/>
              </a:ext>
            </a:extLst>
          </p:cNvPr>
          <p:cNvSpPr txBox="1">
            <a:spLocks noChangeArrowheads="1"/>
          </p:cNvSpPr>
          <p:nvPr/>
        </p:nvSpPr>
        <p:spPr bwMode="auto">
          <a:xfrm>
            <a:off x="5862638" y="5070475"/>
            <a:ext cx="10239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Facilities: $</a:t>
            </a:r>
          </a:p>
        </p:txBody>
      </p:sp>
      <p:sp>
        <p:nvSpPr>
          <p:cNvPr id="3295258" name="Text Box 26">
            <a:extLst>
              <a:ext uri="{FF2B5EF4-FFF2-40B4-BE49-F238E27FC236}">
                <a16:creationId xmlns:a16="http://schemas.microsoft.com/office/drawing/2014/main" id="{1CDE7D14-5256-15C3-A1D6-D1C8A31AFA2D}"/>
              </a:ext>
            </a:extLst>
          </p:cNvPr>
          <p:cNvSpPr txBox="1">
            <a:spLocks noChangeArrowheads="1"/>
          </p:cNvSpPr>
          <p:nvPr/>
        </p:nvSpPr>
        <p:spPr bwMode="auto">
          <a:xfrm>
            <a:off x="4364038" y="478631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Network: $$ Facilities: $$</a:t>
            </a:r>
          </a:p>
        </p:txBody>
      </p:sp>
      <p:sp>
        <p:nvSpPr>
          <p:cNvPr id="3295259" name="Text Box 27">
            <a:extLst>
              <a:ext uri="{FF2B5EF4-FFF2-40B4-BE49-F238E27FC236}">
                <a16:creationId xmlns:a16="http://schemas.microsoft.com/office/drawing/2014/main" id="{350395B0-196C-9FF3-607C-2EFE31E08468}"/>
              </a:ext>
            </a:extLst>
          </p:cNvPr>
          <p:cNvSpPr txBox="1">
            <a:spLocks noChangeArrowheads="1"/>
          </p:cNvSpPr>
          <p:nvPr/>
        </p:nvSpPr>
        <p:spPr bwMode="auto">
          <a:xfrm>
            <a:off x="2865438" y="4289425"/>
            <a:ext cx="1260475"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 Facilities: $$$</a:t>
            </a:r>
          </a:p>
        </p:txBody>
      </p:sp>
      <p:sp>
        <p:nvSpPr>
          <p:cNvPr id="3295260" name="Text Box 28">
            <a:extLst>
              <a:ext uri="{FF2B5EF4-FFF2-40B4-BE49-F238E27FC236}">
                <a16:creationId xmlns:a16="http://schemas.microsoft.com/office/drawing/2014/main" id="{5E021B72-A85C-07BA-511A-512663C640BF}"/>
              </a:ext>
            </a:extLst>
          </p:cNvPr>
          <p:cNvSpPr txBox="1">
            <a:spLocks noChangeArrowheads="1"/>
          </p:cNvSpPr>
          <p:nvPr/>
        </p:nvSpPr>
        <p:spPr bwMode="auto">
          <a:xfrm>
            <a:off x="1762125" y="3635375"/>
            <a:ext cx="11826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Facilities: $$$</a:t>
            </a:r>
          </a:p>
        </p:txBody>
      </p:sp>
      <p:sp>
        <p:nvSpPr>
          <p:cNvPr id="3295261" name="Text Box 29">
            <a:extLst>
              <a:ext uri="{FF2B5EF4-FFF2-40B4-BE49-F238E27FC236}">
                <a16:creationId xmlns:a16="http://schemas.microsoft.com/office/drawing/2014/main" id="{0D423056-6151-2E73-B99A-E1D1C5C29E02}"/>
              </a:ext>
            </a:extLst>
          </p:cNvPr>
          <p:cNvSpPr txBox="1">
            <a:spLocks noChangeArrowheads="1"/>
          </p:cNvSpPr>
          <p:nvPr/>
        </p:nvSpPr>
        <p:spPr bwMode="auto">
          <a:xfrm>
            <a:off x="657225" y="2797175"/>
            <a:ext cx="11842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Storage: $$$ Hosts: $$$   Network: $$$ Facilities: $$$</a:t>
            </a:r>
          </a:p>
        </p:txBody>
      </p:sp>
      <p:sp>
        <p:nvSpPr>
          <p:cNvPr id="3295262" name="Text Box 30">
            <a:extLst>
              <a:ext uri="{FF2B5EF4-FFF2-40B4-BE49-F238E27FC236}">
                <a16:creationId xmlns:a16="http://schemas.microsoft.com/office/drawing/2014/main" id="{D7A48CEA-818A-F6CD-DFAE-5FE9C0B0E302}"/>
              </a:ext>
            </a:extLst>
          </p:cNvPr>
          <p:cNvSpPr txBox="1">
            <a:spLocks noChangeArrowheads="1"/>
          </p:cNvSpPr>
          <p:nvPr/>
        </p:nvSpPr>
        <p:spPr bwMode="auto">
          <a:xfrm rot="-5400000">
            <a:off x="2153443" y="6228557"/>
            <a:ext cx="7032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8 Hours</a:t>
            </a:r>
          </a:p>
        </p:txBody>
      </p:sp>
      <p:sp>
        <p:nvSpPr>
          <p:cNvPr id="3295263" name="Text Box 31">
            <a:extLst>
              <a:ext uri="{FF2B5EF4-FFF2-40B4-BE49-F238E27FC236}">
                <a16:creationId xmlns:a16="http://schemas.microsoft.com/office/drawing/2014/main" id="{D0869AA6-5F65-4F1C-565D-D0BF86515587}"/>
              </a:ext>
            </a:extLst>
          </p:cNvPr>
          <p:cNvSpPr txBox="1">
            <a:spLocks noChangeArrowheads="1"/>
          </p:cNvSpPr>
          <p:nvPr/>
        </p:nvSpPr>
        <p:spPr bwMode="auto">
          <a:xfrm rot="-5400000">
            <a:off x="396557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36 Hours</a:t>
            </a:r>
          </a:p>
        </p:txBody>
      </p:sp>
      <p:sp>
        <p:nvSpPr>
          <p:cNvPr id="3295264" name="Text Box 32">
            <a:extLst>
              <a:ext uri="{FF2B5EF4-FFF2-40B4-BE49-F238E27FC236}">
                <a16:creationId xmlns:a16="http://schemas.microsoft.com/office/drawing/2014/main" id="{F8938ED2-ABC9-2B0D-94AD-187CAFE052AC}"/>
              </a:ext>
            </a:extLst>
          </p:cNvPr>
          <p:cNvSpPr txBox="1">
            <a:spLocks noChangeArrowheads="1"/>
          </p:cNvSpPr>
          <p:nvPr/>
        </p:nvSpPr>
        <p:spPr bwMode="auto">
          <a:xfrm rot="-5400000">
            <a:off x="6572251" y="6229350"/>
            <a:ext cx="703262"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7 Days</a:t>
            </a:r>
          </a:p>
        </p:txBody>
      </p:sp>
      <p:sp>
        <p:nvSpPr>
          <p:cNvPr id="3295265" name="Text Box 33">
            <a:extLst>
              <a:ext uri="{FF2B5EF4-FFF2-40B4-BE49-F238E27FC236}">
                <a16:creationId xmlns:a16="http://schemas.microsoft.com/office/drawing/2014/main" id="{372901D0-267E-5828-D201-FBA301AC38EC}"/>
              </a:ext>
            </a:extLst>
          </p:cNvPr>
          <p:cNvSpPr txBox="1">
            <a:spLocks noChangeArrowheads="1"/>
          </p:cNvSpPr>
          <p:nvPr/>
        </p:nvSpPr>
        <p:spPr bwMode="auto">
          <a:xfrm rot="-5400000">
            <a:off x="7121525" y="6227763"/>
            <a:ext cx="703263"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10 Days</a:t>
            </a:r>
          </a:p>
        </p:txBody>
      </p:sp>
      <p:sp>
        <p:nvSpPr>
          <p:cNvPr id="3295266" name="Text Box 34">
            <a:extLst>
              <a:ext uri="{FF2B5EF4-FFF2-40B4-BE49-F238E27FC236}">
                <a16:creationId xmlns:a16="http://schemas.microsoft.com/office/drawing/2014/main" id="{BFEFC089-08FD-3623-1B86-51839D6DA013}"/>
              </a:ext>
            </a:extLst>
          </p:cNvPr>
          <p:cNvSpPr txBox="1">
            <a:spLocks noChangeArrowheads="1"/>
          </p:cNvSpPr>
          <p:nvPr/>
        </p:nvSpPr>
        <p:spPr bwMode="auto">
          <a:xfrm rot="-5400000">
            <a:off x="8010525" y="6122988"/>
            <a:ext cx="703263"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Up to</a:t>
            </a:r>
          </a:p>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30 Days</a:t>
            </a:r>
          </a:p>
        </p:txBody>
      </p:sp>
      <p:sp>
        <p:nvSpPr>
          <p:cNvPr id="3295267" name="Rectangle 35">
            <a:extLst>
              <a:ext uri="{FF2B5EF4-FFF2-40B4-BE49-F238E27FC236}">
                <a16:creationId xmlns:a16="http://schemas.microsoft.com/office/drawing/2014/main" id="{50DBAE65-0069-783C-6E08-66EA94C1A819}"/>
              </a:ext>
            </a:extLst>
          </p:cNvPr>
          <p:cNvSpPr>
            <a:spLocks noChangeArrowheads="1"/>
          </p:cNvSpPr>
          <p:nvPr/>
        </p:nvSpPr>
        <p:spPr bwMode="auto">
          <a:xfrm>
            <a:off x="2895600" y="1981200"/>
            <a:ext cx="189388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Geneva" pitchFamily="1" charset="-128"/>
                <a:cs typeface="+mn-cs"/>
              </a:rPr>
              <a:t>Dedicated Infrastructure Permitting Manual Intervention Fail-Over</a:t>
            </a:r>
          </a:p>
        </p:txBody>
      </p:sp>
      <p:sp>
        <p:nvSpPr>
          <p:cNvPr id="3295268" name="Line 36">
            <a:extLst>
              <a:ext uri="{FF2B5EF4-FFF2-40B4-BE49-F238E27FC236}">
                <a16:creationId xmlns:a16="http://schemas.microsoft.com/office/drawing/2014/main" id="{3D267932-8733-57D6-AC40-85A437465A8A}"/>
              </a:ext>
            </a:extLst>
          </p:cNvPr>
          <p:cNvSpPr>
            <a:spLocks noChangeShapeType="1"/>
          </p:cNvSpPr>
          <p:nvPr/>
        </p:nvSpPr>
        <p:spPr bwMode="auto">
          <a:xfrm rot="6852881">
            <a:off x="2650331" y="2455069"/>
            <a:ext cx="382588" cy="19685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69" name="Rectangle 37">
            <a:extLst>
              <a:ext uri="{FF2B5EF4-FFF2-40B4-BE49-F238E27FC236}">
                <a16:creationId xmlns:a16="http://schemas.microsoft.com/office/drawing/2014/main" id="{937C756F-2816-5417-111B-43B4E08E73AF}"/>
              </a:ext>
            </a:extLst>
          </p:cNvPr>
          <p:cNvSpPr>
            <a:spLocks noChangeArrowheads="1"/>
          </p:cNvSpPr>
          <p:nvPr/>
        </p:nvSpPr>
        <p:spPr bwMode="auto">
          <a:xfrm>
            <a:off x="5334000" y="2514600"/>
            <a:ext cx="1344613"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Facility, Utility, Environmental, </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and Network Infrastructure </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Awaiting Equipment Delivery</a:t>
            </a:r>
          </a:p>
          <a:p>
            <a:pPr marL="0" marR="0" lvl="0" indent="0" algn="r" defTabSz="854075" rtl="0" eaLnBrk="0" fontAlgn="base" latinLnBrk="0" hangingPunct="0">
              <a:lnSpc>
                <a:spcPct val="90000"/>
              </a:lnSpc>
              <a:spcBef>
                <a:spcPct val="0"/>
              </a:spcBef>
              <a:spcAft>
                <a:spcPct val="0"/>
              </a:spcAft>
              <a:buClrTx/>
              <a:buSzTx/>
              <a:buFontTx/>
              <a:buNone/>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endParaRPr>
          </a:p>
        </p:txBody>
      </p:sp>
      <p:sp>
        <p:nvSpPr>
          <p:cNvPr id="3295270" name="Rectangle 38">
            <a:extLst>
              <a:ext uri="{FF2B5EF4-FFF2-40B4-BE49-F238E27FC236}">
                <a16:creationId xmlns:a16="http://schemas.microsoft.com/office/drawing/2014/main" id="{52095843-3ED3-5DDA-EB12-6972F8ACD746}"/>
              </a:ext>
            </a:extLst>
          </p:cNvPr>
          <p:cNvSpPr>
            <a:spLocks noChangeArrowheads="1"/>
          </p:cNvSpPr>
          <p:nvPr/>
        </p:nvSpPr>
        <p:spPr bwMode="auto">
          <a:xfrm>
            <a:off x="6705600" y="3048000"/>
            <a:ext cx="142081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Facility, Utility, &amp;</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Environmental</a:t>
            </a:r>
          </a:p>
        </p:txBody>
      </p:sp>
      <p:sp>
        <p:nvSpPr>
          <p:cNvPr id="3295271" name="Rectangle 39">
            <a:extLst>
              <a:ext uri="{FF2B5EF4-FFF2-40B4-BE49-F238E27FC236}">
                <a16:creationId xmlns:a16="http://schemas.microsoft.com/office/drawing/2014/main" id="{516A8763-CFF2-9852-1B0E-6227E37C45B4}"/>
              </a:ext>
            </a:extLst>
          </p:cNvPr>
          <p:cNvSpPr>
            <a:spLocks noChangeArrowheads="1"/>
          </p:cNvSpPr>
          <p:nvPr/>
        </p:nvSpPr>
        <p:spPr bwMode="auto">
          <a:xfrm>
            <a:off x="7543800" y="3505200"/>
            <a:ext cx="13208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461" tIns="41490" rIns="84461" bIns="41490">
            <a:spAutoFit/>
          </a:bodyPr>
          <a:lstStyle>
            <a:lvl1pPr algn="l" defTabSz="854075">
              <a:defRPr sz="2400">
                <a:solidFill>
                  <a:schemeClr val="tx1"/>
                </a:solidFill>
                <a:latin typeface="Arial" panose="020B0604020202020204" pitchFamily="34" charset="0"/>
                <a:ea typeface="MS PGothic" panose="020B0600070205080204" pitchFamily="34" charset="-128"/>
              </a:defRPr>
            </a:lvl1pPr>
            <a:lvl2pPr marL="427038" algn="l" defTabSz="854075">
              <a:defRPr sz="2400">
                <a:solidFill>
                  <a:schemeClr val="tx1"/>
                </a:solidFill>
                <a:latin typeface="Arial" panose="020B0604020202020204" pitchFamily="34" charset="0"/>
                <a:ea typeface="MS PGothic" panose="020B0600070205080204" pitchFamily="34" charset="-128"/>
              </a:defRPr>
            </a:lvl2pPr>
            <a:lvl3pPr marL="854075" algn="l" defTabSz="854075">
              <a:defRPr sz="2400">
                <a:solidFill>
                  <a:schemeClr val="tx1"/>
                </a:solidFill>
                <a:latin typeface="Arial" panose="020B0604020202020204" pitchFamily="34" charset="0"/>
                <a:ea typeface="MS PGothic" panose="020B0600070205080204" pitchFamily="34" charset="-128"/>
              </a:defRPr>
            </a:lvl3pPr>
            <a:lvl4pPr marL="1279525" algn="l" defTabSz="854075">
              <a:defRPr sz="2400">
                <a:solidFill>
                  <a:schemeClr val="tx1"/>
                </a:solidFill>
                <a:latin typeface="Arial" panose="020B0604020202020204" pitchFamily="34" charset="0"/>
                <a:ea typeface="MS PGothic" panose="020B0600070205080204" pitchFamily="34" charset="-128"/>
              </a:defRPr>
            </a:lvl4pPr>
            <a:lvl5pPr marL="1706563" algn="l" defTabSz="854075">
              <a:defRPr sz="2400">
                <a:solidFill>
                  <a:schemeClr val="tx1"/>
                </a:solidFill>
                <a:latin typeface="Arial" panose="020B0604020202020204" pitchFamily="34" charset="0"/>
                <a:ea typeface="MS PGothic" panose="020B0600070205080204" pitchFamily="34" charset="-128"/>
              </a:defRPr>
            </a:lvl5pPr>
            <a:lvl6pPr marL="21637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6209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0781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535363" defTabSz="8540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Best Effort at</a:t>
            </a:r>
          </a:p>
          <a:p>
            <a:pPr marL="0" marR="0" lvl="0" indent="0" algn="r" defTabSz="854075" rtl="0" eaLnBrk="0" fontAlgn="base" latinLnBrk="0" hangingPunct="0">
              <a:lnSpc>
                <a:spcPct val="9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Time of Disaster</a:t>
            </a:r>
          </a:p>
        </p:txBody>
      </p:sp>
      <p:sp>
        <p:nvSpPr>
          <p:cNvPr id="3295272" name="Line 40">
            <a:extLst>
              <a:ext uri="{FF2B5EF4-FFF2-40B4-BE49-F238E27FC236}">
                <a16:creationId xmlns:a16="http://schemas.microsoft.com/office/drawing/2014/main" id="{CA8645FD-1699-7C86-7743-A4F13080A66A}"/>
              </a:ext>
            </a:extLst>
          </p:cNvPr>
          <p:cNvSpPr>
            <a:spLocks noChangeShapeType="1"/>
          </p:cNvSpPr>
          <p:nvPr/>
        </p:nvSpPr>
        <p:spPr bwMode="auto">
          <a:xfrm rot="3252545">
            <a:off x="8867775" y="3954463"/>
            <a:ext cx="276225" cy="27305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3" name="Line 41">
            <a:extLst>
              <a:ext uri="{FF2B5EF4-FFF2-40B4-BE49-F238E27FC236}">
                <a16:creationId xmlns:a16="http://schemas.microsoft.com/office/drawing/2014/main" id="{9E203931-965C-7699-88CC-F31B9DA0EB97}"/>
              </a:ext>
            </a:extLst>
          </p:cNvPr>
          <p:cNvSpPr>
            <a:spLocks noChangeShapeType="1"/>
          </p:cNvSpPr>
          <p:nvPr/>
        </p:nvSpPr>
        <p:spPr bwMode="auto">
          <a:xfrm>
            <a:off x="5783263" y="5922963"/>
            <a:ext cx="946150" cy="0"/>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4" name="Line 42">
            <a:extLst>
              <a:ext uri="{FF2B5EF4-FFF2-40B4-BE49-F238E27FC236}">
                <a16:creationId xmlns:a16="http://schemas.microsoft.com/office/drawing/2014/main" id="{4963FFD3-D8D0-43F8-EC47-2D4249B7750A}"/>
              </a:ext>
            </a:extLst>
          </p:cNvPr>
          <p:cNvSpPr>
            <a:spLocks noChangeShapeType="1"/>
          </p:cNvSpPr>
          <p:nvPr/>
        </p:nvSpPr>
        <p:spPr bwMode="auto">
          <a:xfrm flipV="1">
            <a:off x="500063" y="2228850"/>
            <a:ext cx="0" cy="852488"/>
          </a:xfrm>
          <a:prstGeom prst="line">
            <a:avLst/>
          </a:prstGeom>
          <a:noFill/>
          <a:ln w="19050">
            <a:solidFill>
              <a:schemeClr val="tx1"/>
            </a:solidFill>
            <a:round/>
            <a:headEnd type="none" w="sm" len="sm"/>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5275" name="Text Box 43">
            <a:extLst>
              <a:ext uri="{FF2B5EF4-FFF2-40B4-BE49-F238E27FC236}">
                <a16:creationId xmlns:a16="http://schemas.microsoft.com/office/drawing/2014/main" id="{129EDD1C-7CE2-F6EA-1DC9-CC10AB628996}"/>
              </a:ext>
            </a:extLst>
          </p:cNvPr>
          <p:cNvSpPr txBox="1">
            <a:spLocks noChangeArrowheads="1"/>
          </p:cNvSpPr>
          <p:nvPr/>
        </p:nvSpPr>
        <p:spPr bwMode="auto">
          <a:xfrm>
            <a:off x="7642225" y="6773863"/>
            <a:ext cx="184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Geneva" pitchFamily="1" charset="-128"/>
                <a:cs typeface="+mn-cs"/>
              </a:rPr>
              <a:t>GAr</a:t>
            </a:r>
          </a:p>
        </p:txBody>
      </p:sp>
      <p:sp>
        <p:nvSpPr>
          <p:cNvPr id="3295277" name="Rectangle 45">
            <a:extLst>
              <a:ext uri="{FF2B5EF4-FFF2-40B4-BE49-F238E27FC236}">
                <a16:creationId xmlns:a16="http://schemas.microsoft.com/office/drawing/2014/main" id="{9D0B43D3-236B-028B-C64A-1AF539A01B7F}"/>
              </a:ext>
            </a:extLst>
          </p:cNvPr>
          <p:cNvSpPr>
            <a:spLocks noChangeArrowheads="1"/>
          </p:cNvSpPr>
          <p:nvPr/>
        </p:nvSpPr>
        <p:spPr bwMode="auto">
          <a:xfrm>
            <a:off x="3324225" y="152400"/>
            <a:ext cx="5819775" cy="36671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Delivering Degrees of RTO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9B113367-912C-FA83-1239-1A7F5FF5B9C3}"/>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49A87EB-F9F5-481B-B618-D014D5ED570E}" type="slidenum">
              <a:rPr kumimoji="0" lang="en-US" altLang="zh-CN" sz="900" b="0" i="0" u="none" strike="noStrike" kern="1200" cap="none" spc="0" normalizeH="0" baseline="0" noProof="0" smtClean="0">
                <a:ln>
                  <a:noFill/>
                </a:ln>
                <a:solidFill>
                  <a:srgbClr val="918873"/>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zh-CN" sz="900" b="0" i="0" u="none" strike="noStrike" kern="1200" cap="none" spc="0" normalizeH="0" baseline="0" noProof="0">
              <a:ln>
                <a:noFill/>
              </a:ln>
              <a:solidFill>
                <a:srgbClr val="918873"/>
              </a:solidFill>
              <a:effectLst/>
              <a:uLnTx/>
              <a:uFillTx/>
              <a:latin typeface="Arial" panose="020B0604020202020204" pitchFamily="34" charset="0"/>
              <a:ea typeface="MS PGothic" panose="020B0600070205080204" pitchFamily="34" charset="-128"/>
              <a:cs typeface="+mn-cs"/>
            </a:endParaRPr>
          </a:p>
        </p:txBody>
      </p:sp>
      <p:pic>
        <p:nvPicPr>
          <p:cNvPr id="3294212" name="Picture 4">
            <a:extLst>
              <a:ext uri="{FF2B5EF4-FFF2-40B4-BE49-F238E27FC236}">
                <a16:creationId xmlns:a16="http://schemas.microsoft.com/office/drawing/2014/main" id="{68F18242-527F-1C24-974F-AD20E1B79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1706563"/>
            <a:ext cx="1878013" cy="4492625"/>
          </a:xfrm>
          <a:prstGeom prst="rect">
            <a:avLst/>
          </a:prstGeom>
          <a:noFill/>
          <a:extLst>
            <a:ext uri="{909E8E84-426E-40DD-AFC4-6F175D3DCCD1}">
              <a14:hiddenFill xmlns:a14="http://schemas.microsoft.com/office/drawing/2010/main">
                <a:solidFill>
                  <a:srgbClr val="FFFFFF"/>
                </a:solidFill>
              </a14:hiddenFill>
            </a:ext>
          </a:extLst>
        </p:spPr>
      </p:pic>
      <p:sp>
        <p:nvSpPr>
          <p:cNvPr id="3294213" name="Rectangle 5">
            <a:extLst>
              <a:ext uri="{FF2B5EF4-FFF2-40B4-BE49-F238E27FC236}">
                <a16:creationId xmlns:a16="http://schemas.microsoft.com/office/drawing/2014/main" id="{57E63E15-074D-43F4-A673-E3C66EBA9697}"/>
              </a:ext>
            </a:extLst>
          </p:cNvPr>
          <p:cNvSpPr>
            <a:spLocks noChangeArrowheads="1"/>
          </p:cNvSpPr>
          <p:nvPr/>
        </p:nvSpPr>
        <p:spPr bwMode="auto">
          <a:xfrm>
            <a:off x="317500" y="1050925"/>
            <a:ext cx="8674100" cy="63976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RTO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&lt; 4 hrs (Tier 1) and 5 – 24 hrs (Tier 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RPO</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 the length of time between the last data update and the disaster declaration is from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several minutes to 4 Hours</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for SAN attached storage and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24 hours for direct attached</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sp>
        <p:nvSpPr>
          <p:cNvPr id="3294214" name="Rectangle 6">
            <a:extLst>
              <a:ext uri="{FF2B5EF4-FFF2-40B4-BE49-F238E27FC236}">
                <a16:creationId xmlns:a16="http://schemas.microsoft.com/office/drawing/2014/main" id="{48EC60E6-5CEF-866F-4311-9D9C3103B729}"/>
              </a:ext>
            </a:extLst>
          </p:cNvPr>
          <p:cNvSpPr>
            <a:spLocks noChangeArrowheads="1"/>
          </p:cNvSpPr>
          <p:nvPr/>
        </p:nvSpPr>
        <p:spPr bwMode="auto">
          <a:xfrm>
            <a:off x="0" y="5380038"/>
            <a:ext cx="3260725" cy="639762"/>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Network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 required network interfaces meeting defined capacity are in place in each data center for site failover</a:t>
            </a:r>
          </a:p>
        </p:txBody>
      </p:sp>
      <p:sp>
        <p:nvSpPr>
          <p:cNvPr id="3294215" name="Rectangle 7">
            <a:extLst>
              <a:ext uri="{FF2B5EF4-FFF2-40B4-BE49-F238E27FC236}">
                <a16:creationId xmlns:a16="http://schemas.microsoft.com/office/drawing/2014/main" id="{5A00CF8D-9076-12FC-2EFA-221E6C424F8C}"/>
              </a:ext>
            </a:extLst>
          </p:cNvPr>
          <p:cNvSpPr>
            <a:spLocks noChangeArrowheads="1"/>
          </p:cNvSpPr>
          <p:nvPr/>
        </p:nvSpPr>
        <p:spPr bwMode="auto">
          <a:xfrm>
            <a:off x="5426075" y="5762625"/>
            <a:ext cx="3473450"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Infrastructure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 preventative controls (power, cooling and space requirements) are managed and provided with the service.</a:t>
            </a:r>
          </a:p>
        </p:txBody>
      </p:sp>
      <p:sp>
        <p:nvSpPr>
          <p:cNvPr id="3294216" name="Rectangle 8">
            <a:extLst>
              <a:ext uri="{FF2B5EF4-FFF2-40B4-BE49-F238E27FC236}">
                <a16:creationId xmlns:a16="http://schemas.microsoft.com/office/drawing/2014/main" id="{4D0133ED-D485-1F13-33C8-9F37198F1C3B}"/>
              </a:ext>
            </a:extLst>
          </p:cNvPr>
          <p:cNvSpPr>
            <a:spLocks noChangeArrowheads="1"/>
          </p:cNvSpPr>
          <p:nvPr/>
        </p:nvSpPr>
        <p:spPr bwMode="auto">
          <a:xfrm>
            <a:off x="5632450" y="4594225"/>
            <a:ext cx="3511550" cy="118745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Storage Recovery: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SAN</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The storage array will be replicated to the DR site using an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array based asynchronous replication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For Tier 2 depending on the application structure, it will be required that data is recovered using a mixed recovery solution.</a:t>
            </a:r>
          </a:p>
        </p:txBody>
      </p:sp>
      <p:sp>
        <p:nvSpPr>
          <p:cNvPr id="3294217" name="Rectangle 9">
            <a:extLst>
              <a:ext uri="{FF2B5EF4-FFF2-40B4-BE49-F238E27FC236}">
                <a16:creationId xmlns:a16="http://schemas.microsoft.com/office/drawing/2014/main" id="{5D51E92E-B5A4-A2D4-2DAD-D27F657FBB6D}"/>
              </a:ext>
            </a:extLst>
          </p:cNvPr>
          <p:cNvSpPr>
            <a:spLocks noChangeArrowheads="1"/>
          </p:cNvSpPr>
          <p:nvPr/>
        </p:nvSpPr>
        <p:spPr bwMode="auto">
          <a:xfrm>
            <a:off x="168275" y="3971925"/>
            <a:ext cx="3067050" cy="1370013"/>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Server configuration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Allocated Servers</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Physical / Virtual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will already be racked and installed with the respective operating system and application, ready to initialize when the data Logical Unit is connected.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Active/Active – Active/Passive Clustering / SAN storage</a:t>
            </a:r>
          </a:p>
        </p:txBody>
      </p:sp>
      <p:sp>
        <p:nvSpPr>
          <p:cNvPr id="3294218" name="Rectangle 10">
            <a:extLst>
              <a:ext uri="{FF2B5EF4-FFF2-40B4-BE49-F238E27FC236}">
                <a16:creationId xmlns:a16="http://schemas.microsoft.com/office/drawing/2014/main" id="{67D01806-B84E-0987-2996-138E8D0EC39B}"/>
              </a:ext>
            </a:extLst>
          </p:cNvPr>
          <p:cNvSpPr>
            <a:spLocks noChangeArrowheads="1"/>
          </p:cNvSpPr>
          <p:nvPr/>
        </p:nvSpPr>
        <p:spPr bwMode="auto">
          <a:xfrm>
            <a:off x="5445125" y="3017838"/>
            <a:ext cx="3698875"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Database Recovery:  </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Database servers will be recovered to physical or virtual server in the failover site; servers may be on a high availability cluster configuration if required</a:t>
            </a:r>
          </a:p>
        </p:txBody>
      </p:sp>
      <p:sp>
        <p:nvSpPr>
          <p:cNvPr id="3294219" name="Rectangle 11">
            <a:extLst>
              <a:ext uri="{FF2B5EF4-FFF2-40B4-BE49-F238E27FC236}">
                <a16:creationId xmlns:a16="http://schemas.microsoft.com/office/drawing/2014/main" id="{424F48F3-3A1A-8B40-4F0B-92526B06AC45}"/>
              </a:ext>
            </a:extLst>
          </p:cNvPr>
          <p:cNvSpPr>
            <a:spLocks noChangeArrowheads="1"/>
          </p:cNvSpPr>
          <p:nvPr/>
        </p:nvSpPr>
        <p:spPr bwMode="auto">
          <a:xfrm>
            <a:off x="206375" y="2359025"/>
            <a:ext cx="32194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Failover</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Complete failover</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from the production site to the DR site </a:t>
            </a:r>
          </a:p>
        </p:txBody>
      </p:sp>
      <p:sp>
        <p:nvSpPr>
          <p:cNvPr id="3294220" name="Rectangle 12">
            <a:extLst>
              <a:ext uri="{FF2B5EF4-FFF2-40B4-BE49-F238E27FC236}">
                <a16:creationId xmlns:a16="http://schemas.microsoft.com/office/drawing/2014/main" id="{3E086A81-1567-C5EB-8D59-E6D1EEE2A017}"/>
              </a:ext>
            </a:extLst>
          </p:cNvPr>
          <p:cNvSpPr>
            <a:spLocks noChangeArrowheads="1"/>
          </p:cNvSpPr>
          <p:nvPr/>
        </p:nvSpPr>
        <p:spPr bwMode="auto">
          <a:xfrm>
            <a:off x="5394325" y="2103438"/>
            <a:ext cx="3749675" cy="822325"/>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 Protection</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Application data available at the Production SAN storage will be replicated to the DR SAN storage using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asynchronous remote replication capabilities (Raid 10 / Parity Raid)</a:t>
            </a:r>
          </a:p>
        </p:txBody>
      </p:sp>
      <p:sp>
        <p:nvSpPr>
          <p:cNvPr id="3294221" name="Rectangle 13">
            <a:extLst>
              <a:ext uri="{FF2B5EF4-FFF2-40B4-BE49-F238E27FC236}">
                <a16:creationId xmlns:a16="http://schemas.microsoft.com/office/drawing/2014/main" id="{C3B206DE-E7EB-BE0F-5397-A2CF36E667C0}"/>
              </a:ext>
            </a:extLst>
          </p:cNvPr>
          <p:cNvSpPr>
            <a:spLocks noChangeArrowheads="1"/>
          </p:cNvSpPr>
          <p:nvPr/>
        </p:nvSpPr>
        <p:spPr bwMode="auto">
          <a:xfrm>
            <a:off x="3629025" y="114300"/>
            <a:ext cx="49593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Tier 1 and 2</a:t>
            </a:r>
          </a:p>
        </p:txBody>
      </p:sp>
      <p:sp>
        <p:nvSpPr>
          <p:cNvPr id="3294222" name="Rectangle 14">
            <a:extLst>
              <a:ext uri="{FF2B5EF4-FFF2-40B4-BE49-F238E27FC236}">
                <a16:creationId xmlns:a16="http://schemas.microsoft.com/office/drawing/2014/main" id="{EC343F73-9343-EE3C-00B7-C57C2585B15A}"/>
              </a:ext>
            </a:extLst>
          </p:cNvPr>
          <p:cNvSpPr>
            <a:spLocks noChangeArrowheads="1"/>
          </p:cNvSpPr>
          <p:nvPr/>
        </p:nvSpPr>
        <p:spPr bwMode="auto">
          <a:xfrm>
            <a:off x="225425" y="2941638"/>
            <a:ext cx="3244850" cy="1004887"/>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DR Site Architecture</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The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DR Site infrastructure will have available</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the servers, in either physical or virtual configuration, defined to support agency operations.</a:t>
            </a:r>
          </a:p>
        </p:txBody>
      </p:sp>
      <p:sp>
        <p:nvSpPr>
          <p:cNvPr id="3294224" name="Rectangle 16">
            <a:extLst>
              <a:ext uri="{FF2B5EF4-FFF2-40B4-BE49-F238E27FC236}">
                <a16:creationId xmlns:a16="http://schemas.microsoft.com/office/drawing/2014/main" id="{232E173C-49A9-9028-8F65-91F8753D65BF}"/>
              </a:ext>
            </a:extLst>
          </p:cNvPr>
          <p:cNvSpPr>
            <a:spLocks noChangeArrowheads="1"/>
          </p:cNvSpPr>
          <p:nvPr/>
        </p:nvSpPr>
        <p:spPr bwMode="auto">
          <a:xfrm>
            <a:off x="200025" y="1824038"/>
            <a:ext cx="3203575" cy="274637"/>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 Replication &lt;=4hrs</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94225" name="Rectangle 17">
            <a:extLst>
              <a:ext uri="{FF2B5EF4-FFF2-40B4-BE49-F238E27FC236}">
                <a16:creationId xmlns:a16="http://schemas.microsoft.com/office/drawing/2014/main" id="{700EE0A6-8ED8-4C3F-427C-706355D79008}"/>
              </a:ext>
            </a:extLst>
          </p:cNvPr>
          <p:cNvSpPr>
            <a:spLocks noChangeArrowheads="1"/>
          </p:cNvSpPr>
          <p:nvPr/>
        </p:nvSpPr>
        <p:spPr bwMode="auto">
          <a:xfrm>
            <a:off x="5492750" y="4010025"/>
            <a:ext cx="3321050" cy="457200"/>
          </a:xfrm>
          <a:prstGeom prst="rect">
            <a:avLst/>
          </a:prstGeom>
          <a:noFill/>
          <a:ln>
            <a:noFill/>
          </a:ln>
          <a:effectLst/>
          <a:extLst>
            <a:ext uri="{909E8E84-426E-40DD-AFC4-6F175D3DCCD1}">
              <a14:hiddenFill xmlns:a14="http://schemas.microsoft.com/office/drawing/2010/main">
                <a:solidFill>
                  <a:srgbClr val="DBF20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4" tIns="45687" rIns="91374" bIns="45687">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Server Operational Recovery</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2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High-Availability / Rebuild</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01CC13-BA5A-228B-E281-723400FE09A5}"/>
              </a:ext>
            </a:extLst>
          </p:cNvPr>
          <p:cNvSpPr>
            <a:spLocks noGrp="1" noChangeArrowheads="1"/>
          </p:cNvSpPr>
          <p:nvPr>
            <p:ph type="title"/>
          </p:nvPr>
        </p:nvSpPr>
        <p:spPr>
          <a:xfrm>
            <a:off x="1066800" y="152400"/>
            <a:ext cx="2209800" cy="990600"/>
          </a:xfrm>
        </p:spPr>
        <p:txBody>
          <a:bodyPr/>
          <a:lstStyle/>
          <a:p>
            <a:r>
              <a:rPr lang="en-US" altLang="zh-CN" sz="2400" i="1">
                <a:ea typeface="宋体" panose="02010600030101010101" pitchFamily="2" charset="-122"/>
              </a:rPr>
              <a:t>PARASITES</a:t>
            </a:r>
          </a:p>
        </p:txBody>
      </p:sp>
      <p:sp>
        <p:nvSpPr>
          <p:cNvPr id="62467" name="Rectangle 3">
            <a:extLst>
              <a:ext uri="{FF2B5EF4-FFF2-40B4-BE49-F238E27FC236}">
                <a16:creationId xmlns:a16="http://schemas.microsoft.com/office/drawing/2014/main" id="{D18267D3-DC70-C2E5-A2F3-A7E7DE0B402C}"/>
              </a:ext>
            </a:extLst>
          </p:cNvPr>
          <p:cNvSpPr>
            <a:spLocks noGrp="1" noChangeArrowheads="1"/>
          </p:cNvSpPr>
          <p:nvPr>
            <p:ph type="body" idx="1"/>
          </p:nvPr>
        </p:nvSpPr>
        <p:spPr>
          <a:xfrm>
            <a:off x="838200" y="2133600"/>
            <a:ext cx="7772400" cy="4114800"/>
          </a:xfrm>
        </p:spPr>
        <p:txBody>
          <a:bodyPr/>
          <a:lstStyle/>
          <a:p>
            <a:pPr>
              <a:buFontTx/>
              <a:buNone/>
            </a:pPr>
            <a:r>
              <a:rPr lang="en-US" altLang="zh-CN" sz="2400" b="1">
                <a:solidFill>
                  <a:schemeClr val="tx2"/>
                </a:solidFill>
                <a:ea typeface="宋体" panose="02010600030101010101" pitchFamily="2" charset="-122"/>
              </a:rPr>
              <a:t>  </a:t>
            </a:r>
            <a:r>
              <a:rPr lang="en-US" altLang="zh-CN" b="1">
                <a:ea typeface="宋体" panose="02010600030101010101" pitchFamily="2" charset="-122"/>
              </a:rPr>
              <a:t>Cryptosporidium parvum</a:t>
            </a:r>
          </a:p>
          <a:p>
            <a:pPr lvl="1"/>
            <a:endParaRPr lang="en-US" altLang="zh-CN" sz="3200" b="1">
              <a:ea typeface="宋体" panose="02010600030101010101" pitchFamily="2" charset="-122"/>
            </a:endParaRPr>
          </a:p>
          <a:p>
            <a:pPr lvl="1"/>
            <a:r>
              <a:rPr lang="en-US" altLang="zh-CN" sz="2400" b="1">
                <a:solidFill>
                  <a:schemeClr val="hlink"/>
                </a:solidFill>
                <a:ea typeface="宋体" panose="02010600030101010101" pitchFamily="2" charset="-122"/>
              </a:rPr>
              <a:t>Protozoan</a:t>
            </a:r>
          </a:p>
          <a:p>
            <a:pPr lvl="1"/>
            <a:r>
              <a:rPr lang="en-US" altLang="zh-CN" sz="2400" b="1">
                <a:solidFill>
                  <a:schemeClr val="hlink"/>
                </a:solidFill>
                <a:ea typeface="宋体" panose="02010600030101010101" pitchFamily="2" charset="-122"/>
              </a:rPr>
              <a:t>Incubation: 1-12 days</a:t>
            </a:r>
          </a:p>
          <a:p>
            <a:pPr lvl="1"/>
            <a:r>
              <a:rPr lang="en-US" altLang="zh-CN" sz="2400" b="1">
                <a:solidFill>
                  <a:schemeClr val="hlink"/>
                </a:solidFill>
                <a:ea typeface="宋体" panose="02010600030101010101" pitchFamily="2" charset="-122"/>
              </a:rPr>
              <a:t>Symptoms: </a:t>
            </a:r>
            <a:r>
              <a:rPr lang="en-US" altLang="zh-CN" sz="2400">
                <a:solidFill>
                  <a:schemeClr val="hlink"/>
                </a:solidFill>
                <a:ea typeface="宋体" panose="02010600030101010101" pitchFamily="2" charset="-122"/>
              </a:rPr>
              <a:t>severe diarrhea, may have no symptoms</a:t>
            </a:r>
          </a:p>
          <a:p>
            <a:pPr lvl="1"/>
            <a:r>
              <a:rPr lang="en-US" altLang="zh-CN" sz="2400" b="1">
                <a:solidFill>
                  <a:schemeClr val="hlink"/>
                </a:solidFill>
                <a:ea typeface="宋体" panose="02010600030101010101" pitchFamily="2" charset="-122"/>
              </a:rPr>
              <a:t>Foods</a:t>
            </a:r>
            <a:r>
              <a:rPr lang="en-US" altLang="zh-CN" sz="2400">
                <a:solidFill>
                  <a:schemeClr val="hlink"/>
                </a:solidFill>
                <a:ea typeface="宋体" panose="02010600030101010101" pitchFamily="2" charset="-122"/>
              </a:rPr>
              <a:t>: water, raw foods, unpasteurized cider, ready-to-eat</a:t>
            </a:r>
          </a:p>
          <a:p>
            <a:pPr lvl="1"/>
            <a:r>
              <a:rPr lang="en-US" altLang="zh-CN" sz="2400" b="1">
                <a:solidFill>
                  <a:schemeClr val="hlink"/>
                </a:solidFill>
                <a:ea typeface="宋体" panose="02010600030101010101" pitchFamily="2" charset="-122"/>
              </a:rPr>
              <a:t>Source</a:t>
            </a:r>
            <a:r>
              <a:rPr lang="en-US" altLang="zh-CN" sz="2400">
                <a:solidFill>
                  <a:schemeClr val="hlink"/>
                </a:solidFill>
                <a:ea typeface="宋体" panose="02010600030101010101" pitchFamily="2" charset="-122"/>
              </a:rPr>
              <a:t>: humans, cattle, barn-wash</a:t>
            </a:r>
            <a:endParaRPr lang="en-US" altLang="zh-CN" sz="2400" b="1">
              <a:solidFill>
                <a:schemeClr val="hlink"/>
              </a:solidFill>
              <a:ea typeface="宋体" panose="02010600030101010101" pitchFamily="2" charset="-122"/>
            </a:endParaRPr>
          </a:p>
        </p:txBody>
      </p:sp>
      <p:pic>
        <p:nvPicPr>
          <p:cNvPr id="62468" name="Picture 4">
            <a:extLst>
              <a:ext uri="{FF2B5EF4-FFF2-40B4-BE49-F238E27FC236}">
                <a16:creationId xmlns:a16="http://schemas.microsoft.com/office/drawing/2014/main" id="{4FA9087F-BB0B-3584-886E-36C1FDADF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274" t="10768" r="15044" b="13853"/>
          <a:stretch>
            <a:fillRect/>
          </a:stretch>
        </p:blipFill>
        <p:spPr bwMode="auto">
          <a:xfrm>
            <a:off x="6572250" y="228600"/>
            <a:ext cx="2571750" cy="2667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2467">
                                            <p:txEl>
                                              <p:pRg st="0" end="0"/>
                                            </p:txEl>
                                          </p:spTgt>
                                        </p:tgtEl>
                                        <p:attrNameLst>
                                          <p:attrName>style.visibility</p:attrName>
                                        </p:attrNameLst>
                                      </p:cBhvr>
                                      <p:to>
                                        <p:strVal val="visible"/>
                                      </p:to>
                                    </p:set>
                                    <p:anim to="" calcmode="lin" valueType="num">
                                      <p:cBhvr>
                                        <p:cTn id="7" dur="1" fill="hold"/>
                                        <p:tgtEl>
                                          <p:spTgt spid="62467">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2467">
                                            <p:txEl>
                                              <p:pRg st="2" end="2"/>
                                            </p:txEl>
                                          </p:spTgt>
                                        </p:tgtEl>
                                        <p:attrNameLst>
                                          <p:attrName>style.visibility</p:attrName>
                                        </p:attrNameLst>
                                      </p:cBhvr>
                                      <p:to>
                                        <p:strVal val="visible"/>
                                      </p:to>
                                    </p:set>
                                    <p:anim to="" calcmode="lin" valueType="num">
                                      <p:cBhvr>
                                        <p:cTn id="12" dur="1" fill="hold"/>
                                        <p:tgtEl>
                                          <p:spTgt spid="62467">
                                            <p:txEl>
                                              <p:pRg st="2" end="2"/>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62467">
                                            <p:txEl>
                                              <p:pRg st="3" end="3"/>
                                            </p:txEl>
                                          </p:spTgt>
                                        </p:tgtEl>
                                        <p:attrNameLst>
                                          <p:attrName>style.visibility</p:attrName>
                                        </p:attrNameLst>
                                      </p:cBhvr>
                                      <p:to>
                                        <p:strVal val="visible"/>
                                      </p:to>
                                    </p:set>
                                    <p:anim to="" calcmode="lin" valueType="num">
                                      <p:cBhvr>
                                        <p:cTn id="17" dur="1" fill="hold"/>
                                        <p:tgtEl>
                                          <p:spTgt spid="62467">
                                            <p:txEl>
                                              <p:pRg st="3" end="3"/>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62467">
                                            <p:txEl>
                                              <p:pRg st="4" end="4"/>
                                            </p:txEl>
                                          </p:spTgt>
                                        </p:tgtEl>
                                        <p:attrNameLst>
                                          <p:attrName>style.visibility</p:attrName>
                                        </p:attrNameLst>
                                      </p:cBhvr>
                                      <p:to>
                                        <p:strVal val="visible"/>
                                      </p:to>
                                    </p:set>
                                    <p:anim to="" calcmode="lin" valueType="num">
                                      <p:cBhvr>
                                        <p:cTn id="22" dur="1" fill="hold"/>
                                        <p:tgtEl>
                                          <p:spTgt spid="62467">
                                            <p:txEl>
                                              <p:pRg st="4" end="4"/>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62467">
                                            <p:txEl>
                                              <p:pRg st="5" end="5"/>
                                            </p:txEl>
                                          </p:spTgt>
                                        </p:tgtEl>
                                        <p:attrNameLst>
                                          <p:attrName>style.visibility</p:attrName>
                                        </p:attrNameLst>
                                      </p:cBhvr>
                                      <p:to>
                                        <p:strVal val="visible"/>
                                      </p:to>
                                    </p:set>
                                    <p:anim to="" calcmode="lin" valueType="num">
                                      <p:cBhvr>
                                        <p:cTn id="27" dur="1" fill="hold"/>
                                        <p:tgtEl>
                                          <p:spTgt spid="62467">
                                            <p:txEl>
                                              <p:pRg st="5" end="5"/>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62467">
                                            <p:txEl>
                                              <p:pRg st="6" end="6"/>
                                            </p:txEl>
                                          </p:spTgt>
                                        </p:tgtEl>
                                        <p:attrNameLst>
                                          <p:attrName>style.visibility</p:attrName>
                                        </p:attrNameLst>
                                      </p:cBhvr>
                                      <p:to>
                                        <p:strVal val="visible"/>
                                      </p:to>
                                    </p:set>
                                    <p:anim to="" calcmode="lin" valueType="num">
                                      <p:cBhvr>
                                        <p:cTn id="32" dur="1" fill="hold"/>
                                        <p:tgtEl>
                                          <p:spTgt spid="62467">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bldLvl="3"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页脚占位符 4">
            <a:extLst>
              <a:ext uri="{FF2B5EF4-FFF2-40B4-BE49-F238E27FC236}">
                <a16:creationId xmlns:a16="http://schemas.microsoft.com/office/drawing/2014/main" id="{E983C201-E53C-E7D1-5780-92D17EC044A0}"/>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1" i="1" u="none" strike="noStrike" kern="1200" cap="none" spc="0" normalizeH="0" baseline="0" noProof="0">
                <a:ln>
                  <a:noFill/>
                </a:ln>
                <a:solidFill>
                  <a:srgbClr val="FFFF00"/>
                </a:solidFill>
                <a:effectLst/>
                <a:uLnTx/>
                <a:uFillTx/>
                <a:latin typeface="Arial"/>
                <a:ea typeface="+mn-ea"/>
                <a:cs typeface="+mn-cs"/>
              </a:rPr>
              <a:t>Ch 6-</a:t>
            </a:r>
          </a:p>
        </p:txBody>
      </p:sp>
      <p:sp>
        <p:nvSpPr>
          <p:cNvPr id="3" name="灯片编号占位符 5">
            <a:extLst>
              <a:ext uri="{FF2B5EF4-FFF2-40B4-BE49-F238E27FC236}">
                <a16:creationId xmlns:a16="http://schemas.microsoft.com/office/drawing/2014/main" id="{EF39A2C4-407C-4B64-B459-DDB27672098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6C1DF1A-D5A0-4B6E-B0C9-C08818925EB7}" type="slidenum">
              <a:rPr kumimoji="0" lang="en-US" altLang="en-US" sz="800" b="1" i="1" u="none" strike="noStrike" kern="1200" cap="none" spc="0" normalizeH="0" baseline="0" noProof="0" smtClean="0">
                <a:ln>
                  <a:noFill/>
                </a:ln>
                <a:solidFill>
                  <a:srgbClr val="FFFF00"/>
                </a:solidFill>
                <a:effectLst/>
                <a:uLnTx/>
                <a:uFillTx/>
                <a:latin typeface="Helvetica"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400" b="0"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9218" name="Rectangle 2">
            <a:extLst>
              <a:ext uri="{FF2B5EF4-FFF2-40B4-BE49-F238E27FC236}">
                <a16:creationId xmlns:a16="http://schemas.microsoft.com/office/drawing/2014/main" id="{B53608DD-E39E-26D5-8A12-67E3FDC41631}"/>
              </a:ext>
            </a:extLst>
          </p:cNvPr>
          <p:cNvSpPr>
            <a:spLocks noGrp="1" noChangeArrowheads="1"/>
          </p:cNvSpPr>
          <p:nvPr>
            <p:ph type="title"/>
          </p:nvPr>
        </p:nvSpPr>
        <p:spPr>
          <a:xfrm>
            <a:off x="685800" y="228600"/>
            <a:ext cx="7772400" cy="1371600"/>
          </a:xfrm>
          <a:solidFill>
            <a:srgbClr val="0000CC"/>
          </a:solidFill>
        </p:spPr>
        <p:txBody>
          <a:bodyPr/>
          <a:lstStyle/>
          <a:p>
            <a:r>
              <a:rPr lang="en-US" altLang="zh-CN">
                <a:ea typeface="宋体" panose="02010600030101010101" pitchFamily="2" charset="-122"/>
              </a:rPr>
              <a:t>What’s Your Knowledge?</a:t>
            </a:r>
            <a:br>
              <a:rPr lang="en-US" altLang="zh-CN">
                <a:ea typeface="宋体" panose="02010600030101010101" pitchFamily="2" charset="-122"/>
              </a:rPr>
            </a:br>
            <a:r>
              <a:rPr lang="en-US" altLang="zh-CN" sz="3200">
                <a:ea typeface="宋体" panose="02010600030101010101" pitchFamily="2" charset="-122"/>
              </a:rPr>
              <a:t>(T or F)</a:t>
            </a:r>
          </a:p>
        </p:txBody>
      </p:sp>
      <p:sp>
        <p:nvSpPr>
          <p:cNvPr id="9219" name="Rectangle 3">
            <a:extLst>
              <a:ext uri="{FF2B5EF4-FFF2-40B4-BE49-F238E27FC236}">
                <a16:creationId xmlns:a16="http://schemas.microsoft.com/office/drawing/2014/main" id="{F3E5C4FC-D09E-AE52-714B-CCE26A56833D}"/>
              </a:ext>
            </a:extLst>
          </p:cNvPr>
          <p:cNvSpPr>
            <a:spLocks noGrp="1" noChangeArrowheads="1"/>
          </p:cNvSpPr>
          <p:nvPr>
            <p:ph type="body" idx="1"/>
          </p:nvPr>
        </p:nvSpPr>
        <p:spPr>
          <a:xfrm>
            <a:off x="457200" y="1752600"/>
            <a:ext cx="8001000" cy="4876800"/>
          </a:xfrm>
        </p:spPr>
        <p:txBody>
          <a:bodyPr/>
          <a:lstStyle/>
          <a:p>
            <a:pPr marL="914400" lvl="1" indent="-457200">
              <a:lnSpc>
                <a:spcPct val="90000"/>
              </a:lnSpc>
              <a:buClr>
                <a:srgbClr val="FF9933"/>
              </a:buClr>
              <a:buFontTx/>
              <a:buAutoNum type="arabicPeriod"/>
            </a:pPr>
            <a:r>
              <a:rPr lang="en-US" altLang="zh-CN">
                <a:ea typeface="宋体" panose="02010600030101010101" pitchFamily="2" charset="-122"/>
              </a:rPr>
              <a:t>A critical limit is a measurable but simple and clearly written direction to take specific action.</a:t>
            </a:r>
          </a:p>
          <a:p>
            <a:pPr marL="914400" lvl="1" indent="-457200">
              <a:lnSpc>
                <a:spcPct val="90000"/>
              </a:lnSpc>
              <a:buClr>
                <a:srgbClr val="FF9933"/>
              </a:buClr>
              <a:buFontTx/>
              <a:buAutoNum type="arabicPeriod"/>
            </a:pPr>
            <a:r>
              <a:rPr lang="en-US" altLang="zh-CN">
                <a:ea typeface="宋体" panose="02010600030101010101" pitchFamily="2" charset="-122"/>
              </a:rPr>
              <a:t>A critical limit need not be established for each identified CCP.</a:t>
            </a:r>
          </a:p>
          <a:p>
            <a:pPr marL="914400" lvl="1" indent="-457200">
              <a:lnSpc>
                <a:spcPct val="90000"/>
              </a:lnSpc>
              <a:buClr>
                <a:srgbClr val="FF9933"/>
              </a:buClr>
              <a:buFontTx/>
              <a:buAutoNum type="arabicPeriod"/>
            </a:pPr>
            <a:r>
              <a:rPr lang="en-US" altLang="zh-CN">
                <a:ea typeface="宋体" panose="02010600030101010101" pitchFamily="2" charset="-122"/>
              </a:rPr>
              <a:t>Critical limits most used in child nutrition programs are related to time/ temperature.</a:t>
            </a:r>
          </a:p>
          <a:p>
            <a:pPr marL="914400" lvl="1" indent="-457200">
              <a:lnSpc>
                <a:spcPct val="90000"/>
              </a:lnSpc>
              <a:buClr>
                <a:srgbClr val="FF9933"/>
              </a:buClr>
              <a:buFontTx/>
              <a:buAutoNum type="arabicPeriod"/>
            </a:pPr>
            <a:r>
              <a:rPr lang="en-US" altLang="zh-CN">
                <a:ea typeface="宋体" panose="02010600030101010101" pitchFamily="2" charset="-122"/>
              </a:rPr>
              <a:t>Critical limits are based on scientific data, regulations and other information.</a:t>
            </a:r>
          </a:p>
          <a:p>
            <a:pPr marL="914400" lvl="1" indent="-457200">
              <a:lnSpc>
                <a:spcPct val="90000"/>
              </a:lnSpc>
              <a:buClr>
                <a:srgbClr val="FF9933"/>
              </a:buClr>
              <a:buFontTx/>
              <a:buAutoNum type="arabicPeriod"/>
            </a:pPr>
            <a:r>
              <a:rPr lang="en-US" altLang="zh-CN">
                <a:ea typeface="宋体" panose="02010600030101010101" pitchFamily="2" charset="-122"/>
              </a:rPr>
              <a:t>Critical limits must be appropriate for the food and equipment in your operation.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19">
                                            <p:txEl>
                                              <p:pRg st="2" end="2"/>
                                            </p:txEl>
                                          </p:spTgt>
                                        </p:tgtEl>
                                        <p:attrNameLst>
                                          <p:attrName>style.visibility</p:attrName>
                                        </p:attrNameLst>
                                      </p:cBhvr>
                                      <p:to>
                                        <p:strVal val="visible"/>
                                      </p:to>
                                    </p:set>
                                    <p:anim calcmode="lin" valueType="num">
                                      <p:cBhvr additive="base">
                                        <p:cTn id="19" dur="500" fill="hold"/>
                                        <p:tgtEl>
                                          <p:spTgt spid="92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19">
                                            <p:txEl>
                                              <p:pRg st="3" end="3"/>
                                            </p:txEl>
                                          </p:spTgt>
                                        </p:tgtEl>
                                        <p:attrNameLst>
                                          <p:attrName>style.visibility</p:attrName>
                                        </p:attrNameLst>
                                      </p:cBhvr>
                                      <p:to>
                                        <p:strVal val="visible"/>
                                      </p:to>
                                    </p:set>
                                    <p:anim calcmode="lin" valueType="num">
                                      <p:cBhvr additive="base">
                                        <p:cTn id="25" dur="500" fill="hold"/>
                                        <p:tgtEl>
                                          <p:spTgt spid="92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2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219">
                                            <p:txEl>
                                              <p:pRg st="4" end="4"/>
                                            </p:txEl>
                                          </p:spTgt>
                                        </p:tgtEl>
                                        <p:attrNameLst>
                                          <p:attrName>style.visibility</p:attrName>
                                        </p:attrNameLst>
                                      </p:cBhvr>
                                      <p:to>
                                        <p:strVal val="visible"/>
                                      </p:to>
                                    </p:set>
                                    <p:anim calcmode="lin" valueType="num">
                                      <p:cBhvr additive="base">
                                        <p:cTn id="31" dur="500" fill="hold"/>
                                        <p:tgtEl>
                                          <p:spTgt spid="92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21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bldLvl="2"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76" name="Text Box 4">
            <a:extLst>
              <a:ext uri="{FF2B5EF4-FFF2-40B4-BE49-F238E27FC236}">
                <a16:creationId xmlns:a16="http://schemas.microsoft.com/office/drawing/2014/main" id="{51B1C112-7B31-E523-C135-03D75E7A65E7}"/>
              </a:ext>
            </a:extLst>
          </p:cNvPr>
          <p:cNvSpPr txBox="1">
            <a:spLocks noChangeArrowheads="1"/>
          </p:cNvSpPr>
          <p:nvPr/>
        </p:nvSpPr>
        <p:spPr bwMode="auto">
          <a:xfrm>
            <a:off x="1847850" y="85725"/>
            <a:ext cx="5867400" cy="382541"/>
          </a:xfrm>
          <a:prstGeom prst="rect">
            <a:avLst/>
          </a:prstGeom>
          <a:solidFill>
            <a:srgbClr val="00FFFF"/>
          </a:solidFill>
          <a:ln>
            <a:noFill/>
          </a:ln>
          <a:effectLst/>
          <a:extLs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algn="ctr" defTabSz="963110" fontAlgn="base">
              <a:spcBef>
                <a:spcPct val="0"/>
              </a:spcBef>
              <a:spcAft>
                <a:spcPct val="0"/>
              </a:spcAft>
            </a:pPr>
            <a:r>
              <a:rPr lang="en-US" altLang="zh-CN" sz="1886">
                <a:solidFill>
                  <a:srgbClr val="000000"/>
                </a:solidFill>
                <a:latin typeface="Times New Roman" panose="02020603050405020304" pitchFamily="18" charset="0"/>
                <a:ea typeface="宋体" panose="02010600030101010101" pitchFamily="2" charset="-122"/>
              </a:rPr>
              <a:t>Modeling the Southern Ocean Carbon Cycle</a:t>
            </a:r>
          </a:p>
        </p:txBody>
      </p:sp>
      <p:sp>
        <p:nvSpPr>
          <p:cNvPr id="3081" name="Text Box 9">
            <a:extLst>
              <a:ext uri="{FF2B5EF4-FFF2-40B4-BE49-F238E27FC236}">
                <a16:creationId xmlns:a16="http://schemas.microsoft.com/office/drawing/2014/main" id="{77548DAF-60AB-7E01-A400-836077BEE8C2}"/>
              </a:ext>
            </a:extLst>
          </p:cNvPr>
          <p:cNvSpPr txBox="1">
            <a:spLocks noChangeArrowheads="1"/>
          </p:cNvSpPr>
          <p:nvPr/>
        </p:nvSpPr>
        <p:spPr bwMode="auto">
          <a:xfrm>
            <a:off x="759279" y="2190750"/>
            <a:ext cx="2331584" cy="38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endParaRPr lang="zh-CN" altLang="zh-CN" sz="1886">
              <a:solidFill>
                <a:srgbClr val="000000"/>
              </a:solidFill>
            </a:endParaRPr>
          </a:p>
        </p:txBody>
      </p:sp>
      <p:sp>
        <p:nvSpPr>
          <p:cNvPr id="3082" name="Text Box 10">
            <a:extLst>
              <a:ext uri="{FF2B5EF4-FFF2-40B4-BE49-F238E27FC236}">
                <a16:creationId xmlns:a16="http://schemas.microsoft.com/office/drawing/2014/main" id="{2698A6B4-C791-E84C-7B3D-3F3EFA8F9E17}"/>
              </a:ext>
            </a:extLst>
          </p:cNvPr>
          <p:cNvSpPr txBox="1">
            <a:spLocks noChangeArrowheads="1"/>
          </p:cNvSpPr>
          <p:nvPr/>
        </p:nvSpPr>
        <p:spPr bwMode="auto">
          <a:xfrm>
            <a:off x="653143" y="996043"/>
            <a:ext cx="2841171" cy="1780359"/>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686" b="1" u="sng">
                <a:solidFill>
                  <a:srgbClr val="000000"/>
                </a:solidFill>
                <a:latin typeface="Times New Roman" panose="02020603050405020304" pitchFamily="18" charset="0"/>
                <a:ea typeface="宋体" panose="02010600030101010101" pitchFamily="2" charset="-122"/>
              </a:rPr>
              <a:t>Abstract</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are pursuing several lines of research to improve our ability to model ecosystem dynamics and biogeochemical cycling in the Southern Ocean with the Biogeochemical Elemental Cycling (BEC) model (Moore et al., 2004).  The BEC ocean model includes several functional groups of phytoplankton (diatoms, diazotrophs, picophytoplankton, and coccolithophores) and multiple potentially, growth-limiting nutrients (nitrate, ammonium, phosphate, silicic acid, and iron).  The BEC model iron cycle simulation has been improved by modifying the sedimentary source and scavenging parameterizations.  Ongoing efforts seek to optimize other parameter values and computation of the dynamic Si/C ratio in diatoms for the Southern Ocean region through evaluation of model output with observed chlorophyll and nutrient distributions.  We are also adding an explicit Phaeocystis functional group to the model.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is sometimes the dominant component of the phytoplankton community during blooms in this region, mediated through a competition with diatom species.  A number of factors have been proposed to influence the competition between Phaeocystis and diatoms including differential light harvesting capacity, different iron requirements and uptake capabilities, and differential grazing and sinking mortality terms.  The model can serve as a tool to investigate these hypotheses.  We are also examining the roles of iron inputs from the atmosphere and the sediments in driving Southern Ocean biogeochemistry.  Sedimentary sources are critical in driving observed phytoplankton blooms near key Southern Ocean islands. Accounting for spatial and temporal variability in the solubility of aerosol iron can substantially impact deposition of soluble iron from the atmosphere.</a:t>
            </a:r>
          </a:p>
        </p:txBody>
      </p:sp>
      <p:sp>
        <p:nvSpPr>
          <p:cNvPr id="3085" name="Text Box 13">
            <a:extLst>
              <a:ext uri="{FF2B5EF4-FFF2-40B4-BE49-F238E27FC236}">
                <a16:creationId xmlns:a16="http://schemas.microsoft.com/office/drawing/2014/main" id="{FDD2EB32-72D4-EED9-1F81-07E03D62C558}"/>
              </a:ext>
            </a:extLst>
          </p:cNvPr>
          <p:cNvSpPr txBox="1">
            <a:spLocks noChangeArrowheads="1"/>
          </p:cNvSpPr>
          <p:nvPr/>
        </p:nvSpPr>
        <p:spPr bwMode="auto">
          <a:xfrm>
            <a:off x="0" y="5045529"/>
            <a:ext cx="2098221" cy="15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endParaRPr lang="zh-CN" altLang="zh-CN" sz="386">
              <a:solidFill>
                <a:srgbClr val="000000"/>
              </a:solidFill>
              <a:latin typeface="Times New Roman" panose="02020603050405020304" pitchFamily="18" charset="0"/>
            </a:endParaRPr>
          </a:p>
        </p:txBody>
      </p:sp>
      <p:sp>
        <p:nvSpPr>
          <p:cNvPr id="3208" name="AutoShape 136">
            <a:extLst>
              <a:ext uri="{FF2B5EF4-FFF2-40B4-BE49-F238E27FC236}">
                <a16:creationId xmlns:a16="http://schemas.microsoft.com/office/drawing/2014/main" id="{9EBF5363-7F40-259D-4E3F-4DD6103C92D0}"/>
              </a:ext>
            </a:extLst>
          </p:cNvPr>
          <p:cNvSpPr>
            <a:spLocks noChangeAspect="1" noChangeArrowheads="1"/>
          </p:cNvSpPr>
          <p:nvPr/>
        </p:nvSpPr>
        <p:spPr bwMode="auto">
          <a:xfrm>
            <a:off x="4278426" y="3129983"/>
            <a:ext cx="587148" cy="598034"/>
          </a:xfrm>
          <a:prstGeom prst="rect">
            <a:avLst/>
          </a:prstGeom>
          <a:noFill/>
          <a:extLst>
            <a:ext uri="{909E8E84-426E-40DD-AFC4-6F175D3DCCD1}">
              <a14:hiddenFill xmlns:a14="http://schemas.microsoft.com/office/drawing/2010/main">
                <a:solidFill>
                  <a:srgbClr val="FFFFFF"/>
                </a:solidFill>
              </a14:hiddenFill>
            </a:ext>
          </a:extLst>
        </p:spPr>
        <p:txBody>
          <a:bodyPr/>
          <a:lstStyle/>
          <a:p>
            <a:pPr defTabSz="195956" fontAlgn="base">
              <a:spcBef>
                <a:spcPct val="0"/>
              </a:spcBef>
              <a:spcAft>
                <a:spcPct val="0"/>
              </a:spcAft>
            </a:pPr>
            <a:endParaRPr lang="zh-CN" altLang="en-US" sz="514">
              <a:solidFill>
                <a:srgbClr val="000000"/>
              </a:solidFill>
              <a:latin typeface="Times New Roman" panose="02020603050405020304" pitchFamily="18" charset="0"/>
            </a:endParaRPr>
          </a:p>
        </p:txBody>
      </p:sp>
      <p:sp>
        <p:nvSpPr>
          <p:cNvPr id="3230" name="Text Box 158">
            <a:extLst>
              <a:ext uri="{FF2B5EF4-FFF2-40B4-BE49-F238E27FC236}">
                <a16:creationId xmlns:a16="http://schemas.microsoft.com/office/drawing/2014/main" id="{39E75E33-BA91-3E60-574F-DE9A34FB9EA6}"/>
              </a:ext>
            </a:extLst>
          </p:cNvPr>
          <p:cNvSpPr txBox="1">
            <a:spLocks noChangeArrowheads="1"/>
          </p:cNvSpPr>
          <p:nvPr/>
        </p:nvSpPr>
        <p:spPr bwMode="auto">
          <a:xfrm>
            <a:off x="1518557" y="457200"/>
            <a:ext cx="15022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600" b="1">
                <a:solidFill>
                  <a:srgbClr val="000000"/>
                </a:solidFill>
                <a:latin typeface="Verdana" panose="020B0604030504040204" pitchFamily="34" charset="0"/>
                <a:ea typeface="宋体" panose="02010600030101010101" pitchFamily="2" charset="-122"/>
              </a:rPr>
              <a:t>J. Keith Moore, Shanlin Wang, </a:t>
            </a:r>
          </a:p>
          <a:p>
            <a:pPr defTabSz="963110" fontAlgn="base">
              <a:spcBef>
                <a:spcPct val="0"/>
              </a:spcBef>
              <a:spcAft>
                <a:spcPct val="0"/>
              </a:spcAft>
            </a:pPr>
            <a:r>
              <a:rPr lang="en-US" altLang="zh-CN" sz="600" b="1">
                <a:solidFill>
                  <a:srgbClr val="000000"/>
                </a:solidFill>
                <a:latin typeface="Verdana" panose="020B0604030504040204" pitchFamily="34" charset="0"/>
                <a:ea typeface="宋体" panose="02010600030101010101" pitchFamily="2" charset="-122"/>
              </a:rPr>
              <a:t>  and Aparna Krishnamurthy</a:t>
            </a:r>
            <a:endParaRPr lang="en-US" altLang="zh-CN" sz="600">
              <a:solidFill>
                <a:srgbClr val="000000"/>
              </a:solidFill>
              <a:latin typeface="Verdana" panose="020B0604030504040204" pitchFamily="34" charset="0"/>
              <a:ea typeface="宋体" panose="02010600030101010101" pitchFamily="2" charset="-122"/>
            </a:endParaRP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Email: jkmoore@uci.edu </a:t>
            </a: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Department of Earth System Science</a:t>
            </a:r>
          </a:p>
          <a:p>
            <a:pPr defTabSz="963110" fontAlgn="base">
              <a:spcBef>
                <a:spcPct val="0"/>
              </a:spcBef>
              <a:spcAft>
                <a:spcPct val="0"/>
              </a:spcAft>
            </a:pPr>
            <a:r>
              <a:rPr lang="en-US" altLang="zh-CN" sz="600">
                <a:solidFill>
                  <a:srgbClr val="000000"/>
                </a:solidFill>
                <a:latin typeface="Verdana" panose="020B0604030504040204" pitchFamily="34" charset="0"/>
                <a:ea typeface="宋体" panose="02010600030101010101" pitchFamily="2" charset="-122"/>
              </a:rPr>
              <a:t>University of California, Irvine, Ca. </a:t>
            </a:r>
          </a:p>
        </p:txBody>
      </p:sp>
      <p:sp>
        <p:nvSpPr>
          <p:cNvPr id="3233" name="Text Box 161">
            <a:extLst>
              <a:ext uri="{FF2B5EF4-FFF2-40B4-BE49-F238E27FC236}">
                <a16:creationId xmlns:a16="http://schemas.microsoft.com/office/drawing/2014/main" id="{33AF37EE-2AEA-F4AF-09A6-57C24172C2FF}"/>
              </a:ext>
            </a:extLst>
          </p:cNvPr>
          <p:cNvSpPr txBox="1">
            <a:spLocks noChangeArrowheads="1"/>
          </p:cNvSpPr>
          <p:nvPr/>
        </p:nvSpPr>
        <p:spPr bwMode="auto">
          <a:xfrm>
            <a:off x="538843" y="2726872"/>
            <a:ext cx="3608614" cy="129240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Improving the BEC Model Iron Cycle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A number of recent papers have suggested an important role for continental margin sediments as an iron source for the open ocean (i.e., Elrod et al., 2004; Lam et al., 2006).  We added an improved sedimentary iron source to the BEC model weighted by the area of sediment in each model grid cell determined by the ETOPO2 high resolution bathymetry (Moore and Braucher, 2008). Iron flux from sediments is determined by the sinking POC flux based data from benthic flux chambers (Elrod et al., 2004).  The resulting sedimentary iron source is of similar magnitude to the source from atmospheric dust deposition (Figure 1).  This improved sedimentary iron source captures the important fluxes at shallow depths along the continental margins and near key islands in the Southern Ocean such as the Kerguelen and South Georgia Islands (Figures 1 and 2).</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also modified the iron scavenging parameters in the BEC model, such that scavenging is a function of the sinking particle mass flux (POM+bSi+CaCO</a:t>
            </a:r>
            <a:r>
              <a:rPr lang="en-US" altLang="zh-CN" sz="514" b="1" baseline="-25000">
                <a:solidFill>
                  <a:srgbClr val="000000"/>
                </a:solidFill>
                <a:latin typeface="Times New Roman" panose="02020603050405020304" pitchFamily="18" charset="0"/>
                <a:ea typeface="宋体" panose="02010600030101010101" pitchFamily="2" charset="-122"/>
              </a:rPr>
              <a:t>3</a:t>
            </a:r>
            <a:r>
              <a:rPr lang="en-US" altLang="zh-CN" sz="514" b="1">
                <a:solidFill>
                  <a:srgbClr val="000000"/>
                </a:solidFill>
                <a:latin typeface="Times New Roman" panose="02020603050405020304" pitchFamily="18" charset="0"/>
                <a:ea typeface="宋体" panose="02010600030101010101" pitchFamily="2" charset="-122"/>
              </a:rPr>
              <a:t>+dust), and most scavenged iron (90%) is added to the sinking Fe pool to remineralize deeper in the water column (Moore and Braucher, 2008).  These changes in scavenging parameterizations and the sedimentary iron source result in a better agreement between simulated and observed dissolved iron distributions, allowing the model to capture the observed elevated iron concentrations along continental margins and near key Southern Ocean islands (Figures 2 and 3).</a:t>
            </a:r>
          </a:p>
        </p:txBody>
      </p:sp>
      <p:sp>
        <p:nvSpPr>
          <p:cNvPr id="3239" name="Text Box 167">
            <a:extLst>
              <a:ext uri="{FF2B5EF4-FFF2-40B4-BE49-F238E27FC236}">
                <a16:creationId xmlns:a16="http://schemas.microsoft.com/office/drawing/2014/main" id="{14029E56-D865-9ACC-D95A-A606B2BEA1C1}"/>
              </a:ext>
            </a:extLst>
          </p:cNvPr>
          <p:cNvSpPr txBox="1">
            <a:spLocks noChangeArrowheads="1"/>
          </p:cNvSpPr>
          <p:nvPr/>
        </p:nvSpPr>
        <p:spPr bwMode="auto">
          <a:xfrm>
            <a:off x="2253343" y="4914900"/>
            <a:ext cx="1616529"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2. BEC model simulated euphotic zone dissolved iron concentrations are compared with observations.</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85" name="Text Box 213">
            <a:extLst>
              <a:ext uri="{FF2B5EF4-FFF2-40B4-BE49-F238E27FC236}">
                <a16:creationId xmlns:a16="http://schemas.microsoft.com/office/drawing/2014/main" id="{974A1514-D149-7062-37F0-A8D4890E3B07}"/>
              </a:ext>
            </a:extLst>
          </p:cNvPr>
          <p:cNvSpPr txBox="1">
            <a:spLocks noChangeArrowheads="1"/>
          </p:cNvSpPr>
          <p:nvPr/>
        </p:nvSpPr>
        <p:spPr bwMode="auto">
          <a:xfrm>
            <a:off x="3608614" y="1567543"/>
            <a:ext cx="2073729"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4. Mean observed silicate concentrations from the World Ocean Atlas (WOA) 2001 are compared with BEC simulated values before and after optimization of dynamic Si/C parameterization and parameters governing the remineralization profile of sinking biogenic silica (bSi).</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3" name="Text Box 221">
            <a:extLst>
              <a:ext uri="{FF2B5EF4-FFF2-40B4-BE49-F238E27FC236}">
                <a16:creationId xmlns:a16="http://schemas.microsoft.com/office/drawing/2014/main" id="{01D5817C-705C-5781-C5BC-9A61DD44A55A}"/>
              </a:ext>
            </a:extLst>
          </p:cNvPr>
          <p:cNvSpPr txBox="1">
            <a:spLocks noChangeArrowheads="1"/>
          </p:cNvSpPr>
          <p:nvPr/>
        </p:nvSpPr>
        <p:spPr bwMode="auto">
          <a:xfrm>
            <a:off x="555172" y="6106886"/>
            <a:ext cx="1583871" cy="250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1. BEC model iron sources and sink  distributions (Moore and Braucher, 2008).</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4" name="Text Box 222">
            <a:extLst>
              <a:ext uri="{FF2B5EF4-FFF2-40B4-BE49-F238E27FC236}">
                <a16:creationId xmlns:a16="http://schemas.microsoft.com/office/drawing/2014/main" id="{00DFC2F2-DE6B-7382-360B-06263C688D4C}"/>
              </a:ext>
            </a:extLst>
          </p:cNvPr>
          <p:cNvSpPr txBox="1">
            <a:spLocks noChangeArrowheads="1"/>
          </p:cNvSpPr>
          <p:nvPr/>
        </p:nvSpPr>
        <p:spPr bwMode="auto">
          <a:xfrm>
            <a:off x="5829300" y="3200400"/>
            <a:ext cx="1322614" cy="40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8.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b="1">
                <a:solidFill>
                  <a:srgbClr val="000000"/>
                </a:solidFill>
                <a:latin typeface="Times New Roman" panose="02020603050405020304" pitchFamily="18" charset="0"/>
                <a:ea typeface="宋体" panose="02010600030101010101" pitchFamily="2" charset="-122"/>
              </a:rPr>
              <a:t> biomass from several BEC model simulations compared with observations for the month of January.</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5" name="Text Box 223">
            <a:extLst>
              <a:ext uri="{FF2B5EF4-FFF2-40B4-BE49-F238E27FC236}">
                <a16:creationId xmlns:a16="http://schemas.microsoft.com/office/drawing/2014/main" id="{A1EA8CB2-FC90-D00A-52ED-5E639D6E3B96}"/>
              </a:ext>
            </a:extLst>
          </p:cNvPr>
          <p:cNvSpPr txBox="1">
            <a:spLocks noChangeArrowheads="1"/>
          </p:cNvSpPr>
          <p:nvPr/>
        </p:nvSpPr>
        <p:spPr bwMode="auto">
          <a:xfrm>
            <a:off x="4245429" y="3135086"/>
            <a:ext cx="148590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5. Taylor plot comparing BEC simulated values with observed macronutirent distributions (WOA2001), dissolved iron distributions (Moore and Braucher, 2008), and surface chlorophyll distributions (SeaWiFS) before (small symbols) and after parameter optimizations (large symbols).</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297" name="Text Box 225">
            <a:extLst>
              <a:ext uri="{FF2B5EF4-FFF2-40B4-BE49-F238E27FC236}">
                <a16:creationId xmlns:a16="http://schemas.microsoft.com/office/drawing/2014/main" id="{CD903DAA-438E-27BF-ACD0-A06D2B00C729}"/>
              </a:ext>
            </a:extLst>
          </p:cNvPr>
          <p:cNvSpPr txBox="1">
            <a:spLocks noChangeArrowheads="1"/>
          </p:cNvSpPr>
          <p:nvPr/>
        </p:nvSpPr>
        <p:spPr bwMode="auto">
          <a:xfrm>
            <a:off x="3951514" y="4963886"/>
            <a:ext cx="1273629"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6. Atmospheric soluble iron inputs to the surface ocean assuming a variable aerosol  Fe solubility from both mineral dust and combustion sources (A and B), and a constant 2% solubility from mineral dust (from Luo et al., 2008).</a:t>
            </a:r>
            <a:r>
              <a:rPr lang="en-US" altLang="zh-CN" sz="343" b="1">
                <a:solidFill>
                  <a:srgbClr val="000000"/>
                </a:solidFill>
                <a:latin typeface="Times New Roman" panose="02020603050405020304" pitchFamily="18" charset="0"/>
                <a:ea typeface="宋体" panose="02010600030101010101" pitchFamily="2" charset="-122"/>
              </a:rPr>
              <a:t>                </a:t>
            </a:r>
          </a:p>
        </p:txBody>
      </p:sp>
      <p:pic>
        <p:nvPicPr>
          <p:cNvPr id="3310" name="Picture 238">
            <a:extLst>
              <a:ext uri="{FF2B5EF4-FFF2-40B4-BE49-F238E27FC236}">
                <a16:creationId xmlns:a16="http://schemas.microsoft.com/office/drawing/2014/main" id="{202B5E03-7F8A-8427-2299-AE5E02619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843" y="81643"/>
            <a:ext cx="750094" cy="751114"/>
          </a:xfrm>
          <a:prstGeom prst="rect">
            <a:avLst/>
          </a:prstGeom>
          <a:noFill/>
          <a:extLst>
            <a:ext uri="{909E8E84-426E-40DD-AFC4-6F175D3DCCD1}">
              <a14:hiddenFill xmlns:a14="http://schemas.microsoft.com/office/drawing/2010/main">
                <a:solidFill>
                  <a:srgbClr val="FFFFFF"/>
                </a:solidFill>
              </a14:hiddenFill>
            </a:ext>
          </a:extLst>
        </p:spPr>
      </p:pic>
      <p:pic>
        <p:nvPicPr>
          <p:cNvPr id="3311" name="Picture 239">
            <a:extLst>
              <a:ext uri="{FF2B5EF4-FFF2-40B4-BE49-F238E27FC236}">
                <a16:creationId xmlns:a16="http://schemas.microsoft.com/office/drawing/2014/main" id="{FC58E9CD-3B06-D706-DCA6-0085F150D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2" y="3886200"/>
            <a:ext cx="1590335" cy="2220686"/>
          </a:xfrm>
          <a:prstGeom prst="rect">
            <a:avLst/>
          </a:prstGeom>
          <a:noFill/>
          <a:extLst>
            <a:ext uri="{909E8E84-426E-40DD-AFC4-6F175D3DCCD1}">
              <a14:hiddenFill xmlns:a14="http://schemas.microsoft.com/office/drawing/2010/main">
                <a:solidFill>
                  <a:srgbClr val="FFFFFF"/>
                </a:solidFill>
              </a14:hiddenFill>
            </a:ext>
          </a:extLst>
        </p:spPr>
      </p:pic>
      <p:pic>
        <p:nvPicPr>
          <p:cNvPr id="3312" name="Picture 240">
            <a:extLst>
              <a:ext uri="{FF2B5EF4-FFF2-40B4-BE49-F238E27FC236}">
                <a16:creationId xmlns:a16="http://schemas.microsoft.com/office/drawing/2014/main" id="{2CB06A49-1239-3EC2-FA07-B1A03A196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671" y="3886200"/>
            <a:ext cx="1567543" cy="1027680"/>
          </a:xfrm>
          <a:prstGeom prst="rect">
            <a:avLst/>
          </a:prstGeom>
          <a:noFill/>
          <a:extLst>
            <a:ext uri="{909E8E84-426E-40DD-AFC4-6F175D3DCCD1}">
              <a14:hiddenFill xmlns:a14="http://schemas.microsoft.com/office/drawing/2010/main">
                <a:solidFill>
                  <a:srgbClr val="FFFFFF"/>
                </a:solidFill>
              </a14:hiddenFill>
            </a:ext>
          </a:extLst>
        </p:spPr>
      </p:pic>
      <p:pic>
        <p:nvPicPr>
          <p:cNvPr id="3313" name="Picture 241">
            <a:extLst>
              <a:ext uri="{FF2B5EF4-FFF2-40B4-BE49-F238E27FC236}">
                <a16:creationId xmlns:a16="http://schemas.microsoft.com/office/drawing/2014/main" id="{413BD58C-D344-A6D8-00B0-C187EBD70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3343" y="5127172"/>
            <a:ext cx="1551214" cy="1396773"/>
          </a:xfrm>
          <a:prstGeom prst="rect">
            <a:avLst/>
          </a:prstGeom>
          <a:noFill/>
          <a:extLst>
            <a:ext uri="{909E8E84-426E-40DD-AFC4-6F175D3DCCD1}">
              <a14:hiddenFill xmlns:a14="http://schemas.microsoft.com/office/drawing/2010/main">
                <a:solidFill>
                  <a:srgbClr val="FFFFFF"/>
                </a:solidFill>
              </a14:hiddenFill>
            </a:ext>
          </a:extLst>
        </p:spPr>
      </p:pic>
      <p:sp>
        <p:nvSpPr>
          <p:cNvPr id="3315" name="Text Box 243">
            <a:extLst>
              <a:ext uri="{FF2B5EF4-FFF2-40B4-BE49-F238E27FC236}">
                <a16:creationId xmlns:a16="http://schemas.microsoft.com/office/drawing/2014/main" id="{08FE5991-7072-DAE5-1090-6A29B77FD62E}"/>
              </a:ext>
            </a:extLst>
          </p:cNvPr>
          <p:cNvSpPr txBox="1">
            <a:spLocks noChangeArrowheads="1"/>
          </p:cNvSpPr>
          <p:nvPr/>
        </p:nvSpPr>
        <p:spPr bwMode="auto">
          <a:xfrm>
            <a:off x="2237014" y="6515100"/>
            <a:ext cx="1632857"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3.  Observations of dissolved iron concentrations are compared with BEC simulated values (Moore and Braucher, 2008).</a:t>
            </a:r>
            <a:r>
              <a:rPr lang="en-US" altLang="zh-CN" sz="343" b="1">
                <a:solidFill>
                  <a:srgbClr val="000000"/>
                </a:solidFill>
                <a:latin typeface="Times New Roman" panose="02020603050405020304" pitchFamily="18" charset="0"/>
                <a:ea typeface="宋体" panose="02010600030101010101" pitchFamily="2" charset="-122"/>
              </a:rPr>
              <a:t>                     </a:t>
            </a:r>
          </a:p>
        </p:txBody>
      </p:sp>
      <p:pic>
        <p:nvPicPr>
          <p:cNvPr id="3316" name="Picture 244">
            <a:extLst>
              <a:ext uri="{FF2B5EF4-FFF2-40B4-BE49-F238E27FC236}">
                <a16:creationId xmlns:a16="http://schemas.microsoft.com/office/drawing/2014/main" id="{42D32EDD-D0E6-4883-4174-83CDF25222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614" y="489857"/>
            <a:ext cx="2073729"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317" name="Picture 245">
            <a:extLst>
              <a:ext uri="{FF2B5EF4-FFF2-40B4-BE49-F238E27FC236}">
                <a16:creationId xmlns:a16="http://schemas.microsoft.com/office/drawing/2014/main" id="{0BA10B26-FAE9-3917-FCF2-3B1FCB235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1959429"/>
            <a:ext cx="1273629" cy="1171235"/>
          </a:xfrm>
          <a:prstGeom prst="rect">
            <a:avLst/>
          </a:prstGeom>
          <a:noFill/>
          <a:extLst>
            <a:ext uri="{909E8E84-426E-40DD-AFC4-6F175D3DCCD1}">
              <a14:hiddenFill xmlns:a14="http://schemas.microsoft.com/office/drawing/2010/main">
                <a:solidFill>
                  <a:srgbClr val="FFFFFF"/>
                </a:solidFill>
              </a14:hiddenFill>
            </a:ext>
          </a:extLst>
        </p:spPr>
      </p:pic>
      <p:sp>
        <p:nvSpPr>
          <p:cNvPr id="3318" name="Text Box 246">
            <a:extLst>
              <a:ext uri="{FF2B5EF4-FFF2-40B4-BE49-F238E27FC236}">
                <a16:creationId xmlns:a16="http://schemas.microsoft.com/office/drawing/2014/main" id="{708D4960-6FEC-A805-4DCE-026F11EF13BE}"/>
              </a:ext>
            </a:extLst>
          </p:cNvPr>
          <p:cNvSpPr txBox="1">
            <a:spLocks noChangeArrowheads="1"/>
          </p:cNvSpPr>
          <p:nvPr/>
        </p:nvSpPr>
        <p:spPr bwMode="auto">
          <a:xfrm>
            <a:off x="5780314" y="506186"/>
            <a:ext cx="2775857" cy="97590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Optimizing the BEC Model for the Southern Ocean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have modified the parameter values that determine remineralization profiles for particulate organic matter, biogenic silica, and calcium carbonate to reduce model-observation disagreement at the global scale, but with a particular emphasis on the southern ocean region.  The dynamic computation of Si/C ratios for the diatom phytoplankton group was also modified, with resulting higher Si/C ratios under the iron-limited conditions that prevail in the Southern Ocean.  These modifications significantly improve the ability of the BEC model to reproduce observed nutrient distributions, with the greatest improvement in the dissolved Si distributions (Figures 4 and 5).  Future work will focus on improving the photoadaptation parameterizations in the BEC model to incorporate nutrient influences and to better match the observed chlorophyll distributions from SeaWiFS and MODIS.</a:t>
            </a:r>
          </a:p>
        </p:txBody>
      </p:sp>
      <p:sp>
        <p:nvSpPr>
          <p:cNvPr id="3319" name="Text Box 247">
            <a:extLst>
              <a:ext uri="{FF2B5EF4-FFF2-40B4-BE49-F238E27FC236}">
                <a16:creationId xmlns:a16="http://schemas.microsoft.com/office/drawing/2014/main" id="{78A0A10F-D0A4-17E7-B314-EA28C95861C5}"/>
              </a:ext>
            </a:extLst>
          </p:cNvPr>
          <p:cNvSpPr txBox="1">
            <a:spLocks noChangeArrowheads="1"/>
          </p:cNvSpPr>
          <p:nvPr/>
        </p:nvSpPr>
        <p:spPr bwMode="auto">
          <a:xfrm>
            <a:off x="6515100" y="5127172"/>
            <a:ext cx="2041071" cy="238693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0"/>
              </a:spcBef>
              <a:spcAft>
                <a:spcPct val="0"/>
              </a:spcAft>
            </a:pPr>
            <a:r>
              <a:rPr lang="en-US" altLang="zh-CN" sz="514" b="1" u="sng">
                <a:solidFill>
                  <a:srgbClr val="000000"/>
                </a:solidFill>
                <a:latin typeface="Times New Roman" panose="02020603050405020304" pitchFamily="18" charset="0"/>
                <a:ea typeface="宋体" panose="02010600030101010101" pitchFamily="2" charset="-122"/>
              </a:rPr>
              <a:t>References</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Elrod, V.A., Berelson, W.M., Coale, K.H., and Johnson, K.S.: The flux of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iron from continental shelf sediments: A missing source of global budgets.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Geophys. Res. Lett., 31, L12307, doi:10.1029/2004GL020216, 2004.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Lam, P.J., Bishop, J.K.B., Henning, C.C., Marcus, M.A., Waychunas, G.A.,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and Fung, I.Y.: Wintertime phytoplankton bloom in the subarctic Pacific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supported by continental margin iron. </a:t>
            </a:r>
            <a:r>
              <a:rPr lang="en-US" altLang="zh-CN" sz="514" i="1">
                <a:solidFill>
                  <a:srgbClr val="000000"/>
                </a:solidFill>
                <a:latin typeface="Times New Roman" panose="02020603050405020304" pitchFamily="18" charset="0"/>
                <a:ea typeface="宋体" panose="02010600030101010101" pitchFamily="2" charset="-122"/>
              </a:rPr>
              <a:t>Global Biogeochem. Cycles</a:t>
            </a:r>
            <a:r>
              <a:rPr lang="en-US" altLang="zh-CN" sz="514">
                <a:solidFill>
                  <a:srgbClr val="000000"/>
                </a:solidFill>
                <a:latin typeface="Times New Roman" panose="02020603050405020304" pitchFamily="18" charset="0"/>
                <a:ea typeface="宋体" panose="02010600030101010101" pitchFamily="2" charset="-122"/>
              </a:rPr>
              <a:t>, 20,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GB1006, doi:10.1029/2005GB002557, 2006.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Luo C., Mahowald N., del Corral J., 2003. Sensitivity study of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meteorological parameters on mineral aerosol mobilization,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transport and distribution, </a:t>
            </a:r>
            <a:r>
              <a:rPr lang="en-US" altLang="zh-CN" sz="514" i="1">
                <a:solidFill>
                  <a:srgbClr val="000000"/>
                </a:solidFill>
                <a:latin typeface="Times New Roman" panose="02020603050405020304" pitchFamily="18" charset="0"/>
                <a:ea typeface="宋体" panose="02010600030101010101" pitchFamily="2" charset="-122"/>
              </a:rPr>
              <a:t>J. Geophys. Res</a:t>
            </a:r>
            <a:r>
              <a:rPr lang="en-US" altLang="zh-CN" sz="514">
                <a:solidFill>
                  <a:srgbClr val="000000"/>
                </a:solidFill>
                <a:latin typeface="Times New Roman" panose="02020603050405020304" pitchFamily="18" charset="0"/>
                <a:ea typeface="宋体" panose="02010600030101010101" pitchFamily="2" charset="-122"/>
              </a:rPr>
              <a:t>., 108, D15, 4447,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10.1029/2003JD0003483.</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Luo, C., N. Mahowald, T. Bond, P. Y. Chuang, P. Artaxo, R. Siefert, Y.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Chen, and J. Schauer (2008), Combustion iron distribution and deposition,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Global Biogeochem. Cycles, 22, GB1012, doi:10.1029/2007GB002964.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Moore, J.K, Doney, S.C, and Lindsay, K, Upper ocean ecosystem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dynamics and iron cycling in a global three-dimensional model,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a:t>
            </a:r>
            <a:r>
              <a:rPr lang="en-US" altLang="zh-CN" sz="514" i="1">
                <a:solidFill>
                  <a:srgbClr val="000000"/>
                </a:solidFill>
                <a:latin typeface="Times New Roman" panose="02020603050405020304" pitchFamily="18" charset="0"/>
                <a:ea typeface="宋体" panose="02010600030101010101" pitchFamily="2" charset="-122"/>
              </a:rPr>
              <a:t>Global Biogeochemical Cycles </a:t>
            </a:r>
            <a:r>
              <a:rPr lang="en-US" altLang="zh-CN" sz="514">
                <a:solidFill>
                  <a:srgbClr val="000000"/>
                </a:solidFill>
                <a:latin typeface="Times New Roman" panose="02020603050405020304" pitchFamily="18" charset="0"/>
                <a:ea typeface="宋体" panose="02010600030101010101" pitchFamily="2" charset="-122"/>
              </a:rPr>
              <a:t>18, GB4028, 2004.</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Moore, J. K., and O. Braucher, (2008), Sedimentary and mineral dust </a:t>
            </a:r>
          </a:p>
          <a:p>
            <a:pPr defTabSz="963110" fontAlgn="base">
              <a:spcBef>
                <a:spcPct val="0"/>
              </a:spcBef>
              <a:spcAft>
                <a:spcPct val="0"/>
              </a:spcAft>
            </a:pPr>
            <a:r>
              <a:rPr lang="en-US" altLang="zh-CN" sz="514">
                <a:solidFill>
                  <a:srgbClr val="000000"/>
                </a:solidFill>
                <a:latin typeface="Times New Roman" panose="02020603050405020304" pitchFamily="18" charset="0"/>
                <a:ea typeface="宋体" panose="02010600030101010101" pitchFamily="2" charset="-122"/>
              </a:rPr>
              <a:t>   sources of dissolved iron to the World Ocean, Biogeosciences, in press.</a:t>
            </a:r>
          </a:p>
        </p:txBody>
      </p:sp>
      <p:sp>
        <p:nvSpPr>
          <p:cNvPr id="3320" name="Text Box 248">
            <a:extLst>
              <a:ext uri="{FF2B5EF4-FFF2-40B4-BE49-F238E27FC236}">
                <a16:creationId xmlns:a16="http://schemas.microsoft.com/office/drawing/2014/main" id="{5418ADF6-FD87-C4DC-F539-A66CC6527324}"/>
              </a:ext>
            </a:extLst>
          </p:cNvPr>
          <p:cNvSpPr txBox="1">
            <a:spLocks noChangeArrowheads="1"/>
          </p:cNvSpPr>
          <p:nvPr/>
        </p:nvSpPr>
        <p:spPr bwMode="auto">
          <a:xfrm>
            <a:off x="3918857" y="6221186"/>
            <a:ext cx="2530929" cy="613373"/>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86" b="1" u="sng">
                <a:solidFill>
                  <a:srgbClr val="000000"/>
                </a:solidFill>
                <a:latin typeface="Times New Roman" panose="02020603050405020304" pitchFamily="18" charset="0"/>
                <a:ea typeface="宋体" panose="02010600030101010101" pitchFamily="2" charset="-122"/>
              </a:rPr>
              <a:t>Acknowledgments</a:t>
            </a:r>
          </a:p>
          <a:p>
            <a:pPr algn="just" defTabSz="963110" fontAlgn="base">
              <a:spcBef>
                <a:spcPct val="50000"/>
              </a:spcBef>
              <a:spcAft>
                <a:spcPct val="0"/>
              </a:spcAft>
            </a:pPr>
            <a:r>
              <a:rPr lang="en-US" altLang="zh-CN" sz="600">
                <a:solidFill>
                  <a:srgbClr val="000000"/>
                </a:solidFill>
                <a:latin typeface="Times New Roman" panose="02020603050405020304" pitchFamily="18" charset="0"/>
                <a:ea typeface="宋体" panose="02010600030101010101" pitchFamily="2" charset="-122"/>
              </a:rPr>
              <a:t>This work is funded by NASA grants NNG05GR25G and NNX08AB76G to J.K. Moore, National Science Foundation, grants OCE-0452972 and ATM-0453495, and the University of California, Irvine, Earth System Science Research Experience for Undergraduates program</a:t>
            </a:r>
            <a:r>
              <a:rPr lang="en-US" altLang="zh-CN" sz="514">
                <a:solidFill>
                  <a:srgbClr val="000000"/>
                </a:solidFill>
                <a:latin typeface="Times New Roman" panose="02020603050405020304" pitchFamily="18" charset="0"/>
                <a:ea typeface="宋体" panose="02010600030101010101" pitchFamily="2" charset="-122"/>
              </a:rPr>
              <a:t>.</a:t>
            </a:r>
          </a:p>
        </p:txBody>
      </p:sp>
      <p:pic>
        <p:nvPicPr>
          <p:cNvPr id="3321" name="Picture 249">
            <a:extLst>
              <a:ext uri="{FF2B5EF4-FFF2-40B4-BE49-F238E27FC236}">
                <a16:creationId xmlns:a16="http://schemas.microsoft.com/office/drawing/2014/main" id="{CB883F02-7299-BE88-D639-D6B5621495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7843" y="3853543"/>
            <a:ext cx="1291318" cy="1120889"/>
          </a:xfrm>
          <a:prstGeom prst="rect">
            <a:avLst/>
          </a:prstGeom>
          <a:noFill/>
          <a:extLst>
            <a:ext uri="{909E8E84-426E-40DD-AFC4-6F175D3DCCD1}">
              <a14:hiddenFill xmlns:a14="http://schemas.microsoft.com/office/drawing/2010/main">
                <a:solidFill>
                  <a:srgbClr val="FFFFFF"/>
                </a:solidFill>
              </a14:hiddenFill>
            </a:ext>
          </a:extLst>
        </p:spPr>
      </p:pic>
      <p:pic>
        <p:nvPicPr>
          <p:cNvPr id="3322" name="Picture 250">
            <a:extLst>
              <a:ext uri="{FF2B5EF4-FFF2-40B4-BE49-F238E27FC236}">
                <a16:creationId xmlns:a16="http://schemas.microsoft.com/office/drawing/2014/main" id="{84F70B9E-8D5B-09A1-A5BE-C2E9F0DADF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6786" y="3755571"/>
            <a:ext cx="1146402" cy="1203212"/>
          </a:xfrm>
          <a:prstGeom prst="rect">
            <a:avLst/>
          </a:prstGeom>
          <a:noFill/>
          <a:extLst>
            <a:ext uri="{909E8E84-426E-40DD-AFC4-6F175D3DCCD1}">
              <a14:hiddenFill xmlns:a14="http://schemas.microsoft.com/office/drawing/2010/main">
                <a:solidFill>
                  <a:srgbClr val="FFFFFF"/>
                </a:solidFill>
              </a14:hiddenFill>
            </a:ext>
          </a:extLst>
        </p:spPr>
      </p:pic>
      <p:pic>
        <p:nvPicPr>
          <p:cNvPr id="3323" name="Picture 251">
            <a:extLst>
              <a:ext uri="{FF2B5EF4-FFF2-40B4-BE49-F238E27FC236}">
                <a16:creationId xmlns:a16="http://schemas.microsoft.com/office/drawing/2014/main" id="{1CA1EBA9-2683-E8AA-7EB8-FB7E99E38F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1957" y="1567543"/>
            <a:ext cx="1320914" cy="1632857"/>
          </a:xfrm>
          <a:prstGeom prst="rect">
            <a:avLst/>
          </a:prstGeom>
          <a:noFill/>
          <a:extLst>
            <a:ext uri="{909E8E84-426E-40DD-AFC4-6F175D3DCCD1}">
              <a14:hiddenFill xmlns:a14="http://schemas.microsoft.com/office/drawing/2010/main">
                <a:solidFill>
                  <a:srgbClr val="FFFFFF"/>
                </a:solidFill>
              </a14:hiddenFill>
            </a:ext>
          </a:extLst>
        </p:spPr>
      </p:pic>
      <p:pic>
        <p:nvPicPr>
          <p:cNvPr id="3324" name="Picture 252">
            <a:extLst>
              <a:ext uri="{FF2B5EF4-FFF2-40B4-BE49-F238E27FC236}">
                <a16:creationId xmlns:a16="http://schemas.microsoft.com/office/drawing/2014/main" id="{64527DEA-751F-A581-FE01-C7C2C9B318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6965" y="1567543"/>
            <a:ext cx="1187563" cy="1632857"/>
          </a:xfrm>
          <a:prstGeom prst="rect">
            <a:avLst/>
          </a:prstGeom>
          <a:noFill/>
          <a:extLst>
            <a:ext uri="{909E8E84-426E-40DD-AFC4-6F175D3DCCD1}">
              <a14:hiddenFill xmlns:a14="http://schemas.microsoft.com/office/drawing/2010/main">
                <a:solidFill>
                  <a:srgbClr val="FFFFFF"/>
                </a:solidFill>
              </a14:hiddenFill>
            </a:ext>
          </a:extLst>
        </p:spPr>
      </p:pic>
      <p:sp>
        <p:nvSpPr>
          <p:cNvPr id="3325" name="Text Box 253">
            <a:extLst>
              <a:ext uri="{FF2B5EF4-FFF2-40B4-BE49-F238E27FC236}">
                <a16:creationId xmlns:a16="http://schemas.microsoft.com/office/drawing/2014/main" id="{9A9575FB-7491-AB2A-75EF-7A59F680AE7B}"/>
              </a:ext>
            </a:extLst>
          </p:cNvPr>
          <p:cNvSpPr txBox="1">
            <a:spLocks noChangeArrowheads="1"/>
          </p:cNvSpPr>
          <p:nvPr/>
        </p:nvSpPr>
        <p:spPr bwMode="auto">
          <a:xfrm>
            <a:off x="7200900" y="3200400"/>
            <a:ext cx="1404257" cy="32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9. Surface chlorophyll concentration from several BEC model simulations with observations for the month of January.</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326" name="Text Box 254">
            <a:extLst>
              <a:ext uri="{FF2B5EF4-FFF2-40B4-BE49-F238E27FC236}">
                <a16:creationId xmlns:a16="http://schemas.microsoft.com/office/drawing/2014/main" id="{AC4125DB-DD18-A2A5-CFE7-C5A9FDA81CCB}"/>
              </a:ext>
            </a:extLst>
          </p:cNvPr>
          <p:cNvSpPr txBox="1">
            <a:spLocks noChangeArrowheads="1"/>
          </p:cNvSpPr>
          <p:nvPr/>
        </p:nvSpPr>
        <p:spPr bwMode="auto">
          <a:xfrm>
            <a:off x="5306786" y="4963886"/>
            <a:ext cx="114300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95956" fontAlgn="base">
              <a:spcBef>
                <a:spcPct val="5000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Figure 7. BEC simulated particulate organic carbon export at 103m from simulations forced with variable aerosol Fe solubility (A) and with an assumed constant 2% solubility (B), and the difference in export (C).</a:t>
            </a:r>
            <a:r>
              <a:rPr lang="en-US" altLang="zh-CN" sz="343" b="1">
                <a:solidFill>
                  <a:srgbClr val="000000"/>
                </a:solidFill>
                <a:latin typeface="Times New Roman" panose="02020603050405020304" pitchFamily="18" charset="0"/>
                <a:ea typeface="宋体" panose="02010600030101010101" pitchFamily="2" charset="-122"/>
              </a:rPr>
              <a:t>                </a:t>
            </a:r>
          </a:p>
        </p:txBody>
      </p:sp>
      <p:sp>
        <p:nvSpPr>
          <p:cNvPr id="3327" name="Text Box 255">
            <a:extLst>
              <a:ext uri="{FF2B5EF4-FFF2-40B4-BE49-F238E27FC236}">
                <a16:creationId xmlns:a16="http://schemas.microsoft.com/office/drawing/2014/main" id="{087867EC-225B-30BF-A8CB-2BF5C42C550A}"/>
              </a:ext>
            </a:extLst>
          </p:cNvPr>
          <p:cNvSpPr txBox="1">
            <a:spLocks noChangeArrowheads="1"/>
          </p:cNvSpPr>
          <p:nvPr/>
        </p:nvSpPr>
        <p:spPr bwMode="auto">
          <a:xfrm>
            <a:off x="3935186" y="5486400"/>
            <a:ext cx="2498271" cy="738536"/>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Atmospheric Soluble Iron Inputs to the Oceans</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Recent simulations of the spatial and temporal variability in aerosol iron deposited to the oceans by Luo et al. (2008) suggest that iron from combustion sources may account for a significant fraction of soluble iron inputs to the oceans.  Accounting for variations in solubility and including both mineral dust and combustion sources leads to markedly different spatial patterns in iron inputs to the oceans (Figure 6B and 6C).  These variations in atmospheric iron inputs drive differences in sinking POC export in BEC simulations (Figure 7).</a:t>
            </a:r>
          </a:p>
        </p:txBody>
      </p:sp>
      <p:sp>
        <p:nvSpPr>
          <p:cNvPr id="3328" name="Text Box 256">
            <a:extLst>
              <a:ext uri="{FF2B5EF4-FFF2-40B4-BE49-F238E27FC236}">
                <a16:creationId xmlns:a16="http://schemas.microsoft.com/office/drawing/2014/main" id="{19DD68DD-E204-622C-2F4B-5921E37C9BDC}"/>
              </a:ext>
            </a:extLst>
          </p:cNvPr>
          <p:cNvSpPr txBox="1">
            <a:spLocks noChangeArrowheads="1"/>
          </p:cNvSpPr>
          <p:nvPr/>
        </p:nvSpPr>
        <p:spPr bwMode="auto">
          <a:xfrm>
            <a:off x="6547757" y="3526972"/>
            <a:ext cx="1975757" cy="170123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4213">
              <a:defRPr>
                <a:solidFill>
                  <a:schemeClr val="tx1"/>
                </a:solidFill>
                <a:latin typeface="Arial" panose="020B0604020202020204" pitchFamily="34" charset="0"/>
              </a:defRPr>
            </a:lvl1pPr>
            <a:lvl2pPr defTabSz="4494213">
              <a:defRPr>
                <a:solidFill>
                  <a:schemeClr val="tx1"/>
                </a:solidFill>
                <a:latin typeface="Arial" panose="020B0604020202020204" pitchFamily="34" charset="0"/>
              </a:defRPr>
            </a:lvl2pPr>
            <a:lvl3pPr defTabSz="4494213">
              <a:defRPr>
                <a:solidFill>
                  <a:schemeClr val="tx1"/>
                </a:solidFill>
                <a:latin typeface="Arial" panose="020B0604020202020204" pitchFamily="34" charset="0"/>
              </a:defRPr>
            </a:lvl3pPr>
            <a:lvl4pPr defTabSz="4494213">
              <a:defRPr>
                <a:solidFill>
                  <a:schemeClr val="tx1"/>
                </a:solidFill>
                <a:latin typeface="Arial" panose="020B0604020202020204" pitchFamily="34" charset="0"/>
              </a:defRPr>
            </a:lvl4pPr>
            <a:lvl5pPr defTabSz="4494213">
              <a:defRPr>
                <a:solidFill>
                  <a:schemeClr val="tx1"/>
                </a:solidFill>
                <a:latin typeface="Arial" panose="020B0604020202020204" pitchFamily="34" charset="0"/>
              </a:defRPr>
            </a:lvl5pPr>
            <a:lvl6pPr defTabSz="4494213" fontAlgn="base">
              <a:spcBef>
                <a:spcPct val="0"/>
              </a:spcBef>
              <a:spcAft>
                <a:spcPct val="0"/>
              </a:spcAft>
              <a:defRPr>
                <a:solidFill>
                  <a:schemeClr val="tx1"/>
                </a:solidFill>
                <a:latin typeface="Arial" panose="020B0604020202020204" pitchFamily="34" charset="0"/>
              </a:defRPr>
            </a:lvl6pPr>
            <a:lvl7pPr defTabSz="4494213" fontAlgn="base">
              <a:spcBef>
                <a:spcPct val="0"/>
              </a:spcBef>
              <a:spcAft>
                <a:spcPct val="0"/>
              </a:spcAft>
              <a:defRPr>
                <a:solidFill>
                  <a:schemeClr val="tx1"/>
                </a:solidFill>
                <a:latin typeface="Arial" panose="020B0604020202020204" pitchFamily="34" charset="0"/>
              </a:defRPr>
            </a:lvl7pPr>
            <a:lvl8pPr defTabSz="4494213" fontAlgn="base">
              <a:spcBef>
                <a:spcPct val="0"/>
              </a:spcBef>
              <a:spcAft>
                <a:spcPct val="0"/>
              </a:spcAft>
              <a:defRPr>
                <a:solidFill>
                  <a:schemeClr val="tx1"/>
                </a:solidFill>
                <a:latin typeface="Arial" panose="020B0604020202020204" pitchFamily="34" charset="0"/>
              </a:defRPr>
            </a:lvl8pPr>
            <a:lvl9pPr defTabSz="4494213" fontAlgn="base">
              <a:spcBef>
                <a:spcPct val="0"/>
              </a:spcBef>
              <a:spcAft>
                <a:spcPct val="0"/>
              </a:spcAft>
              <a:defRPr>
                <a:solidFill>
                  <a:schemeClr val="tx1"/>
                </a:solidFill>
                <a:latin typeface="Arial" panose="020B0604020202020204" pitchFamily="34" charset="0"/>
              </a:defRPr>
            </a:lvl9pPr>
          </a:lstStyle>
          <a:p>
            <a:pPr defTabSz="963110" fontAlgn="base">
              <a:spcBef>
                <a:spcPct val="50000"/>
              </a:spcBef>
              <a:spcAft>
                <a:spcPct val="0"/>
              </a:spcAft>
            </a:pPr>
            <a:r>
              <a:rPr lang="en-US" altLang="zh-CN" sz="600" b="1" u="sng">
                <a:solidFill>
                  <a:srgbClr val="000000"/>
                </a:solidFill>
                <a:latin typeface="Times New Roman" panose="02020603050405020304" pitchFamily="18" charset="0"/>
                <a:ea typeface="宋体" panose="02010600030101010101" pitchFamily="2" charset="-122"/>
              </a:rPr>
              <a:t>Adding a </a:t>
            </a:r>
            <a:r>
              <a:rPr lang="en-US" altLang="zh-CN" sz="600" b="1" i="1" u="sng">
                <a:solidFill>
                  <a:srgbClr val="000000"/>
                </a:solidFill>
                <a:latin typeface="Times New Roman" panose="02020603050405020304" pitchFamily="18" charset="0"/>
                <a:ea typeface="宋体" panose="02010600030101010101" pitchFamily="2" charset="-122"/>
              </a:rPr>
              <a:t>Phaeocystis</a:t>
            </a:r>
            <a:r>
              <a:rPr lang="en-US" altLang="zh-CN" sz="600" b="1" u="sng">
                <a:solidFill>
                  <a:srgbClr val="000000"/>
                </a:solidFill>
                <a:latin typeface="Times New Roman" panose="02020603050405020304" pitchFamily="18" charset="0"/>
                <a:ea typeface="宋体" panose="02010600030101010101" pitchFamily="2" charset="-122"/>
              </a:rPr>
              <a:t> Phytoplankton Functional Group </a:t>
            </a:r>
          </a:p>
          <a:p>
            <a:pPr algn="just" defTabSz="963110" fontAlgn="base">
              <a:spcBef>
                <a:spcPct val="0"/>
              </a:spcBef>
              <a:spcAft>
                <a:spcPct val="0"/>
              </a:spcAft>
            </a:pPr>
            <a:r>
              <a:rPr lang="en-US" altLang="zh-CN" sz="514" b="1">
                <a:solidFill>
                  <a:srgbClr val="000000"/>
                </a:solidFill>
                <a:latin typeface="Times New Roman" panose="02020603050405020304" pitchFamily="18" charset="0"/>
                <a:ea typeface="宋体" panose="02010600030101010101" pitchFamily="2" charset="-122"/>
              </a:rPr>
              <a:t>     We have recently added an additional phytoplankton functional group to the BEC model to represent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Phytoplankton blooms in the Southern Ocean region are typically dominated by either diatom species or </a:t>
            </a:r>
            <a:r>
              <a:rPr lang="en-US" altLang="zh-CN" sz="514" b="1" i="1">
                <a:solidFill>
                  <a:srgbClr val="000000"/>
                </a:solidFill>
                <a:latin typeface="Times New Roman" panose="02020603050405020304" pitchFamily="18" charset="0"/>
                <a:ea typeface="宋体" panose="02010600030101010101" pitchFamily="2" charset="-122"/>
              </a:rPr>
              <a:t>Phaeocystis antarctica.</a:t>
            </a:r>
            <a:r>
              <a:rPr lang="en-US" altLang="zh-CN" sz="514" b="1">
                <a:solidFill>
                  <a:srgbClr val="000000"/>
                </a:solidFill>
                <a:latin typeface="Times New Roman" panose="02020603050405020304" pitchFamily="18" charset="0"/>
                <a:ea typeface="宋体" panose="02010600030101010101" pitchFamily="2" charset="-122"/>
              </a:rPr>
              <a:t>  A number of factors have been hypothesized to regulate the competition between these two phytoplankton groups, including differences in  light harvesting capacity, ability to access trace metals (iron in particular), grazing losses, and non-grazing mortality.  Figures 8 and 9 show results from several BEC simulations including a control run where all parameters and loss terms for </a:t>
            </a:r>
            <a:r>
              <a:rPr lang="en-US" altLang="zh-CN" sz="514" b="1" i="1">
                <a:solidFill>
                  <a:srgbClr val="000000"/>
                </a:solidFill>
                <a:latin typeface="Times New Roman" panose="02020603050405020304" pitchFamily="18" charset="0"/>
                <a:ea typeface="宋体" panose="02010600030101010101" pitchFamily="2" charset="-122"/>
              </a:rPr>
              <a:t>Phaeocystis </a:t>
            </a:r>
            <a:r>
              <a:rPr lang="en-US" altLang="zh-CN" sz="514" b="1">
                <a:solidFill>
                  <a:srgbClr val="000000"/>
                </a:solidFill>
                <a:latin typeface="Times New Roman" panose="02020603050405020304" pitchFamily="18" charset="0"/>
                <a:ea typeface="宋体" panose="02010600030101010101" pitchFamily="2" charset="-122"/>
              </a:rPr>
              <a:t>are set identical to the diatom values, and several simulations where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b="1">
                <a:solidFill>
                  <a:srgbClr val="000000"/>
                </a:solidFill>
                <a:latin typeface="Times New Roman" panose="02020603050405020304" pitchFamily="18" charset="0"/>
                <a:ea typeface="宋体" panose="02010600030101010101" pitchFamily="2" charset="-122"/>
              </a:rPr>
              <a:t> parameters governing light harvesting and iron uptake have been modified.  The simulation with a higher Kfe value and a higher initial slope of the photosynthesis vs. irradiance curve for </a:t>
            </a:r>
            <a:r>
              <a:rPr lang="en-US" altLang="zh-CN" sz="514" b="1" i="1">
                <a:solidFill>
                  <a:srgbClr val="000000"/>
                </a:solidFill>
                <a:latin typeface="Times New Roman" panose="02020603050405020304" pitchFamily="18" charset="0"/>
                <a:ea typeface="宋体" panose="02010600030101010101" pitchFamily="2" charset="-122"/>
              </a:rPr>
              <a:t>Phaeocystis</a:t>
            </a:r>
            <a:r>
              <a:rPr lang="en-US" altLang="zh-CN" sz="514">
                <a:solidFill>
                  <a:srgbClr val="000000"/>
                </a:solidFill>
                <a:latin typeface="Times New Roman" panose="02020603050405020304" pitchFamily="18" charset="0"/>
                <a:ea typeface="宋体" panose="02010600030101010101" pitchFamily="2" charset="-122"/>
              </a:rPr>
              <a:t>  </a:t>
            </a:r>
            <a:r>
              <a:rPr lang="en-US" altLang="zh-CN" sz="514" b="1">
                <a:solidFill>
                  <a:srgbClr val="000000"/>
                </a:solidFill>
                <a:latin typeface="Times New Roman" panose="02020603050405020304" pitchFamily="18" charset="0"/>
                <a:ea typeface="宋体" panose="02010600030101010101" pitchFamily="2" charset="-122"/>
              </a:rPr>
              <a:t>better matches the observed biomass distributions. Note the blooms near the Crozet, Kerguelen, and South Georgia Islands driven by sedimentary Fe.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03F433B4-52B2-87C0-19CD-B9895E5CBC73}"/>
              </a:ext>
            </a:extLst>
          </p:cNvPr>
          <p:cNvSpPr>
            <a:spLocks noGrp="1" noChangeArrowheads="1"/>
          </p:cNvSpPr>
          <p:nvPr>
            <p:ph type="title"/>
          </p:nvPr>
        </p:nvSpPr>
        <p:spPr>
          <a:xfrm>
            <a:off x="1143000" y="274638"/>
            <a:ext cx="6781800" cy="1143000"/>
          </a:xfrm>
        </p:spPr>
        <p:txBody>
          <a:bodyPr/>
          <a:lstStyle/>
          <a:p>
            <a:r>
              <a:rPr lang="en-US" altLang="zh-CN" sz="2800">
                <a:solidFill>
                  <a:schemeClr val="accent2"/>
                </a:solidFill>
                <a:ea typeface="宋体" panose="02010600030101010101" pitchFamily="2" charset="-122"/>
              </a:rPr>
              <a:t>NOAA Standing Data Archiving and Access Requirements Working Group</a:t>
            </a:r>
            <a:br>
              <a:rPr lang="en-US" altLang="zh-CN" sz="2800">
                <a:solidFill>
                  <a:schemeClr val="accent2"/>
                </a:solidFill>
                <a:ea typeface="宋体" panose="02010600030101010101" pitchFamily="2" charset="-122"/>
              </a:rPr>
            </a:br>
            <a:r>
              <a:rPr lang="en-US" altLang="zh-CN" sz="2400" i="1">
                <a:solidFill>
                  <a:schemeClr val="accent2"/>
                </a:solidFill>
                <a:ea typeface="宋体" panose="02010600030101010101" pitchFamily="2" charset="-122"/>
              </a:rPr>
              <a:t>Membership Qualifications</a:t>
            </a:r>
          </a:p>
        </p:txBody>
      </p:sp>
      <p:sp>
        <p:nvSpPr>
          <p:cNvPr id="86019" name="Rectangle 3">
            <a:extLst>
              <a:ext uri="{FF2B5EF4-FFF2-40B4-BE49-F238E27FC236}">
                <a16:creationId xmlns:a16="http://schemas.microsoft.com/office/drawing/2014/main" id="{559C90B0-66D6-5CEE-E531-4F773503BB14}"/>
              </a:ext>
            </a:extLst>
          </p:cNvPr>
          <p:cNvSpPr>
            <a:spLocks noGrp="1" noChangeArrowheads="1"/>
          </p:cNvSpPr>
          <p:nvPr>
            <p:ph type="body" idx="1"/>
          </p:nvPr>
        </p:nvSpPr>
        <p:spPr>
          <a:xfrm>
            <a:off x="152400" y="1981200"/>
            <a:ext cx="4572000" cy="4525963"/>
          </a:xfrm>
        </p:spPr>
        <p:txBody>
          <a:bodyPr/>
          <a:lstStyle/>
          <a:p>
            <a:r>
              <a:rPr lang="en-US" altLang="zh-CN" sz="2400">
                <a:solidFill>
                  <a:schemeClr val="accent2"/>
                </a:solidFill>
                <a:ea typeface="宋体" panose="02010600030101010101" pitchFamily="2" charset="-122"/>
              </a:rPr>
              <a:t>Working Group Membership Qualifications</a:t>
            </a:r>
          </a:p>
          <a:p>
            <a:endParaRPr lang="en-US" altLang="zh-CN" sz="2400">
              <a:solidFill>
                <a:schemeClr val="accent2"/>
              </a:solidFill>
              <a:ea typeface="宋体" panose="02010600030101010101" pitchFamily="2" charset="-122"/>
            </a:endParaRPr>
          </a:p>
          <a:p>
            <a:pPr lvl="1"/>
            <a:r>
              <a:rPr lang="en-US" altLang="zh-CN" sz="2000">
                <a:ea typeface="宋体" panose="02010600030101010101" pitchFamily="2" charset="-122"/>
              </a:rPr>
              <a:t>Representation from the many science disciplines across NOAA</a:t>
            </a:r>
          </a:p>
          <a:p>
            <a:pPr lvl="1"/>
            <a:endParaRPr lang="en-US" altLang="zh-CN" sz="2000">
              <a:ea typeface="宋体" panose="02010600030101010101" pitchFamily="2" charset="-122"/>
            </a:endParaRPr>
          </a:p>
          <a:p>
            <a:pPr lvl="1"/>
            <a:r>
              <a:rPr lang="en-US" altLang="zh-CN" sz="2000">
                <a:ea typeface="宋体" panose="02010600030101010101" pitchFamily="2" charset="-122"/>
              </a:rPr>
              <a:t>Knowledge of data management principles</a:t>
            </a:r>
          </a:p>
        </p:txBody>
      </p:sp>
      <p:sp>
        <p:nvSpPr>
          <p:cNvPr id="86020" name="Text Box 4">
            <a:extLst>
              <a:ext uri="{FF2B5EF4-FFF2-40B4-BE49-F238E27FC236}">
                <a16:creationId xmlns:a16="http://schemas.microsoft.com/office/drawing/2014/main" id="{D344397B-F17C-879D-8165-3F55E0C03F79}"/>
              </a:ext>
            </a:extLst>
          </p:cNvPr>
          <p:cNvSpPr txBox="1">
            <a:spLocks noChangeArrowheads="1"/>
          </p:cNvSpPr>
          <p:nvPr/>
        </p:nvSpPr>
        <p:spPr bwMode="auto">
          <a:xfrm>
            <a:off x="0" y="1905000"/>
            <a:ext cx="3962400" cy="406400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Data Management</a:t>
            </a:r>
            <a:r>
              <a:rPr kumimoji="0" lang="en-US" altLang="zh-CN" sz="2000" b="0" i="1"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 consists of two major activities conducted in coordination: data management services and data stewardship.  They constitute a comprehensive end-to-end process including movement of data and information from the observing system sensors to the data user.  This process includes the acquisition, quality control, metadata cataloging, validation, reprocessing, storage, retrieval, dissemination, and archival of data.</a:t>
            </a:r>
            <a:endParaRPr kumimoji="0" lang="en-US" altLang="zh-CN" sz="20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86021" name="Text Box 5">
            <a:extLst>
              <a:ext uri="{FF2B5EF4-FFF2-40B4-BE49-F238E27FC236}">
                <a16:creationId xmlns:a16="http://schemas.microsoft.com/office/drawing/2014/main" id="{C128BBAE-17C7-0983-7C49-E89A4BBF70E2}"/>
              </a:ext>
            </a:extLst>
          </p:cNvPr>
          <p:cNvSpPr txBox="1">
            <a:spLocks noChangeArrowheads="1"/>
          </p:cNvSpPr>
          <p:nvPr/>
        </p:nvSpPr>
        <p:spPr bwMode="auto">
          <a:xfrm>
            <a:off x="5470525" y="6019800"/>
            <a:ext cx="3013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NOAA Observing System Council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Approved Definition</a:t>
            </a:r>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C8E1B55-ABCB-C49A-50C6-A92604A077B6}"/>
              </a:ext>
            </a:extLst>
          </p:cNvPr>
          <p:cNvSpPr>
            <a:spLocks noGrp="1" noChangeArrowheads="1"/>
          </p:cNvSpPr>
          <p:nvPr>
            <p:ph type="body" idx="1"/>
          </p:nvPr>
        </p:nvSpPr>
        <p:spPr bwMode="auto">
          <a:xfrm>
            <a:off x="604838" y="1712913"/>
            <a:ext cx="7894637" cy="459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Department of Commerce: </a:t>
            </a:r>
            <a:r>
              <a:rPr lang="ja-JP" altLang="en-US" b="1">
                <a:latin typeface="Arial" panose="020B0604020202020204" pitchFamily="34" charset="0"/>
              </a:rPr>
              <a:t>“</a:t>
            </a:r>
            <a:r>
              <a:rPr lang="en-US" altLang="ja-JP" b="1">
                <a:latin typeface="Arial" panose="020B0604020202020204" pitchFamily="34" charset="0"/>
              </a:rPr>
              <a:t>20% of overall US economy is weather sensitive</a:t>
            </a:r>
            <a:r>
              <a:rPr lang="ja-JP" altLang="en-US" b="1">
                <a:latin typeface="Arial" panose="020B0604020202020204" pitchFamily="34" charset="0"/>
              </a:rPr>
              <a:t>”</a:t>
            </a:r>
            <a:r>
              <a:rPr lang="en-US" altLang="ja-JP" b="1">
                <a:latin typeface="Arial" panose="020B0604020202020204" pitchFamily="34" charset="0"/>
              </a:rPr>
              <a:t>: </a:t>
            </a:r>
            <a:r>
              <a:rPr lang="en-US" altLang="ja-JP" b="1" i="1">
                <a:solidFill>
                  <a:schemeClr val="folHlink"/>
                </a:solidFill>
                <a:latin typeface="Arial" panose="020B0604020202020204" pitchFamily="34" charset="0"/>
              </a:rPr>
              <a:t>~$3 trillion/year</a:t>
            </a:r>
          </a:p>
          <a:p>
            <a:pPr lvl="1" eaLnBrk="1" hangingPunct="1">
              <a:lnSpc>
                <a:spcPct val="90000"/>
              </a:lnSpc>
              <a:spcBef>
                <a:spcPct val="0"/>
              </a:spcBef>
              <a:spcAft>
                <a:spcPts val="1200"/>
              </a:spcAft>
            </a:pPr>
            <a:r>
              <a:rPr lang="en-US" altLang="en-US" sz="2400" b="1">
                <a:latin typeface="Arial" panose="020B0604020202020204" pitchFamily="34" charset="0"/>
                <a:ea typeface="MS PGothic" panose="020B0600070205080204" pitchFamily="34" charset="-128"/>
              </a:rPr>
              <a:t>Impact to air and surface transportation, agriculture, construction, energy production and distribution, etc.</a:t>
            </a:r>
          </a:p>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Assume that </a:t>
            </a:r>
            <a:r>
              <a:rPr lang="en-US" altLang="en-US" b="1" u="sng">
                <a:latin typeface="Arial" panose="020B0604020202020204" pitchFamily="34" charset="0"/>
                <a:ea typeface="MS PGothic" panose="020B0600070205080204" pitchFamily="34" charset="-128"/>
              </a:rPr>
              <a:t>half of this is </a:t>
            </a:r>
            <a:r>
              <a:rPr lang="ja-JP" altLang="en-US" b="1" u="sng">
                <a:latin typeface="Arial" panose="020B0604020202020204" pitchFamily="34" charset="0"/>
              </a:rPr>
              <a:t>“</a:t>
            </a:r>
            <a:r>
              <a:rPr lang="en-US" altLang="ja-JP" b="1" u="sng">
                <a:latin typeface="Arial" panose="020B0604020202020204" pitchFamily="34" charset="0"/>
              </a:rPr>
              <a:t>forecast sensitive</a:t>
            </a:r>
            <a:r>
              <a:rPr lang="ja-JP" altLang="en-US" b="1" u="sng">
                <a:latin typeface="Arial" panose="020B0604020202020204" pitchFamily="34" charset="0"/>
              </a:rPr>
              <a:t>”</a:t>
            </a:r>
            <a:r>
              <a:rPr lang="en-US" altLang="ja-JP" b="1">
                <a:latin typeface="Arial" panose="020B0604020202020204" pitchFamily="34" charset="0"/>
              </a:rPr>
              <a:t>: </a:t>
            </a:r>
            <a:r>
              <a:rPr lang="en-US" altLang="ja-JP" b="1" i="1">
                <a:solidFill>
                  <a:schemeClr val="folHlink"/>
                </a:solidFill>
                <a:latin typeface="Arial" panose="020B0604020202020204" pitchFamily="34" charset="0"/>
              </a:rPr>
              <a:t>$1.5 trillion/year</a:t>
            </a:r>
          </a:p>
          <a:p>
            <a:pPr eaLnBrk="1" hangingPunct="1">
              <a:lnSpc>
                <a:spcPct val="90000"/>
              </a:lnSpc>
              <a:spcBef>
                <a:spcPct val="0"/>
              </a:spcBef>
              <a:spcAft>
                <a:spcPts val="1200"/>
              </a:spcAft>
            </a:pPr>
            <a:r>
              <a:rPr lang="en-US" altLang="en-US" b="1">
                <a:latin typeface="Arial" panose="020B0604020202020204" pitchFamily="34" charset="0"/>
                <a:ea typeface="MS PGothic" panose="020B0600070205080204" pitchFamily="34" charset="-128"/>
              </a:rPr>
              <a:t>Assume that the </a:t>
            </a:r>
            <a:r>
              <a:rPr lang="en-US" altLang="en-US" b="1" u="sng">
                <a:latin typeface="Arial" panose="020B0604020202020204" pitchFamily="34" charset="0"/>
                <a:ea typeface="MS PGothic" panose="020B0600070205080204" pitchFamily="34" charset="-128"/>
              </a:rPr>
              <a:t>potential savings due to weather forecasting amount to 5% </a:t>
            </a:r>
            <a:r>
              <a:rPr lang="en-US" altLang="en-US" b="1">
                <a:latin typeface="Arial" panose="020B0604020202020204" pitchFamily="34" charset="0"/>
                <a:ea typeface="MS PGothic" panose="020B0600070205080204" pitchFamily="34" charset="-128"/>
              </a:rPr>
              <a:t>of the </a:t>
            </a:r>
            <a:r>
              <a:rPr lang="ja-JP" altLang="en-US" b="1">
                <a:latin typeface="Arial" panose="020B0604020202020204" pitchFamily="34" charset="0"/>
              </a:rPr>
              <a:t>“</a:t>
            </a:r>
            <a:r>
              <a:rPr lang="en-US" altLang="ja-JP" b="1">
                <a:latin typeface="Arial" panose="020B0604020202020204" pitchFamily="34" charset="0"/>
              </a:rPr>
              <a:t>forecast sensitive total</a:t>
            </a:r>
            <a:r>
              <a:rPr lang="ja-JP" altLang="en-US" b="1">
                <a:latin typeface="Arial" panose="020B0604020202020204" pitchFamily="34" charset="0"/>
              </a:rPr>
              <a:t>”</a:t>
            </a:r>
            <a:r>
              <a:rPr lang="en-US" altLang="ja-JP" b="1">
                <a:latin typeface="Arial" panose="020B0604020202020204" pitchFamily="34" charset="0"/>
              </a:rPr>
              <a:t>: </a:t>
            </a:r>
            <a:r>
              <a:rPr lang="en-US" altLang="ja-JP" b="1" i="1" u="sng">
                <a:solidFill>
                  <a:schemeClr val="folHlink"/>
                </a:solidFill>
                <a:latin typeface="Arial" panose="020B0604020202020204" pitchFamily="34" charset="0"/>
              </a:rPr>
              <a:t>~$75B/year</a:t>
            </a:r>
            <a:endParaRPr lang="en-US" altLang="ja-JP" b="1" u="sng">
              <a:latin typeface="Arial" panose="020B0604020202020204" pitchFamily="34" charset="0"/>
            </a:endParaRPr>
          </a:p>
          <a:p>
            <a:pPr eaLnBrk="1" hangingPunct="1"/>
            <a:endParaRPr lang="en-US" altLang="en-US">
              <a:latin typeface="Times New Roman" panose="02020603050405020304" pitchFamily="18" charset="0"/>
              <a:cs typeface="Times New Roman" panose="02020603050405020304" pitchFamily="18" charset="0"/>
            </a:endParaRPr>
          </a:p>
        </p:txBody>
      </p:sp>
      <p:sp>
        <p:nvSpPr>
          <p:cNvPr id="62468" name="Rectangle 3">
            <a:extLst>
              <a:ext uri="{FF2B5EF4-FFF2-40B4-BE49-F238E27FC236}">
                <a16:creationId xmlns:a16="http://schemas.microsoft.com/office/drawing/2014/main" id="{02F69F73-D674-9A1D-6C56-96DC6928C013}"/>
              </a:ext>
            </a:extLst>
          </p:cNvPr>
          <p:cNvSpPr>
            <a:spLocks noGrp="1" noChangeArrowheads="1"/>
          </p:cNvSpPr>
          <p:nvPr>
            <p:ph type="title"/>
          </p:nvPr>
        </p:nvSpPr>
        <p:spPr>
          <a:xfrm>
            <a:off x="682580" y="313966"/>
            <a:ext cx="7740203" cy="515111"/>
          </a:xfrm>
        </p:spPr>
        <p:txBody>
          <a:bodyPr>
            <a:noAutofit/>
          </a:bodyPr>
          <a:lstStyle/>
          <a:p>
            <a:pPr>
              <a:defRPr/>
            </a:pPr>
            <a:r>
              <a:rPr lang="en-US" sz="3600" kern="0" dirty="0">
                <a:ln>
                  <a:noFill/>
                </a:ln>
                <a:solidFill>
                  <a:srgbClr val="003366"/>
                </a:solidFill>
                <a:latin typeface="Arial" charset="0"/>
                <a:ea typeface="ＭＳ Ｐゴシック" charset="0"/>
                <a:cs typeface="ＭＳ Ｐゴシック" charset="0"/>
              </a:rPr>
              <a:t>Weather Prediction and the US Economy:  A Macroscopic View</a:t>
            </a:r>
            <a:endParaRPr lang="en-US" sz="3200" dirty="0">
              <a:latin typeface="Arial" panose="020B0604020202020204" pitchFamily="34" charset="0"/>
              <a:cs typeface="Arial" panose="020B0604020202020204" pitchFamily="34" charset="0"/>
            </a:endParaRPr>
          </a:p>
        </p:txBody>
      </p:sp>
      <p:sp>
        <p:nvSpPr>
          <p:cNvPr id="45060" name="Line 4">
            <a:extLst>
              <a:ext uri="{FF2B5EF4-FFF2-40B4-BE49-F238E27FC236}">
                <a16:creationId xmlns:a16="http://schemas.microsoft.com/office/drawing/2014/main" id="{0C02F999-A464-C110-CC9A-4ADF92D5DBD8}"/>
              </a:ext>
            </a:extLst>
          </p:cNvPr>
          <p:cNvSpPr>
            <a:spLocks noChangeShapeType="1"/>
          </p:cNvSpPr>
          <p:nvPr/>
        </p:nvSpPr>
        <p:spPr bwMode="auto">
          <a:xfrm>
            <a:off x="1573213" y="1552575"/>
            <a:ext cx="5772150" cy="0"/>
          </a:xfrm>
          <a:prstGeom prst="line">
            <a:avLst/>
          </a:prstGeom>
          <a:noFill/>
          <a:ln w="57150" cmpd="thinThick">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5061" name="Rectangle 5">
            <a:extLst>
              <a:ext uri="{FF2B5EF4-FFF2-40B4-BE49-F238E27FC236}">
                <a16:creationId xmlns:a16="http://schemas.microsoft.com/office/drawing/2014/main" id="{147E9C9B-CB5C-CBBD-E904-368F99655F80}"/>
              </a:ext>
            </a:extLst>
          </p:cNvPr>
          <p:cNvSpPr>
            <a:spLocks noChangeArrowheads="1"/>
          </p:cNvSpPr>
          <p:nvPr/>
        </p:nvSpPr>
        <p:spPr bwMode="auto">
          <a:xfrm>
            <a:off x="0" y="1712913"/>
            <a:ext cx="2809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45062" name="Footer Placeholder 1">
            <a:extLst>
              <a:ext uri="{FF2B5EF4-FFF2-40B4-BE49-F238E27FC236}">
                <a16:creationId xmlns:a16="http://schemas.microsoft.com/office/drawing/2014/main" id="{EEAA2003-0165-3332-065A-F885164ABDC8}"/>
              </a:ext>
            </a:extLst>
          </p:cNvPr>
          <p:cNvSpPr>
            <a:spLocks noGrp="1"/>
          </p:cNvSpPr>
          <p:nvPr>
            <p:ph type="ftr" sz="quarter" idx="11"/>
          </p:nvPr>
        </p:nvSpPr>
        <p:spPr bwMode="auto">
          <a:xfrm>
            <a:off x="2187575" y="6207125"/>
            <a:ext cx="4535488" cy="534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10th Symposium on Environmental Satellites</a:t>
            </a:r>
          </a:p>
        </p:txBody>
      </p:sp>
      <p:sp>
        <p:nvSpPr>
          <p:cNvPr id="45063" name="Slide Number Placeholder 2">
            <a:extLst>
              <a:ext uri="{FF2B5EF4-FFF2-40B4-BE49-F238E27FC236}">
                <a16:creationId xmlns:a16="http://schemas.microsoft.com/office/drawing/2014/main" id="{A77B4FF2-7D4B-7D47-3219-587A56B10EC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70722C-23E5-45F4-8D9C-F38BCB8E4CA8}" type="slidenum">
              <a:rPr kumimoji="0" lang="en-US" altLang="en-US" sz="1600" b="0" i="0" u="none" strike="noStrike" kern="1200" cap="none" spc="0" normalizeH="0" baseline="0" noProof="0" smtClean="0">
                <a:ln>
                  <a:noFill/>
                </a:ln>
                <a:solidFill>
                  <a:srgbClr val="4F81BD"/>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600" b="0" i="0" u="none" strike="noStrike" kern="1200" cap="none" spc="0" normalizeH="0" baseline="0" noProof="0">
              <a:ln>
                <a:noFill/>
              </a:ln>
              <a:solidFill>
                <a:srgbClr val="4F81BD"/>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Patrick\Desktop\File_Sedona\evol_obs_mens_util_oper.png">
            <a:extLst>
              <a:ext uri="{FF2B5EF4-FFF2-40B4-BE49-F238E27FC236}">
                <a16:creationId xmlns:a16="http://schemas.microsoft.com/office/drawing/2014/main" id="{C46B3F4B-0E60-750A-BF1C-4C2C7C4B3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40" t="6647"/>
          <a:stretch>
            <a:fillRect/>
          </a:stretch>
        </p:blipFill>
        <p:spPr bwMode="auto">
          <a:xfrm>
            <a:off x="0" y="1096963"/>
            <a:ext cx="8964613"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Line 3">
            <a:extLst>
              <a:ext uri="{FF2B5EF4-FFF2-40B4-BE49-F238E27FC236}">
                <a16:creationId xmlns:a16="http://schemas.microsoft.com/office/drawing/2014/main" id="{3837A1D3-5532-F8E5-D538-5F4594339E7F}"/>
              </a:ext>
            </a:extLst>
          </p:cNvPr>
          <p:cNvSpPr>
            <a:spLocks noChangeShapeType="1"/>
          </p:cNvSpPr>
          <p:nvPr/>
        </p:nvSpPr>
        <p:spPr bwMode="auto">
          <a:xfrm>
            <a:off x="6732588" y="1803400"/>
            <a:ext cx="1295400" cy="2565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4" name="Line 4">
            <a:extLst>
              <a:ext uri="{FF2B5EF4-FFF2-40B4-BE49-F238E27FC236}">
                <a16:creationId xmlns:a16="http://schemas.microsoft.com/office/drawing/2014/main" id="{1772E12C-72C4-E5E4-C22D-2947F445A330}"/>
              </a:ext>
            </a:extLst>
          </p:cNvPr>
          <p:cNvSpPr>
            <a:spLocks noChangeShapeType="1"/>
          </p:cNvSpPr>
          <p:nvPr/>
        </p:nvSpPr>
        <p:spPr bwMode="auto">
          <a:xfrm>
            <a:off x="4978400" y="3716338"/>
            <a:ext cx="962025" cy="936625"/>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5" name="Line 5">
            <a:extLst>
              <a:ext uri="{FF2B5EF4-FFF2-40B4-BE49-F238E27FC236}">
                <a16:creationId xmlns:a16="http://schemas.microsoft.com/office/drawing/2014/main" id="{56B3E56F-F94D-B4A0-5535-E4E6859158E2}"/>
              </a:ext>
            </a:extLst>
          </p:cNvPr>
          <p:cNvSpPr>
            <a:spLocks noChangeShapeType="1"/>
          </p:cNvSpPr>
          <p:nvPr/>
        </p:nvSpPr>
        <p:spPr bwMode="auto">
          <a:xfrm>
            <a:off x="1403350" y="4826000"/>
            <a:ext cx="303213" cy="406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6" name="Line 6">
            <a:extLst>
              <a:ext uri="{FF2B5EF4-FFF2-40B4-BE49-F238E27FC236}">
                <a16:creationId xmlns:a16="http://schemas.microsoft.com/office/drawing/2014/main" id="{A163A08D-80E2-4B44-84B0-CC880E84A43C}"/>
              </a:ext>
            </a:extLst>
          </p:cNvPr>
          <p:cNvSpPr>
            <a:spLocks noChangeShapeType="1"/>
          </p:cNvSpPr>
          <p:nvPr/>
        </p:nvSpPr>
        <p:spPr bwMode="auto">
          <a:xfrm flipH="1">
            <a:off x="5795963" y="1319213"/>
            <a:ext cx="28575" cy="4464050"/>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7" name="Line 7">
            <a:extLst>
              <a:ext uri="{FF2B5EF4-FFF2-40B4-BE49-F238E27FC236}">
                <a16:creationId xmlns:a16="http://schemas.microsoft.com/office/drawing/2014/main" id="{9FAFEB02-F3C9-A0DB-307D-5CA39A269FE8}"/>
              </a:ext>
            </a:extLst>
          </p:cNvPr>
          <p:cNvSpPr>
            <a:spLocks noChangeShapeType="1"/>
          </p:cNvSpPr>
          <p:nvPr/>
        </p:nvSpPr>
        <p:spPr bwMode="auto">
          <a:xfrm>
            <a:off x="4284663" y="1346200"/>
            <a:ext cx="1587" cy="4433888"/>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08" name="Rectangle 8">
            <a:extLst>
              <a:ext uri="{FF2B5EF4-FFF2-40B4-BE49-F238E27FC236}">
                <a16:creationId xmlns:a16="http://schemas.microsoft.com/office/drawing/2014/main" id="{A54681F6-C904-B2B3-8736-376162B367AD}"/>
              </a:ext>
            </a:extLst>
          </p:cNvPr>
          <p:cNvSpPr>
            <a:spLocks noChangeArrowheads="1"/>
          </p:cNvSpPr>
          <p:nvPr/>
        </p:nvSpPr>
        <p:spPr bwMode="auto">
          <a:xfrm>
            <a:off x="611188" y="4368800"/>
            <a:ext cx="1066800" cy="457200"/>
          </a:xfrm>
          <a:prstGeom prst="rect">
            <a:avLst/>
          </a:prstGeom>
          <a:solidFill>
            <a:srgbClr val="0000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09" name="Text Box 9">
            <a:extLst>
              <a:ext uri="{FF2B5EF4-FFF2-40B4-BE49-F238E27FC236}">
                <a16:creationId xmlns:a16="http://schemas.microsoft.com/office/drawing/2014/main" id="{F1D2D539-C325-76B1-E9D8-D8894A397904}"/>
              </a:ext>
            </a:extLst>
          </p:cNvPr>
          <p:cNvSpPr txBox="1">
            <a:spLocks noChangeArrowheads="1"/>
          </p:cNvSpPr>
          <p:nvPr/>
        </p:nvSpPr>
        <p:spPr bwMode="auto">
          <a:xfrm>
            <a:off x="684213" y="441960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ATOVS</a:t>
            </a:r>
          </a:p>
        </p:txBody>
      </p:sp>
      <p:sp>
        <p:nvSpPr>
          <p:cNvPr id="51210" name="Line 13">
            <a:extLst>
              <a:ext uri="{FF2B5EF4-FFF2-40B4-BE49-F238E27FC236}">
                <a16:creationId xmlns:a16="http://schemas.microsoft.com/office/drawing/2014/main" id="{90356651-6EAD-AB9A-0E23-FEB01E7CF0A8}"/>
              </a:ext>
            </a:extLst>
          </p:cNvPr>
          <p:cNvSpPr>
            <a:spLocks noChangeShapeType="1"/>
          </p:cNvSpPr>
          <p:nvPr/>
        </p:nvSpPr>
        <p:spPr bwMode="auto">
          <a:xfrm>
            <a:off x="5003800" y="1301750"/>
            <a:ext cx="1588" cy="447992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1" name="Groupe 3">
            <a:extLst>
              <a:ext uri="{FF2B5EF4-FFF2-40B4-BE49-F238E27FC236}">
                <a16:creationId xmlns:a16="http://schemas.microsoft.com/office/drawing/2014/main" id="{1F96ABC9-FC26-F836-6608-61654722A3C7}"/>
              </a:ext>
            </a:extLst>
          </p:cNvPr>
          <p:cNvGrpSpPr>
            <a:grpSpLocks/>
          </p:cNvGrpSpPr>
          <p:nvPr/>
        </p:nvGrpSpPr>
        <p:grpSpPr bwMode="auto">
          <a:xfrm>
            <a:off x="3924300" y="3284538"/>
            <a:ext cx="1141413" cy="457200"/>
            <a:chOff x="4089400" y="3441700"/>
            <a:chExt cx="1141300" cy="457200"/>
          </a:xfrm>
        </p:grpSpPr>
        <p:sp>
          <p:nvSpPr>
            <p:cNvPr id="51246" name="Rectangle 10">
              <a:extLst>
                <a:ext uri="{FF2B5EF4-FFF2-40B4-BE49-F238E27FC236}">
                  <a16:creationId xmlns:a16="http://schemas.microsoft.com/office/drawing/2014/main" id="{35428732-ECEA-8C01-B8D8-041A7F61C4C0}"/>
                </a:ext>
              </a:extLst>
            </p:cNvPr>
            <p:cNvSpPr>
              <a:spLocks noChangeArrowheads="1"/>
            </p:cNvSpPr>
            <p:nvPr/>
          </p:nvSpPr>
          <p:spPr bwMode="auto">
            <a:xfrm>
              <a:off x="4089400" y="3441700"/>
              <a:ext cx="1066800" cy="457200"/>
            </a:xfrm>
            <a:prstGeom prst="rect">
              <a:avLst/>
            </a:prstGeom>
            <a:solidFill>
              <a:srgbClr val="FF00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7" name="Text Box 11">
              <a:extLst>
                <a:ext uri="{FF2B5EF4-FFF2-40B4-BE49-F238E27FC236}">
                  <a16:creationId xmlns:a16="http://schemas.microsoft.com/office/drawing/2014/main" id="{6296952C-3100-1BE8-74E2-CA90AE1CD533}"/>
                </a:ext>
              </a:extLst>
            </p:cNvPr>
            <p:cNvSpPr txBox="1">
              <a:spLocks noChangeArrowheads="1"/>
            </p:cNvSpPr>
            <p:nvPr/>
          </p:nvSpPr>
          <p:spPr bwMode="auto">
            <a:xfrm>
              <a:off x="4271850" y="3486943"/>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AIRS</a:t>
              </a:r>
            </a:p>
          </p:txBody>
        </p:sp>
      </p:grpSp>
      <p:sp>
        <p:nvSpPr>
          <p:cNvPr id="51212" name="Line 15">
            <a:extLst>
              <a:ext uri="{FF2B5EF4-FFF2-40B4-BE49-F238E27FC236}">
                <a16:creationId xmlns:a16="http://schemas.microsoft.com/office/drawing/2014/main" id="{E649C875-4A51-3F1D-5FB8-3E6505A7D0A3}"/>
              </a:ext>
            </a:extLst>
          </p:cNvPr>
          <p:cNvSpPr>
            <a:spLocks noChangeShapeType="1"/>
          </p:cNvSpPr>
          <p:nvPr/>
        </p:nvSpPr>
        <p:spPr bwMode="auto">
          <a:xfrm>
            <a:off x="6557963" y="2884488"/>
            <a:ext cx="1038225" cy="20574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13" name="Line 16">
            <a:extLst>
              <a:ext uri="{FF2B5EF4-FFF2-40B4-BE49-F238E27FC236}">
                <a16:creationId xmlns:a16="http://schemas.microsoft.com/office/drawing/2014/main" id="{336D4095-E9C2-105D-1492-EE72AAF9160C}"/>
              </a:ext>
            </a:extLst>
          </p:cNvPr>
          <p:cNvSpPr>
            <a:spLocks noChangeShapeType="1"/>
          </p:cNvSpPr>
          <p:nvPr/>
        </p:nvSpPr>
        <p:spPr bwMode="auto">
          <a:xfrm>
            <a:off x="2700338" y="1330325"/>
            <a:ext cx="31750" cy="4506913"/>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4" name="Groupe 2">
            <a:extLst>
              <a:ext uri="{FF2B5EF4-FFF2-40B4-BE49-F238E27FC236}">
                <a16:creationId xmlns:a16="http://schemas.microsoft.com/office/drawing/2014/main" id="{F58BBA75-C389-22D7-386B-D024E6632C01}"/>
              </a:ext>
            </a:extLst>
          </p:cNvPr>
          <p:cNvGrpSpPr>
            <a:grpSpLocks/>
          </p:cNvGrpSpPr>
          <p:nvPr/>
        </p:nvGrpSpPr>
        <p:grpSpPr bwMode="auto">
          <a:xfrm>
            <a:off x="1763713" y="4076700"/>
            <a:ext cx="1187450" cy="457200"/>
            <a:chOff x="2235200" y="4127500"/>
            <a:chExt cx="1187450" cy="457200"/>
          </a:xfrm>
        </p:grpSpPr>
        <p:sp>
          <p:nvSpPr>
            <p:cNvPr id="51244" name="Rectangle 19">
              <a:extLst>
                <a:ext uri="{FF2B5EF4-FFF2-40B4-BE49-F238E27FC236}">
                  <a16:creationId xmlns:a16="http://schemas.microsoft.com/office/drawing/2014/main" id="{200BE587-891D-2ADA-A9D2-87FD78658586}"/>
                </a:ext>
              </a:extLst>
            </p:cNvPr>
            <p:cNvSpPr>
              <a:spLocks noChangeArrowheads="1"/>
            </p:cNvSpPr>
            <p:nvPr/>
          </p:nvSpPr>
          <p:spPr bwMode="auto">
            <a:xfrm>
              <a:off x="2235200" y="4127500"/>
              <a:ext cx="1066800" cy="457200"/>
            </a:xfrm>
            <a:prstGeom prst="rect">
              <a:avLst/>
            </a:prstGeom>
            <a:solidFill>
              <a:schemeClr val="bg2"/>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5" name="Text Box 20">
              <a:extLst>
                <a:ext uri="{FF2B5EF4-FFF2-40B4-BE49-F238E27FC236}">
                  <a16:creationId xmlns:a16="http://schemas.microsoft.com/office/drawing/2014/main" id="{16923314-BA3D-B71A-F5B1-00B9FCF9248E}"/>
                </a:ext>
              </a:extLst>
            </p:cNvPr>
            <p:cNvSpPr txBox="1">
              <a:spLocks noChangeArrowheads="1"/>
            </p:cNvSpPr>
            <p:nvPr/>
          </p:nvSpPr>
          <p:spPr bwMode="auto">
            <a:xfrm>
              <a:off x="2387600" y="4172743"/>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SCAT</a:t>
              </a:r>
            </a:p>
          </p:txBody>
        </p:sp>
      </p:grpSp>
      <p:sp>
        <p:nvSpPr>
          <p:cNvPr id="51215" name="Line 21">
            <a:extLst>
              <a:ext uri="{FF2B5EF4-FFF2-40B4-BE49-F238E27FC236}">
                <a16:creationId xmlns:a16="http://schemas.microsoft.com/office/drawing/2014/main" id="{C5A89039-363B-DA85-AE26-DE4F1BF73597}"/>
              </a:ext>
            </a:extLst>
          </p:cNvPr>
          <p:cNvSpPr>
            <a:spLocks noChangeShapeType="1"/>
          </p:cNvSpPr>
          <p:nvPr/>
        </p:nvSpPr>
        <p:spPr bwMode="auto">
          <a:xfrm>
            <a:off x="2339975" y="4533900"/>
            <a:ext cx="414338" cy="715963"/>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grpSp>
        <p:nvGrpSpPr>
          <p:cNvPr id="51216" name="Groupe 6">
            <a:extLst>
              <a:ext uri="{FF2B5EF4-FFF2-40B4-BE49-F238E27FC236}">
                <a16:creationId xmlns:a16="http://schemas.microsoft.com/office/drawing/2014/main" id="{803842D8-409A-39A1-CE99-3DC32AE924BA}"/>
              </a:ext>
            </a:extLst>
          </p:cNvPr>
          <p:cNvGrpSpPr>
            <a:grpSpLocks/>
          </p:cNvGrpSpPr>
          <p:nvPr/>
        </p:nvGrpSpPr>
        <p:grpSpPr bwMode="auto">
          <a:xfrm>
            <a:off x="5953125" y="1346200"/>
            <a:ext cx="1174750" cy="457200"/>
            <a:chOff x="7035800" y="1816100"/>
            <a:chExt cx="1175808" cy="457200"/>
          </a:xfrm>
        </p:grpSpPr>
        <p:sp>
          <p:nvSpPr>
            <p:cNvPr id="51242" name="Rectangle 17">
              <a:extLst>
                <a:ext uri="{FF2B5EF4-FFF2-40B4-BE49-F238E27FC236}">
                  <a16:creationId xmlns:a16="http://schemas.microsoft.com/office/drawing/2014/main" id="{07AFA93D-E5D3-2BC0-FE04-4404D214FDEB}"/>
                </a:ext>
              </a:extLst>
            </p:cNvPr>
            <p:cNvSpPr>
              <a:spLocks noChangeArrowheads="1"/>
            </p:cNvSpPr>
            <p:nvPr/>
          </p:nvSpPr>
          <p:spPr bwMode="auto">
            <a:xfrm>
              <a:off x="7035800" y="1816100"/>
              <a:ext cx="1066800" cy="457200"/>
            </a:xfrm>
            <a:prstGeom prst="rect">
              <a:avLst/>
            </a:prstGeom>
            <a:solidFill>
              <a:srgbClr val="CCCC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3" name="Text Box 18">
              <a:extLst>
                <a:ext uri="{FF2B5EF4-FFF2-40B4-BE49-F238E27FC236}">
                  <a16:creationId xmlns:a16="http://schemas.microsoft.com/office/drawing/2014/main" id="{294E5C70-F87F-84BF-CCB6-D0BF903F039C}"/>
                </a:ext>
              </a:extLst>
            </p:cNvPr>
            <p:cNvSpPr txBox="1">
              <a:spLocks noChangeArrowheads="1"/>
            </p:cNvSpPr>
            <p:nvPr/>
          </p:nvSpPr>
          <p:spPr bwMode="auto">
            <a:xfrm>
              <a:off x="7252758" y="1879599"/>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IASI</a:t>
              </a:r>
            </a:p>
          </p:txBody>
        </p:sp>
      </p:grpSp>
      <p:sp>
        <p:nvSpPr>
          <p:cNvPr id="51217" name="Rectangle 22">
            <a:extLst>
              <a:ext uri="{FF2B5EF4-FFF2-40B4-BE49-F238E27FC236}">
                <a16:creationId xmlns:a16="http://schemas.microsoft.com/office/drawing/2014/main" id="{9B2315AE-E435-97C8-9F91-4F2625CF5F04}"/>
              </a:ext>
            </a:extLst>
          </p:cNvPr>
          <p:cNvSpPr>
            <a:spLocks noChangeArrowheads="1"/>
          </p:cNvSpPr>
          <p:nvPr/>
        </p:nvSpPr>
        <p:spPr bwMode="auto">
          <a:xfrm>
            <a:off x="228600" y="5521325"/>
            <a:ext cx="8915400" cy="587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18" name="Text Box 23">
            <a:extLst>
              <a:ext uri="{FF2B5EF4-FFF2-40B4-BE49-F238E27FC236}">
                <a16:creationId xmlns:a16="http://schemas.microsoft.com/office/drawing/2014/main" id="{39521B81-2973-5470-7341-EC2D3E95FE45}"/>
              </a:ext>
            </a:extLst>
          </p:cNvPr>
          <p:cNvSpPr txBox="1">
            <a:spLocks noChangeArrowheads="1"/>
          </p:cNvSpPr>
          <p:nvPr/>
        </p:nvSpPr>
        <p:spPr bwMode="auto">
          <a:xfrm>
            <a:off x="642938" y="5554663"/>
            <a:ext cx="6889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defTabSz="449263">
              <a:spcBef>
                <a:spcPts val="50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Unicode MS" pitchFamily="34" charset="-128"/>
              </a:rPr>
              <a:t>2002</a:t>
            </a:r>
          </a:p>
        </p:txBody>
      </p:sp>
      <p:sp>
        <p:nvSpPr>
          <p:cNvPr id="51219" name="Text Box 24">
            <a:extLst>
              <a:ext uri="{FF2B5EF4-FFF2-40B4-BE49-F238E27FC236}">
                <a16:creationId xmlns:a16="http://schemas.microsoft.com/office/drawing/2014/main" id="{981C2783-DF5B-F0A6-4300-CC4B2D9B42F2}"/>
              </a:ext>
            </a:extLst>
          </p:cNvPr>
          <p:cNvSpPr txBox="1">
            <a:spLocks noChangeArrowheads="1"/>
          </p:cNvSpPr>
          <p:nvPr/>
        </p:nvSpPr>
        <p:spPr bwMode="auto">
          <a:xfrm>
            <a:off x="2268538" y="5529263"/>
            <a:ext cx="723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2004</a:t>
            </a:r>
          </a:p>
        </p:txBody>
      </p:sp>
      <p:sp>
        <p:nvSpPr>
          <p:cNvPr id="51220" name="Text Box 25">
            <a:extLst>
              <a:ext uri="{FF2B5EF4-FFF2-40B4-BE49-F238E27FC236}">
                <a16:creationId xmlns:a16="http://schemas.microsoft.com/office/drawing/2014/main" id="{6E2393DF-B108-F425-3413-E51609137395}"/>
              </a:ext>
            </a:extLst>
          </p:cNvPr>
          <p:cNvSpPr txBox="1">
            <a:spLocks noChangeArrowheads="1"/>
          </p:cNvSpPr>
          <p:nvPr/>
        </p:nvSpPr>
        <p:spPr bwMode="auto">
          <a:xfrm>
            <a:off x="3924300" y="5534025"/>
            <a:ext cx="79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2006</a:t>
            </a:r>
          </a:p>
        </p:txBody>
      </p:sp>
      <p:sp>
        <p:nvSpPr>
          <p:cNvPr id="51221" name="Text Box 26">
            <a:extLst>
              <a:ext uri="{FF2B5EF4-FFF2-40B4-BE49-F238E27FC236}">
                <a16:creationId xmlns:a16="http://schemas.microsoft.com/office/drawing/2014/main" id="{FEBA5263-543B-22FC-F971-354C4F228333}"/>
              </a:ext>
            </a:extLst>
          </p:cNvPr>
          <p:cNvSpPr txBox="1">
            <a:spLocks noChangeArrowheads="1"/>
          </p:cNvSpPr>
          <p:nvPr/>
        </p:nvSpPr>
        <p:spPr bwMode="auto">
          <a:xfrm>
            <a:off x="4727575" y="5514975"/>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2007</a:t>
            </a:r>
          </a:p>
        </p:txBody>
      </p:sp>
      <p:sp>
        <p:nvSpPr>
          <p:cNvPr id="51222" name="Text Box 27">
            <a:extLst>
              <a:ext uri="{FF2B5EF4-FFF2-40B4-BE49-F238E27FC236}">
                <a16:creationId xmlns:a16="http://schemas.microsoft.com/office/drawing/2014/main" id="{AE9CFD0D-217C-3944-0762-81F424653939}"/>
              </a:ext>
            </a:extLst>
          </p:cNvPr>
          <p:cNvSpPr txBox="1">
            <a:spLocks noChangeArrowheads="1"/>
          </p:cNvSpPr>
          <p:nvPr/>
        </p:nvSpPr>
        <p:spPr bwMode="auto">
          <a:xfrm>
            <a:off x="5580063" y="5529263"/>
            <a:ext cx="722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2008</a:t>
            </a:r>
          </a:p>
        </p:txBody>
      </p:sp>
      <p:grpSp>
        <p:nvGrpSpPr>
          <p:cNvPr id="51223" name="Groupe 4">
            <a:extLst>
              <a:ext uri="{FF2B5EF4-FFF2-40B4-BE49-F238E27FC236}">
                <a16:creationId xmlns:a16="http://schemas.microsoft.com/office/drawing/2014/main" id="{A27487EA-7FE0-D205-8923-02CC07B25B9B}"/>
              </a:ext>
            </a:extLst>
          </p:cNvPr>
          <p:cNvGrpSpPr>
            <a:grpSpLocks/>
          </p:cNvGrpSpPr>
          <p:nvPr/>
        </p:nvGrpSpPr>
        <p:grpSpPr bwMode="auto">
          <a:xfrm>
            <a:off x="5181600" y="3048000"/>
            <a:ext cx="1123950" cy="457200"/>
            <a:chOff x="5181600" y="3048000"/>
            <a:chExt cx="1123950" cy="457200"/>
          </a:xfrm>
        </p:grpSpPr>
        <p:sp>
          <p:nvSpPr>
            <p:cNvPr id="51240" name="Rectangle 28">
              <a:extLst>
                <a:ext uri="{FF2B5EF4-FFF2-40B4-BE49-F238E27FC236}">
                  <a16:creationId xmlns:a16="http://schemas.microsoft.com/office/drawing/2014/main" id="{C0C831EC-70AC-FF3A-B0DB-1403A76E4A69}"/>
                </a:ext>
              </a:extLst>
            </p:cNvPr>
            <p:cNvSpPr>
              <a:spLocks noChangeArrowheads="1"/>
            </p:cNvSpPr>
            <p:nvPr/>
          </p:nvSpPr>
          <p:spPr bwMode="auto">
            <a:xfrm>
              <a:off x="5181600" y="3048000"/>
              <a:ext cx="1066800" cy="457200"/>
            </a:xfrm>
            <a:prstGeom prst="rect">
              <a:avLst/>
            </a:prstGeom>
            <a:solidFill>
              <a:srgbClr val="9900CC"/>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41" name="Text Box 29">
              <a:extLst>
                <a:ext uri="{FF2B5EF4-FFF2-40B4-BE49-F238E27FC236}">
                  <a16:creationId xmlns:a16="http://schemas.microsoft.com/office/drawing/2014/main" id="{4EA384E6-40E8-4CC1-DE45-9F1D7951BCB1}"/>
                </a:ext>
              </a:extLst>
            </p:cNvPr>
            <p:cNvSpPr txBox="1">
              <a:spLocks noChangeArrowheads="1"/>
            </p:cNvSpPr>
            <p:nvPr/>
          </p:nvSpPr>
          <p:spPr bwMode="auto">
            <a:xfrm>
              <a:off x="5194300" y="3111500"/>
              <a:ext cx="1111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GPS-RO</a:t>
              </a:r>
            </a:p>
          </p:txBody>
        </p:sp>
      </p:grpSp>
      <p:grpSp>
        <p:nvGrpSpPr>
          <p:cNvPr id="51224" name="Groupe 5">
            <a:extLst>
              <a:ext uri="{FF2B5EF4-FFF2-40B4-BE49-F238E27FC236}">
                <a16:creationId xmlns:a16="http://schemas.microsoft.com/office/drawing/2014/main" id="{035698D2-9829-CACB-1CDC-752D03F35885}"/>
              </a:ext>
            </a:extLst>
          </p:cNvPr>
          <p:cNvGrpSpPr>
            <a:grpSpLocks/>
          </p:cNvGrpSpPr>
          <p:nvPr/>
        </p:nvGrpSpPr>
        <p:grpSpPr bwMode="auto">
          <a:xfrm>
            <a:off x="5867400" y="2438400"/>
            <a:ext cx="1066800" cy="457200"/>
            <a:chOff x="5867400" y="2438400"/>
            <a:chExt cx="1066800" cy="457200"/>
          </a:xfrm>
        </p:grpSpPr>
        <p:sp>
          <p:nvSpPr>
            <p:cNvPr id="51238" name="Rectangle 14">
              <a:extLst>
                <a:ext uri="{FF2B5EF4-FFF2-40B4-BE49-F238E27FC236}">
                  <a16:creationId xmlns:a16="http://schemas.microsoft.com/office/drawing/2014/main" id="{648D74B4-4121-D5C1-F88B-78793953881C}"/>
                </a:ext>
              </a:extLst>
            </p:cNvPr>
            <p:cNvSpPr>
              <a:spLocks noChangeArrowheads="1"/>
            </p:cNvSpPr>
            <p:nvPr/>
          </p:nvSpPr>
          <p:spPr bwMode="auto">
            <a:xfrm>
              <a:off x="5867400" y="2438400"/>
              <a:ext cx="1066800" cy="457200"/>
            </a:xfrm>
            <a:prstGeom prst="rect">
              <a:avLst/>
            </a:prstGeom>
            <a:solidFill>
              <a:srgbClr val="00FFFF"/>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39" name="Text Box 30">
              <a:extLst>
                <a:ext uri="{FF2B5EF4-FFF2-40B4-BE49-F238E27FC236}">
                  <a16:creationId xmlns:a16="http://schemas.microsoft.com/office/drawing/2014/main" id="{01EAEFAB-FEC7-55E1-52DE-F25783EB8093}"/>
                </a:ext>
              </a:extLst>
            </p:cNvPr>
            <p:cNvSpPr txBox="1">
              <a:spLocks noChangeArrowheads="1"/>
            </p:cNvSpPr>
            <p:nvPr/>
          </p:nvSpPr>
          <p:spPr bwMode="auto">
            <a:xfrm>
              <a:off x="5943600" y="2486223"/>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SEVIRI</a:t>
              </a:r>
            </a:p>
          </p:txBody>
        </p:sp>
      </p:grpSp>
      <p:sp>
        <p:nvSpPr>
          <p:cNvPr id="51225" name="Line 32">
            <a:extLst>
              <a:ext uri="{FF2B5EF4-FFF2-40B4-BE49-F238E27FC236}">
                <a16:creationId xmlns:a16="http://schemas.microsoft.com/office/drawing/2014/main" id="{EBD957FE-3136-C485-CEF4-CE68F3FF7567}"/>
              </a:ext>
            </a:extLst>
          </p:cNvPr>
          <p:cNvSpPr>
            <a:spLocks noChangeShapeType="1"/>
          </p:cNvSpPr>
          <p:nvPr/>
        </p:nvSpPr>
        <p:spPr bwMode="auto">
          <a:xfrm>
            <a:off x="7235825" y="1339850"/>
            <a:ext cx="12700" cy="4106863"/>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26" name="Line 31">
            <a:extLst>
              <a:ext uri="{FF2B5EF4-FFF2-40B4-BE49-F238E27FC236}">
                <a16:creationId xmlns:a16="http://schemas.microsoft.com/office/drawing/2014/main" id="{446B06E9-DB8B-E9E5-1859-B5E125F63CFA}"/>
              </a:ext>
            </a:extLst>
          </p:cNvPr>
          <p:cNvSpPr>
            <a:spLocks noChangeShapeType="1"/>
          </p:cNvSpPr>
          <p:nvPr/>
        </p:nvSpPr>
        <p:spPr bwMode="auto">
          <a:xfrm>
            <a:off x="6248400" y="3505200"/>
            <a:ext cx="554038" cy="61753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27" name="Text Box 33">
            <a:extLst>
              <a:ext uri="{FF2B5EF4-FFF2-40B4-BE49-F238E27FC236}">
                <a16:creationId xmlns:a16="http://schemas.microsoft.com/office/drawing/2014/main" id="{C0699BD9-4746-D02A-80EB-B39399B1A7E8}"/>
              </a:ext>
            </a:extLst>
          </p:cNvPr>
          <p:cNvSpPr txBox="1">
            <a:spLocks noChangeArrowheads="1"/>
          </p:cNvSpPr>
          <p:nvPr/>
        </p:nvSpPr>
        <p:spPr bwMode="auto">
          <a:xfrm>
            <a:off x="7164388" y="5522913"/>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2010</a:t>
            </a:r>
          </a:p>
        </p:txBody>
      </p:sp>
      <p:sp>
        <p:nvSpPr>
          <p:cNvPr id="51228" name="Rectangle 34">
            <a:extLst>
              <a:ext uri="{FF2B5EF4-FFF2-40B4-BE49-F238E27FC236}">
                <a16:creationId xmlns:a16="http://schemas.microsoft.com/office/drawing/2014/main" id="{183C1E48-D1C1-C2CD-0568-8A7F70124DC7}"/>
              </a:ext>
            </a:extLst>
          </p:cNvPr>
          <p:cNvSpPr>
            <a:spLocks noChangeArrowheads="1"/>
          </p:cNvSpPr>
          <p:nvPr/>
        </p:nvSpPr>
        <p:spPr bwMode="auto">
          <a:xfrm>
            <a:off x="3378200" y="3962400"/>
            <a:ext cx="1079500" cy="457200"/>
          </a:xfrm>
          <a:prstGeom prst="rect">
            <a:avLst/>
          </a:prstGeom>
          <a:solidFill>
            <a:srgbClr val="FFFF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29" name="Text Box 35">
            <a:extLst>
              <a:ext uri="{FF2B5EF4-FFF2-40B4-BE49-F238E27FC236}">
                <a16:creationId xmlns:a16="http://schemas.microsoft.com/office/drawing/2014/main" id="{1225B0F1-7DCB-8B77-ECFC-64AE376A9E72}"/>
              </a:ext>
            </a:extLst>
          </p:cNvPr>
          <p:cNvSpPr txBox="1">
            <a:spLocks noChangeArrowheads="1"/>
          </p:cNvSpPr>
          <p:nvPr/>
        </p:nvSpPr>
        <p:spPr bwMode="auto">
          <a:xfrm>
            <a:off x="3492500" y="4051300"/>
            <a:ext cx="7620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71000"/>
              </a:lnSpc>
              <a:spcBef>
                <a:spcPct val="5000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SSMI</a:t>
            </a:r>
          </a:p>
        </p:txBody>
      </p:sp>
      <p:sp>
        <p:nvSpPr>
          <p:cNvPr id="51230" name="Line 36">
            <a:extLst>
              <a:ext uri="{FF2B5EF4-FFF2-40B4-BE49-F238E27FC236}">
                <a16:creationId xmlns:a16="http://schemas.microsoft.com/office/drawing/2014/main" id="{4D7652DA-3274-7B72-6A81-7C8E89463A1C}"/>
              </a:ext>
            </a:extLst>
          </p:cNvPr>
          <p:cNvSpPr>
            <a:spLocks noChangeShapeType="1"/>
          </p:cNvSpPr>
          <p:nvPr/>
        </p:nvSpPr>
        <p:spPr bwMode="auto">
          <a:xfrm>
            <a:off x="3779838" y="4419600"/>
            <a:ext cx="606425" cy="738188"/>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31" name="Titre 1">
            <a:extLst>
              <a:ext uri="{FF2B5EF4-FFF2-40B4-BE49-F238E27FC236}">
                <a16:creationId xmlns:a16="http://schemas.microsoft.com/office/drawing/2014/main" id="{BEBE896A-C8C7-B010-003D-E762B95E524B}"/>
              </a:ext>
            </a:extLst>
          </p:cNvPr>
          <p:cNvSpPr>
            <a:spLocks noGrp="1"/>
          </p:cNvSpPr>
          <p:nvPr>
            <p:ph type="title"/>
          </p:nvPr>
        </p:nvSpPr>
        <p:spPr>
          <a:xfrm>
            <a:off x="1871663" y="260350"/>
            <a:ext cx="7272337" cy="704850"/>
          </a:xfrm>
        </p:spPr>
        <p:txBody>
          <a:bodyPr/>
          <a:lstStyle/>
          <a:p>
            <a:r>
              <a:rPr lang="fr-FR" altLang="zh-CN" sz="2000"/>
              <a:t> Monthly Mean of No. Of Observations Daily in Global Model</a:t>
            </a:r>
          </a:p>
        </p:txBody>
      </p:sp>
      <p:sp>
        <p:nvSpPr>
          <p:cNvPr id="51232" name="Rectangle 34">
            <a:extLst>
              <a:ext uri="{FF2B5EF4-FFF2-40B4-BE49-F238E27FC236}">
                <a16:creationId xmlns:a16="http://schemas.microsoft.com/office/drawing/2014/main" id="{26D8939E-D605-30F8-C61B-39E5F6FA7D5B}"/>
              </a:ext>
            </a:extLst>
          </p:cNvPr>
          <p:cNvSpPr>
            <a:spLocks noChangeArrowheads="1"/>
          </p:cNvSpPr>
          <p:nvPr/>
        </p:nvSpPr>
        <p:spPr bwMode="auto">
          <a:xfrm>
            <a:off x="7280275" y="1181100"/>
            <a:ext cx="1079500" cy="457200"/>
          </a:xfrm>
          <a:prstGeom prst="rect">
            <a:avLst/>
          </a:prstGeom>
          <a:solidFill>
            <a:srgbClr val="FFFF00"/>
          </a:solidFill>
          <a:ln w="9525">
            <a:solidFill>
              <a:schemeClr val="tx1"/>
            </a:solidFill>
            <a:miter lim="800000"/>
            <a:headEnd/>
            <a:tailEnd/>
          </a:ln>
        </p:spPr>
        <p:txBody>
          <a:bodyPr wrap="none" anchor="ct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fr-FR" altLang="zh-CN" sz="1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33" name="Line 36">
            <a:extLst>
              <a:ext uri="{FF2B5EF4-FFF2-40B4-BE49-F238E27FC236}">
                <a16:creationId xmlns:a16="http://schemas.microsoft.com/office/drawing/2014/main" id="{11E78B24-2CA2-7D60-D6A7-C33E3BC1C8ED}"/>
              </a:ext>
            </a:extLst>
          </p:cNvPr>
          <p:cNvSpPr>
            <a:spLocks noChangeShapeType="1"/>
          </p:cNvSpPr>
          <p:nvPr/>
        </p:nvSpPr>
        <p:spPr bwMode="auto">
          <a:xfrm>
            <a:off x="7681913" y="1638300"/>
            <a:ext cx="922337" cy="1358900"/>
          </a:xfrm>
          <a:prstGeom prst="line">
            <a:avLst/>
          </a:prstGeom>
          <a:noFill/>
          <a:ln w="360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a:cs typeface="Arial" panose="020B0604020202020204" pitchFamily="34" charset="0"/>
            </a:endParaRPr>
          </a:p>
        </p:txBody>
      </p:sp>
      <p:sp>
        <p:nvSpPr>
          <p:cNvPr id="51234" name="Text Box 35">
            <a:extLst>
              <a:ext uri="{FF2B5EF4-FFF2-40B4-BE49-F238E27FC236}">
                <a16:creationId xmlns:a16="http://schemas.microsoft.com/office/drawing/2014/main" id="{0B97773B-501C-F14D-39B5-E7725C642CED}"/>
              </a:ext>
            </a:extLst>
          </p:cNvPr>
          <p:cNvSpPr txBox="1">
            <a:spLocks noChangeArrowheads="1"/>
          </p:cNvSpPr>
          <p:nvPr/>
        </p:nvSpPr>
        <p:spPr bwMode="auto">
          <a:xfrm>
            <a:off x="7280275" y="1282700"/>
            <a:ext cx="10795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ctr" defTabSz="449263" rtl="0" eaLnBrk="1" fontAlgn="base" latinLnBrk="0" hangingPunct="1">
              <a:lnSpc>
                <a:spcPct val="71000"/>
              </a:lnSpc>
              <a:spcBef>
                <a:spcPct val="50000"/>
              </a:spcBef>
              <a:spcAft>
                <a:spcPct val="0"/>
              </a:spcAft>
              <a:buClr>
                <a:srgbClr val="000000"/>
              </a:buClr>
              <a:buSzPct val="100000"/>
              <a:buFont typeface="Times New Roman" panose="02020603050405020304" pitchFamily="18" charset="0"/>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SSMI/S</a:t>
            </a:r>
          </a:p>
        </p:txBody>
      </p:sp>
      <p:sp>
        <p:nvSpPr>
          <p:cNvPr id="51235" name="Text Box 33">
            <a:extLst>
              <a:ext uri="{FF2B5EF4-FFF2-40B4-BE49-F238E27FC236}">
                <a16:creationId xmlns:a16="http://schemas.microsoft.com/office/drawing/2014/main" id="{B94C208B-1425-CB93-3F47-27311B2DD1F5}"/>
              </a:ext>
            </a:extLst>
          </p:cNvPr>
          <p:cNvSpPr txBox="1">
            <a:spLocks noChangeArrowheads="1"/>
          </p:cNvSpPr>
          <p:nvPr/>
        </p:nvSpPr>
        <p:spPr bwMode="auto">
          <a:xfrm>
            <a:off x="8027988" y="5505450"/>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37931725" indent="-37474525" defTabSz="449263">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defTabSz="449263">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defTabSz="449263">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449263" rtl="0" eaLnBrk="1" fontAlgn="base" latinLnBrk="0" hangingPunct="1">
              <a:lnSpc>
                <a:spcPct val="100000"/>
              </a:lnSpc>
              <a:spcBef>
                <a:spcPct val="50000"/>
              </a:spcBef>
              <a:spcAft>
                <a:spcPct val="0"/>
              </a:spcAft>
              <a:buClrTx/>
              <a:buSzTx/>
              <a:buFontTx/>
              <a:buNone/>
              <a:tabLst/>
              <a:defRPr/>
            </a:pPr>
            <a:r>
              <a:rPr kumimoji="0" lang="fr-FR" altLang="zh-CN" sz="18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2011</a:t>
            </a:r>
          </a:p>
        </p:txBody>
      </p:sp>
      <p:sp>
        <p:nvSpPr>
          <p:cNvPr id="51236" name="Footer Placeholder 2">
            <a:extLst>
              <a:ext uri="{FF2B5EF4-FFF2-40B4-BE49-F238E27FC236}">
                <a16:creationId xmlns:a16="http://schemas.microsoft.com/office/drawing/2014/main" id="{2DC60C63-BFDE-56B3-F6D5-0A9BB47B8A29}"/>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Pct val="100000"/>
              <a:buFontTx/>
              <a:buNone/>
              <a:tabLst/>
              <a:defRPr/>
            </a:pPr>
            <a:endParaRPr kumimoji="0" lang="fr-FR" altLang="zh-CN" sz="2400" b="0" i="0" u="none" strike="noStrike" kern="1200" cap="none" spc="0" normalizeH="0" baseline="0" noProof="0">
              <a:ln>
                <a:noFill/>
              </a:ln>
              <a:solidFill>
                <a:srgbClr val="000000"/>
              </a:solidFill>
              <a:effectLst/>
              <a:uLnTx/>
              <a:uFillTx/>
              <a:latin typeface="Arial" panose="020B0604020202020204" pitchFamily="34" charset="0"/>
              <a:ea typeface="Arial Unicode MS" pitchFamily="34" charset="-128"/>
            </a:endParaRPr>
          </a:p>
        </p:txBody>
      </p:sp>
      <p:sp>
        <p:nvSpPr>
          <p:cNvPr id="51237" name="Slide Number Placeholder 3">
            <a:extLst>
              <a:ext uri="{FF2B5EF4-FFF2-40B4-BE49-F238E27FC236}">
                <a16:creationId xmlns:a16="http://schemas.microsoft.com/office/drawing/2014/main" id="{902A0111-6A81-A1E8-520D-8B14AE92016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微软雅黑" panose="020B0503020204020204" pitchFamily="34" charset="-122"/>
              </a:defRPr>
            </a:lvl1pPr>
            <a:lvl2pPr marL="742950" indent="-285750">
              <a:spcBef>
                <a:spcPts val="45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微软雅黑" panose="020B0503020204020204" pitchFamily="34" charset="-122"/>
              </a:defRPr>
            </a:lvl2pPr>
            <a:lvl3pPr marL="1143000" indent="-228600">
              <a:spcBef>
                <a:spcPts val="4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微软雅黑" panose="020B0503020204020204" pitchFamily="34" charset="-122"/>
              </a:defRPr>
            </a:lvl3pPr>
            <a:lvl4pPr marL="16002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4pPr>
            <a:lvl5pPr marL="2057400" indent="-228600">
              <a:spcBef>
                <a:spcPts val="350"/>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5pPr>
            <a:lvl6pPr marL="25146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6pPr>
            <a:lvl7pPr marL="29718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7pPr>
            <a:lvl8pPr marL="34290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8pPr>
            <a:lvl9pPr marL="3886200" indent="-22860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Pct val="100000"/>
              <a:buFontTx/>
              <a:buNone/>
              <a:tabLst/>
              <a:defRPr/>
            </a:pPr>
            <a:fld id="{FA13C725-C615-400A-9D10-85BA6AF27F94}" type="slidenum">
              <a:rPr kumimoji="0" lang="fr-FR" altLang="zh-CN" sz="2400" b="0" i="0" u="none" strike="noStrike" kern="1200" cap="none" spc="0" normalizeH="0" baseline="0" noProof="0" smtClean="0">
                <a:ln>
                  <a:noFill/>
                </a:ln>
                <a:solidFill>
                  <a:srgbClr val="000000"/>
                </a:solidFill>
                <a:effectLst/>
                <a:uLnTx/>
                <a:uFillTx/>
                <a:latin typeface="Times" panose="02020603050405020304" pitchFamily="18" charset="0"/>
                <a:ea typeface="Arial Unicode MS" pitchFamily="34" charset="-128"/>
              </a:rPr>
              <a:pPr marL="0" marR="0" lvl="0" indent="0" algn="l" defTabSz="914400" rtl="0" eaLnBrk="0" fontAlgn="base" latinLnBrk="0" hangingPunct="0">
                <a:lnSpc>
                  <a:spcPct val="100000"/>
                </a:lnSpc>
                <a:spcBef>
                  <a:spcPct val="0"/>
                </a:spcBef>
                <a:spcAft>
                  <a:spcPct val="0"/>
                </a:spcAft>
                <a:buClrTx/>
                <a:buSzPct val="100000"/>
                <a:buFontTx/>
                <a:buNone/>
                <a:tabLst/>
                <a:defRPr/>
              </a:pPr>
              <a:t>37</a:t>
            </a:fld>
            <a:endParaRPr kumimoji="0" lang="fr-FR" altLang="zh-CN" sz="2400" b="0" i="0" u="none" strike="noStrike" kern="1200" cap="none" spc="0" normalizeH="0" baseline="0" noProof="0">
              <a:ln>
                <a:noFill/>
              </a:ln>
              <a:solidFill>
                <a:srgbClr val="000000"/>
              </a:solidFill>
              <a:effectLst/>
              <a:uLnTx/>
              <a:uFillTx/>
              <a:latin typeface="Times" panose="02020603050405020304" pitchFamily="18" charset="0"/>
              <a:ea typeface="Arial Unicode MS"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4">
            <a:extLst>
              <a:ext uri="{FF2B5EF4-FFF2-40B4-BE49-F238E27FC236}">
                <a16:creationId xmlns:a16="http://schemas.microsoft.com/office/drawing/2014/main" id="{BB54D85B-2C97-102C-25DE-D884F90C76DC}"/>
              </a:ext>
            </a:extLst>
          </p:cNvPr>
          <p:cNvSpPr>
            <a:spLocks noChangeShapeType="1"/>
          </p:cNvSpPr>
          <p:nvPr/>
        </p:nvSpPr>
        <p:spPr bwMode="auto">
          <a:xfrm>
            <a:off x="6324600" y="2133600"/>
            <a:ext cx="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23" name="Picture 5">
            <a:extLst>
              <a:ext uri="{FF2B5EF4-FFF2-40B4-BE49-F238E27FC236}">
                <a16:creationId xmlns:a16="http://schemas.microsoft.com/office/drawing/2014/main" id="{2A84948E-19A1-FF32-9F99-96239A531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3" y="4114800"/>
            <a:ext cx="36528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6">
            <a:extLst>
              <a:ext uri="{FF2B5EF4-FFF2-40B4-BE49-F238E27FC236}">
                <a16:creationId xmlns:a16="http://schemas.microsoft.com/office/drawing/2014/main" id="{E80DA669-E2CF-D738-5598-6E12165E0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4191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Line 11">
            <a:extLst>
              <a:ext uri="{FF2B5EF4-FFF2-40B4-BE49-F238E27FC236}">
                <a16:creationId xmlns:a16="http://schemas.microsoft.com/office/drawing/2014/main" id="{2FC4123C-A262-78B3-B381-A06D7D14EA66}"/>
              </a:ext>
            </a:extLst>
          </p:cNvPr>
          <p:cNvSpPr>
            <a:spLocks noChangeShapeType="1"/>
          </p:cNvSpPr>
          <p:nvPr/>
        </p:nvSpPr>
        <p:spPr bwMode="auto">
          <a:xfrm>
            <a:off x="1752600" y="1828800"/>
            <a:ext cx="533400" cy="1143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6" name="Line 12">
            <a:extLst>
              <a:ext uri="{FF2B5EF4-FFF2-40B4-BE49-F238E27FC236}">
                <a16:creationId xmlns:a16="http://schemas.microsoft.com/office/drawing/2014/main" id="{5E538FEB-B1B4-DFF7-F7E6-8F6517DF7C42}"/>
              </a:ext>
            </a:extLst>
          </p:cNvPr>
          <p:cNvSpPr>
            <a:spLocks noChangeShapeType="1"/>
          </p:cNvSpPr>
          <p:nvPr/>
        </p:nvSpPr>
        <p:spPr bwMode="auto">
          <a:xfrm>
            <a:off x="1981200" y="1828800"/>
            <a:ext cx="3200400" cy="2438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27" name="Picture 13">
            <a:extLst>
              <a:ext uri="{FF2B5EF4-FFF2-40B4-BE49-F238E27FC236}">
                <a16:creationId xmlns:a16="http://schemas.microsoft.com/office/drawing/2014/main" id="{2AFEDE90-201C-E2CB-835A-9AB5489C8C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6420">
            <a:off x="247650" y="4481513"/>
            <a:ext cx="2351088"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4">
            <a:extLst>
              <a:ext uri="{FF2B5EF4-FFF2-40B4-BE49-F238E27FC236}">
                <a16:creationId xmlns:a16="http://schemas.microsoft.com/office/drawing/2014/main" id="{070F234A-29BB-5A88-A707-C45792605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69595">
            <a:off x="2771775" y="4246563"/>
            <a:ext cx="224472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Line 15">
            <a:extLst>
              <a:ext uri="{FF2B5EF4-FFF2-40B4-BE49-F238E27FC236}">
                <a16:creationId xmlns:a16="http://schemas.microsoft.com/office/drawing/2014/main" id="{B5715790-3265-6188-FC8B-F3235E9BF2D0}"/>
              </a:ext>
            </a:extLst>
          </p:cNvPr>
          <p:cNvSpPr>
            <a:spLocks noChangeShapeType="1"/>
          </p:cNvSpPr>
          <p:nvPr/>
        </p:nvSpPr>
        <p:spPr bwMode="auto">
          <a:xfrm flipH="1">
            <a:off x="1143000" y="1828800"/>
            <a:ext cx="457200" cy="2743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0" name="Line 16">
            <a:extLst>
              <a:ext uri="{FF2B5EF4-FFF2-40B4-BE49-F238E27FC236}">
                <a16:creationId xmlns:a16="http://schemas.microsoft.com/office/drawing/2014/main" id="{618B1466-DFE3-3761-D5D1-F6CD493CEC4E}"/>
              </a:ext>
            </a:extLst>
          </p:cNvPr>
          <p:cNvSpPr>
            <a:spLocks noChangeShapeType="1"/>
          </p:cNvSpPr>
          <p:nvPr/>
        </p:nvSpPr>
        <p:spPr bwMode="auto">
          <a:xfrm flipV="1">
            <a:off x="1066800" y="5334000"/>
            <a:ext cx="24384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1" name="Text Box 21">
            <a:extLst>
              <a:ext uri="{FF2B5EF4-FFF2-40B4-BE49-F238E27FC236}">
                <a16:creationId xmlns:a16="http://schemas.microsoft.com/office/drawing/2014/main" id="{B0993680-F504-AF27-C5CC-6C9987C184AE}"/>
              </a:ext>
            </a:extLst>
          </p:cNvPr>
          <p:cNvSpPr txBox="1">
            <a:spLocks noChangeArrowheads="1"/>
          </p:cNvSpPr>
          <p:nvPr/>
        </p:nvSpPr>
        <p:spPr bwMode="auto">
          <a:xfrm>
            <a:off x="2330450" y="39036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PDISP</a:t>
            </a:r>
          </a:p>
        </p:txBody>
      </p:sp>
      <p:sp>
        <p:nvSpPr>
          <p:cNvPr id="5132" name="Text Box 22">
            <a:extLst>
              <a:ext uri="{FF2B5EF4-FFF2-40B4-BE49-F238E27FC236}">
                <a16:creationId xmlns:a16="http://schemas.microsoft.com/office/drawing/2014/main" id="{008E3B78-13A9-1A0F-245F-160872701D07}"/>
              </a:ext>
            </a:extLst>
          </p:cNvPr>
          <p:cNvSpPr txBox="1">
            <a:spLocks noChangeArrowheads="1"/>
          </p:cNvSpPr>
          <p:nvPr/>
        </p:nvSpPr>
        <p:spPr bwMode="auto">
          <a:xfrm>
            <a:off x="6172195" y="4595806"/>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ODS</a:t>
            </a:r>
          </a:p>
        </p:txBody>
      </p:sp>
      <p:sp>
        <p:nvSpPr>
          <p:cNvPr id="5133" name="Rectangle 24">
            <a:extLst>
              <a:ext uri="{FF2B5EF4-FFF2-40B4-BE49-F238E27FC236}">
                <a16:creationId xmlns:a16="http://schemas.microsoft.com/office/drawing/2014/main" id="{D71F77F7-C047-2ECF-B0A1-2C7F542A78CD}"/>
              </a:ext>
            </a:extLst>
          </p:cNvPr>
          <p:cNvSpPr>
            <a:spLocks noChangeArrowheads="1"/>
          </p:cNvSpPr>
          <p:nvPr/>
        </p:nvSpPr>
        <p:spPr bwMode="auto">
          <a:xfrm>
            <a:off x="1474788" y="517525"/>
            <a:ext cx="63912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NPROVS- Environmental Data Graphical Evaluation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(EDGE) Analytical Interface</a:t>
            </a:r>
          </a:p>
        </p:txBody>
      </p:sp>
      <p:sp>
        <p:nvSpPr>
          <p:cNvPr id="5134" name="Line 25">
            <a:extLst>
              <a:ext uri="{FF2B5EF4-FFF2-40B4-BE49-F238E27FC236}">
                <a16:creationId xmlns:a16="http://schemas.microsoft.com/office/drawing/2014/main" id="{9401624D-F35C-A571-6105-4B9649453937}"/>
              </a:ext>
            </a:extLst>
          </p:cNvPr>
          <p:cNvSpPr>
            <a:spLocks noChangeShapeType="1"/>
          </p:cNvSpPr>
          <p:nvPr/>
        </p:nvSpPr>
        <p:spPr bwMode="auto">
          <a:xfrm flipV="1">
            <a:off x="1981200" y="3657600"/>
            <a:ext cx="381000" cy="11430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5" name="Line 26">
            <a:extLst>
              <a:ext uri="{FF2B5EF4-FFF2-40B4-BE49-F238E27FC236}">
                <a16:creationId xmlns:a16="http://schemas.microsoft.com/office/drawing/2014/main" id="{F904127B-D6F9-8210-BB9E-EB1C935DD3DC}"/>
              </a:ext>
            </a:extLst>
          </p:cNvPr>
          <p:cNvSpPr>
            <a:spLocks noChangeShapeType="1"/>
          </p:cNvSpPr>
          <p:nvPr/>
        </p:nvSpPr>
        <p:spPr bwMode="auto">
          <a:xfrm flipH="1" flipV="1">
            <a:off x="3276600" y="3581400"/>
            <a:ext cx="914400" cy="914400"/>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136" name="Picture 29">
            <a:extLst>
              <a:ext uri="{FF2B5EF4-FFF2-40B4-BE49-F238E27FC236}">
                <a16:creationId xmlns:a16="http://schemas.microsoft.com/office/drawing/2014/main" id="{AC652A62-8D28-D584-7D4D-7C0C41732A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38263"/>
            <a:ext cx="403860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7" name="Rectangle 30">
            <a:extLst>
              <a:ext uri="{FF2B5EF4-FFF2-40B4-BE49-F238E27FC236}">
                <a16:creationId xmlns:a16="http://schemas.microsoft.com/office/drawing/2014/main" id="{045FA3BA-B080-3695-26A3-9EF90C38D80C}"/>
              </a:ext>
            </a:extLst>
          </p:cNvPr>
          <p:cNvSpPr>
            <a:spLocks noChangeArrowheads="1"/>
          </p:cNvSpPr>
          <p:nvPr/>
        </p:nvSpPr>
        <p:spPr bwMode="auto">
          <a:xfrm>
            <a:off x="5715000" y="1447800"/>
            <a:ext cx="304800" cy="18288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38" name="Rectangle 31">
            <a:extLst>
              <a:ext uri="{FF2B5EF4-FFF2-40B4-BE49-F238E27FC236}">
                <a16:creationId xmlns:a16="http://schemas.microsoft.com/office/drawing/2014/main" id="{EE1613FC-7C15-2E05-4BA4-AD4A1CE85D4B}"/>
              </a:ext>
            </a:extLst>
          </p:cNvPr>
          <p:cNvSpPr>
            <a:spLocks noChangeArrowheads="1"/>
          </p:cNvSpPr>
          <p:nvPr/>
        </p:nvSpPr>
        <p:spPr bwMode="auto">
          <a:xfrm>
            <a:off x="1371600" y="1524000"/>
            <a:ext cx="609600" cy="3048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FF3300"/>
              </a:solidFill>
              <a:effectLst/>
              <a:uLnTx/>
              <a:uFillTx/>
              <a:latin typeface="Arial" panose="020B0604020202020204" pitchFamily="34" charset="0"/>
              <a:ea typeface="+mn-ea"/>
              <a:cs typeface="+mn-cs"/>
            </a:endParaRPr>
          </a:p>
        </p:txBody>
      </p:sp>
      <p:sp>
        <p:nvSpPr>
          <p:cNvPr id="5139" name="Line 32">
            <a:extLst>
              <a:ext uri="{FF2B5EF4-FFF2-40B4-BE49-F238E27FC236}">
                <a16:creationId xmlns:a16="http://schemas.microsoft.com/office/drawing/2014/main" id="{7324E9E4-6668-3E47-27C4-D546B5DCC808}"/>
              </a:ext>
            </a:extLst>
          </p:cNvPr>
          <p:cNvSpPr>
            <a:spLocks noChangeShapeType="1"/>
          </p:cNvSpPr>
          <p:nvPr/>
        </p:nvSpPr>
        <p:spPr bwMode="auto">
          <a:xfrm flipH="1">
            <a:off x="3657600" y="1828800"/>
            <a:ext cx="1524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40" name="Text Box 33">
            <a:extLst>
              <a:ext uri="{FF2B5EF4-FFF2-40B4-BE49-F238E27FC236}">
                <a16:creationId xmlns:a16="http://schemas.microsoft.com/office/drawing/2014/main" id="{A77CAD44-B5EB-114E-85EE-B17EEFA721FC}"/>
              </a:ext>
            </a:extLst>
          </p:cNvPr>
          <p:cNvSpPr txBox="1">
            <a:spLocks noChangeArrowheads="1"/>
          </p:cNvSpPr>
          <p:nvPr/>
        </p:nvSpPr>
        <p:spPr bwMode="auto">
          <a:xfrm>
            <a:off x="7070725" y="1868488"/>
            <a:ext cx="127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NARCS</a:t>
            </a:r>
          </a:p>
        </p:txBody>
      </p:sp>
    </p:spTree>
  </p:cSld>
  <p:clrMapOvr>
    <a:masterClrMapping/>
  </p:clrMapOvr>
  <p:transition advTm="2500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a:extLst>
              <a:ext uri="{FF2B5EF4-FFF2-40B4-BE49-F238E27FC236}">
                <a16:creationId xmlns:a16="http://schemas.microsoft.com/office/drawing/2014/main" id="{10F8BA1D-B107-BEF5-406F-5A32B674B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50582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3" name="TextBox 1">
            <a:extLst>
              <a:ext uri="{FF2B5EF4-FFF2-40B4-BE49-F238E27FC236}">
                <a16:creationId xmlns:a16="http://schemas.microsoft.com/office/drawing/2014/main" id="{0F4D9681-589E-7237-3929-231A3157094B}"/>
              </a:ext>
            </a:extLst>
          </p:cNvPr>
          <p:cNvSpPr txBox="1">
            <a:spLocks noChangeArrowheads="1"/>
          </p:cNvSpPr>
          <p:nvPr/>
        </p:nvSpPr>
        <p:spPr bwMode="auto">
          <a:xfrm>
            <a:off x="0" y="6553200"/>
            <a:ext cx="1631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Common  Sampling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a:extLst>
              <a:ext uri="{FF2B5EF4-FFF2-40B4-BE49-F238E27FC236}">
                <a16:creationId xmlns:a16="http://schemas.microsoft.com/office/drawing/2014/main" id="{B2DC65FC-E758-DFBE-944A-2FCF467F3D64}"/>
              </a:ext>
            </a:extLst>
          </p:cNvPr>
          <p:cNvSpPr>
            <a:spLocks noGrp="1" noChangeArrowheads="1"/>
          </p:cNvSpPr>
          <p:nvPr>
            <p:ph type="title"/>
          </p:nvPr>
        </p:nvSpPr>
        <p:spPr/>
        <p:txBody>
          <a:bodyPr/>
          <a:lstStyle/>
          <a:p>
            <a:r>
              <a:rPr lang="en-US" altLang="zh-CN">
                <a:ea typeface="宋体" panose="02010600030101010101" pitchFamily="2" charset="-122"/>
              </a:rPr>
              <a:t>When will the PASS test be given?</a:t>
            </a:r>
          </a:p>
        </p:txBody>
      </p:sp>
      <p:sp>
        <p:nvSpPr>
          <p:cNvPr id="28677" name="Rectangle 5">
            <a:extLst>
              <a:ext uri="{FF2B5EF4-FFF2-40B4-BE49-F238E27FC236}">
                <a16:creationId xmlns:a16="http://schemas.microsoft.com/office/drawing/2014/main" id="{57C56B5A-D5A8-4B3D-6819-8530EF280E49}"/>
              </a:ext>
            </a:extLst>
          </p:cNvPr>
          <p:cNvSpPr>
            <a:spLocks noGrp="1" noChangeArrowheads="1"/>
          </p:cNvSpPr>
          <p:nvPr>
            <p:ph type="body" sz="half" idx="1"/>
          </p:nvPr>
        </p:nvSpPr>
        <p:spPr/>
        <p:txBody>
          <a:bodyPr/>
          <a:lstStyle/>
          <a:p>
            <a:r>
              <a:rPr lang="en-US" altLang="zh-CN" sz="2000">
                <a:ea typeface="宋体" panose="02010600030101010101" pitchFamily="2" charset="-122"/>
              </a:rPr>
              <a:t>May 12 (Tuesday)</a:t>
            </a:r>
          </a:p>
          <a:p>
            <a:endParaRPr lang="en-US" altLang="zh-CN" sz="2000">
              <a:ea typeface="宋体" panose="02010600030101010101" pitchFamily="2" charset="-122"/>
            </a:endParaRPr>
          </a:p>
          <a:p>
            <a:r>
              <a:rPr lang="en-US" altLang="zh-CN" sz="2000">
                <a:ea typeface="宋体" panose="02010600030101010101" pitchFamily="2" charset="-122"/>
              </a:rPr>
              <a:t>May 13 (Wednesday)</a:t>
            </a:r>
          </a:p>
          <a:p>
            <a:endParaRPr lang="en-US" altLang="zh-CN" sz="2000">
              <a:ea typeface="宋体" panose="02010600030101010101" pitchFamily="2" charset="-122"/>
            </a:endParaRPr>
          </a:p>
          <a:p>
            <a:r>
              <a:rPr lang="en-US" altLang="zh-CN" sz="2000">
                <a:ea typeface="宋体" panose="02010600030101010101" pitchFamily="2" charset="-122"/>
              </a:rPr>
              <a:t>May 14 (Thursday)	</a:t>
            </a:r>
          </a:p>
          <a:p>
            <a:pPr>
              <a:buFontTx/>
              <a:buNone/>
            </a:pPr>
            <a:endParaRPr lang="en-US" altLang="zh-CN" sz="2000">
              <a:ea typeface="宋体" panose="02010600030101010101" pitchFamily="2" charset="-122"/>
            </a:endParaRPr>
          </a:p>
          <a:p>
            <a:pPr>
              <a:buFontTx/>
              <a:buNone/>
            </a:pPr>
            <a:r>
              <a:rPr lang="en-US" altLang="zh-CN" sz="2000">
                <a:ea typeface="宋体" panose="02010600030101010101" pitchFamily="2" charset="-122"/>
              </a:rPr>
              <a:t>	May 15 (Friday)</a:t>
            </a:r>
          </a:p>
        </p:txBody>
      </p:sp>
      <p:sp>
        <p:nvSpPr>
          <p:cNvPr id="28678" name="Rectangle 6">
            <a:extLst>
              <a:ext uri="{FF2B5EF4-FFF2-40B4-BE49-F238E27FC236}">
                <a16:creationId xmlns:a16="http://schemas.microsoft.com/office/drawing/2014/main" id="{3D512029-EC1C-7F18-DC63-B19CB1EF81D9}"/>
              </a:ext>
            </a:extLst>
          </p:cNvPr>
          <p:cNvSpPr>
            <a:spLocks noGrp="1" noChangeArrowheads="1"/>
          </p:cNvSpPr>
          <p:nvPr>
            <p:ph type="body" sz="half" idx="2"/>
          </p:nvPr>
        </p:nvSpPr>
        <p:spPr/>
        <p:txBody>
          <a:bodyPr/>
          <a:lstStyle/>
          <a:p>
            <a:pPr>
              <a:buFontTx/>
              <a:buNone/>
            </a:pPr>
            <a:r>
              <a:rPr lang="en-US" altLang="zh-CN" sz="2000" dirty="0">
                <a:ea typeface="宋体" panose="02010600030101010101" pitchFamily="2" charset="-122"/>
              </a:rPr>
              <a:t>ELA (Reading and Research)</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Mathematics</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Science or Social Studies*</a:t>
            </a:r>
          </a:p>
          <a:p>
            <a:pPr>
              <a:buFontTx/>
              <a:buNone/>
            </a:pPr>
            <a:endParaRPr lang="en-US" altLang="zh-CN" sz="2000" dirty="0">
              <a:ea typeface="宋体" panose="02010600030101010101" pitchFamily="2" charset="-122"/>
            </a:endParaRPr>
          </a:p>
          <a:p>
            <a:pPr>
              <a:buFontTx/>
              <a:buNone/>
            </a:pPr>
            <a:r>
              <a:rPr lang="en-US" altLang="zh-CN" sz="2000" dirty="0">
                <a:ea typeface="宋体" panose="02010600030101010101" pitchFamily="2" charset="-122"/>
              </a:rPr>
              <a:t>Social Studies**</a:t>
            </a:r>
          </a:p>
        </p:txBody>
      </p:sp>
      <p:sp>
        <p:nvSpPr>
          <p:cNvPr id="28679" name="Text Box 7">
            <a:extLst>
              <a:ext uri="{FF2B5EF4-FFF2-40B4-BE49-F238E27FC236}">
                <a16:creationId xmlns:a16="http://schemas.microsoft.com/office/drawing/2014/main" id="{6F4FFE36-BD60-BDE2-CA89-5375D2121C12}"/>
              </a:ext>
            </a:extLst>
          </p:cNvPr>
          <p:cNvSpPr txBox="1">
            <a:spLocks noChangeArrowheads="1"/>
          </p:cNvSpPr>
          <p:nvPr/>
        </p:nvSpPr>
        <p:spPr bwMode="auto">
          <a:xfrm>
            <a:off x="3429000" y="49530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00B200"/>
              </a:solidFill>
              <a:effectLst/>
              <a:uLnTx/>
              <a:uFillTx/>
              <a:latin typeface="Comic Sans MS" panose="030F0702030302020204" pitchFamily="66" charset="0"/>
              <a:ea typeface="+mn-ea"/>
              <a:cs typeface="+mn-cs"/>
            </a:endParaRPr>
          </a:p>
        </p:txBody>
      </p:sp>
      <p:sp>
        <p:nvSpPr>
          <p:cNvPr id="28680" name="Text Box 8">
            <a:extLst>
              <a:ext uri="{FF2B5EF4-FFF2-40B4-BE49-F238E27FC236}">
                <a16:creationId xmlns:a16="http://schemas.microsoft.com/office/drawing/2014/main" id="{63A08E58-F37D-4E3B-C2EB-C9D17F68869F}"/>
              </a:ext>
            </a:extLst>
          </p:cNvPr>
          <p:cNvSpPr txBox="1">
            <a:spLocks noChangeArrowheads="1"/>
          </p:cNvSpPr>
          <p:nvPr/>
        </p:nvSpPr>
        <p:spPr bwMode="auto">
          <a:xfrm>
            <a:off x="1447800" y="4572000"/>
            <a:ext cx="70866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*All students in grades 3, 5, 6 and 8 will take either the science or the social studies test on May 14.  All students in grades 4 and 7 will take the science test.</a:t>
            </a: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B2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**All students in grades 4 and 7 will take the social studies test on this date.</a:t>
            </a: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en-US" altLang="zh-CN" sz="1600" b="0" i="0" u="none" strike="noStrike" kern="1200" cap="none" spc="0" normalizeH="0" baseline="0" noProof="0">
              <a:ln>
                <a:noFill/>
              </a:ln>
              <a:solidFill>
                <a:srgbClr val="00B200"/>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Text Box 3">
            <a:extLst>
              <a:ext uri="{FF2B5EF4-FFF2-40B4-BE49-F238E27FC236}">
                <a16:creationId xmlns:a16="http://schemas.microsoft.com/office/drawing/2014/main" id="{E061C8C3-F58B-F144-5C47-0CCD066A810D}"/>
              </a:ext>
            </a:extLst>
          </p:cNvPr>
          <p:cNvSpPr txBox="1">
            <a:spLocks noChangeArrowheads="1"/>
          </p:cNvSpPr>
          <p:nvPr/>
        </p:nvSpPr>
        <p:spPr bwMode="auto">
          <a:xfrm>
            <a:off x="2895600" y="269875"/>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2024" name="Text Box 8">
            <a:extLst>
              <a:ext uri="{FF2B5EF4-FFF2-40B4-BE49-F238E27FC236}">
                <a16:creationId xmlns:a16="http://schemas.microsoft.com/office/drawing/2014/main" id="{71D67E34-64AD-0BB9-1410-CE6EA5335F77}"/>
              </a:ext>
            </a:extLst>
          </p:cNvPr>
          <p:cNvSpPr txBox="1">
            <a:spLocks noChangeArrowheads="1"/>
          </p:cNvSpPr>
          <p:nvPr/>
        </p:nvSpPr>
        <p:spPr bwMode="auto">
          <a:xfrm>
            <a:off x="685800" y="14478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2028" name="Rectangle 12">
            <a:extLst>
              <a:ext uri="{FF2B5EF4-FFF2-40B4-BE49-F238E27FC236}">
                <a16:creationId xmlns:a16="http://schemas.microsoft.com/office/drawing/2014/main" id="{9F87C903-1C10-3AFA-2DDF-A2CA9C55A968}"/>
              </a:ext>
            </a:extLst>
          </p:cNvPr>
          <p:cNvSpPr>
            <a:spLocks noGrp="1" noChangeArrowheads="1"/>
          </p:cNvSpPr>
          <p:nvPr>
            <p:ph type="title"/>
          </p:nvPr>
        </p:nvSpPr>
        <p:spPr>
          <a:xfrm>
            <a:off x="1219158" y="228598"/>
            <a:ext cx="7010400" cy="685800"/>
          </a:xfrm>
        </p:spPr>
        <p:txBody>
          <a:bodyPr/>
          <a:lstStyle/>
          <a:p>
            <a:r>
              <a:rPr lang="en-US" altLang="zh-CN" sz="2800" b="1">
                <a:solidFill>
                  <a:srgbClr val="33CC33"/>
                </a:solidFill>
                <a:ea typeface="宋体" panose="02010600030101010101" pitchFamily="2" charset="-122"/>
              </a:rPr>
              <a:t>Plan for the week</a:t>
            </a:r>
          </a:p>
        </p:txBody>
      </p:sp>
      <p:sp>
        <p:nvSpPr>
          <p:cNvPr id="342029" name="Rectangle 13">
            <a:extLst>
              <a:ext uri="{FF2B5EF4-FFF2-40B4-BE49-F238E27FC236}">
                <a16:creationId xmlns:a16="http://schemas.microsoft.com/office/drawing/2014/main" id="{D2CE0326-604A-AC93-AA6E-A065F4E53F77}"/>
              </a:ext>
            </a:extLst>
          </p:cNvPr>
          <p:cNvSpPr>
            <a:spLocks noGrp="1" noChangeArrowheads="1"/>
          </p:cNvSpPr>
          <p:nvPr>
            <p:ph type="body" idx="1"/>
          </p:nvPr>
        </p:nvSpPr>
        <p:spPr>
          <a:xfrm>
            <a:off x="609600" y="1143000"/>
            <a:ext cx="4114800" cy="5257800"/>
          </a:xfrm>
        </p:spPr>
        <p:txBody>
          <a:bodyPr/>
          <a:lstStyle/>
          <a:p>
            <a:r>
              <a:rPr lang="en-US" altLang="zh-CN" sz="2000">
                <a:ea typeface="宋体" panose="02010600030101010101" pitchFamily="2" charset="-122"/>
              </a:rPr>
              <a:t>Proton Source</a:t>
            </a:r>
          </a:p>
          <a:p>
            <a:pPr lvl="1"/>
            <a:r>
              <a:rPr lang="en-US" altLang="zh-CN" sz="1800">
                <a:ea typeface="宋体" panose="02010600030101010101" pitchFamily="2" charset="-122"/>
              </a:rPr>
              <a:t>Support slip-stacking and work on cogging</a:t>
            </a:r>
          </a:p>
          <a:p>
            <a:r>
              <a:rPr lang="en-US" altLang="zh-CN" sz="2000">
                <a:ea typeface="宋体" panose="02010600030101010101" pitchFamily="2" charset="-122"/>
              </a:rPr>
              <a:t>Main Injector</a:t>
            </a:r>
          </a:p>
          <a:p>
            <a:pPr lvl="1"/>
            <a:r>
              <a:rPr lang="en-US" altLang="zh-CN" sz="1800">
                <a:ea typeface="宋体" panose="02010600030101010101" pitchFamily="2" charset="-122"/>
              </a:rPr>
              <a:t>2.5 MHz Dampers (pbar)</a:t>
            </a:r>
          </a:p>
          <a:p>
            <a:pPr lvl="1"/>
            <a:r>
              <a:rPr lang="en-US" altLang="zh-CN" sz="1800">
                <a:ea typeface="宋体" panose="02010600030101010101" pitchFamily="2" charset="-122"/>
              </a:rPr>
              <a:t>NuMI</a:t>
            </a:r>
          </a:p>
          <a:p>
            <a:pPr lvl="2"/>
            <a:r>
              <a:rPr lang="en-US" altLang="zh-CN" sz="1600">
                <a:ea typeface="宋体" panose="02010600030101010101" pitchFamily="2" charset="-122"/>
              </a:rPr>
              <a:t>Multi-batch slip-stacking</a:t>
            </a:r>
          </a:p>
          <a:p>
            <a:pPr lvl="1"/>
            <a:r>
              <a:rPr lang="en-US" altLang="zh-CN" sz="1800">
                <a:ea typeface="宋体" panose="02010600030101010101" pitchFamily="2" charset="-122"/>
              </a:rPr>
              <a:t>Slip-stacking studies</a:t>
            </a:r>
          </a:p>
          <a:p>
            <a:pPr lvl="2"/>
            <a:r>
              <a:rPr lang="en-US" altLang="zh-CN" sz="1600">
                <a:ea typeface="宋体" panose="02010600030101010101" pitchFamily="2" charset="-122"/>
              </a:rPr>
              <a:t>Reduce bunch length and losses</a:t>
            </a:r>
          </a:p>
          <a:p>
            <a:pPr lvl="2"/>
            <a:r>
              <a:rPr lang="en-US" altLang="zh-CN" sz="1600">
                <a:ea typeface="宋体" panose="02010600030101010101" pitchFamily="2" charset="-122"/>
              </a:rPr>
              <a:t>Improve bunch rotation</a:t>
            </a:r>
          </a:p>
          <a:p>
            <a:pPr lvl="1"/>
            <a:r>
              <a:rPr lang="en-US" altLang="zh-CN" sz="1800">
                <a:ea typeface="宋体" panose="02010600030101010101" pitchFamily="2" charset="-122"/>
              </a:rPr>
              <a:t>2.5MHz slow acceleration</a:t>
            </a:r>
          </a:p>
          <a:p>
            <a:pPr lvl="1"/>
            <a:r>
              <a:rPr lang="en-US" altLang="zh-CN" sz="1800">
                <a:ea typeface="宋体" panose="02010600030101010101" pitchFamily="2" charset="-122"/>
              </a:rPr>
              <a:t>Mid-level RF upgrade</a:t>
            </a:r>
          </a:p>
          <a:p>
            <a:r>
              <a:rPr lang="en-US" altLang="zh-CN" sz="2000">
                <a:ea typeface="宋体" panose="02010600030101010101" pitchFamily="2" charset="-122"/>
              </a:rPr>
              <a:t>NuMI</a:t>
            </a:r>
          </a:p>
          <a:p>
            <a:pPr lvl="1"/>
            <a:r>
              <a:rPr lang="en-US" altLang="zh-CN" sz="1800">
                <a:ea typeface="宋体" panose="02010600030101010101" pitchFamily="2" charset="-122"/>
              </a:rPr>
              <a:t>Resume stable operation</a:t>
            </a:r>
          </a:p>
          <a:p>
            <a:pPr lvl="2"/>
            <a:r>
              <a:rPr lang="en-US" altLang="zh-CN" sz="1600">
                <a:ea typeface="宋体" panose="02010600030101010101" pitchFamily="2" charset="-122"/>
              </a:rPr>
              <a:t>Target station issues</a:t>
            </a:r>
          </a:p>
        </p:txBody>
      </p:sp>
      <p:sp>
        <p:nvSpPr>
          <p:cNvPr id="342030" name="Rectangle 14">
            <a:extLst>
              <a:ext uri="{FF2B5EF4-FFF2-40B4-BE49-F238E27FC236}">
                <a16:creationId xmlns:a16="http://schemas.microsoft.com/office/drawing/2014/main" id="{CFC4679E-F202-C4B2-5463-745868BD8DC4}"/>
              </a:ext>
            </a:extLst>
          </p:cNvPr>
          <p:cNvSpPr>
            <a:spLocks noChangeArrowheads="1"/>
          </p:cNvSpPr>
          <p:nvPr/>
        </p:nvSpPr>
        <p:spPr bwMode="auto">
          <a:xfrm>
            <a:off x="4876800" y="990600"/>
            <a:ext cx="3886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Comic Sans MS" panose="030F0702030302020204" pitchFamily="66" charset="0"/>
              </a:defRPr>
            </a:lvl1pPr>
            <a:lvl2pPr marL="742950" indent="-285750">
              <a:spcBef>
                <a:spcPct val="20000"/>
              </a:spcBef>
              <a:buFont typeface="Wingdings" panose="05000000000000000000" pitchFamily="2" charset="2"/>
              <a:buChar char="Ø"/>
              <a:defRPr sz="2000">
                <a:solidFill>
                  <a:schemeClr val="accent2"/>
                </a:solidFill>
                <a:latin typeface="Comic Sans MS" panose="030F0702030302020204" pitchFamily="66" charset="0"/>
              </a:defRPr>
            </a:lvl2pPr>
            <a:lvl3pPr marL="1143000" indent="-228600">
              <a:spcBef>
                <a:spcPct val="20000"/>
              </a:spcBef>
              <a:buChar char="•"/>
              <a:defRPr>
                <a:solidFill>
                  <a:srgbClr val="CC0000"/>
                </a:solidFill>
                <a:latin typeface="Comic Sans MS" panose="030F0702030302020204" pitchFamily="66" charset="0"/>
              </a:defRPr>
            </a:lvl3pPr>
            <a:lvl4pPr marL="1600200" indent="-228600">
              <a:spcBef>
                <a:spcPct val="20000"/>
              </a:spcBef>
              <a:buFont typeface="Times New Roman" panose="02020603050405020304" pitchFamily="18" charset="0"/>
              <a:buChar char="-"/>
              <a:defRPr sz="1600">
                <a:solidFill>
                  <a:srgbClr val="006600"/>
                </a:solidFill>
                <a:latin typeface="Comic Sans MS" panose="030F0702030302020204" pitchFamily="66" charset="0"/>
              </a:defRPr>
            </a:lvl4pPr>
            <a:lvl5pPr marL="2057400" indent="-228600">
              <a:spcBef>
                <a:spcPct val="20000"/>
              </a:spcBef>
              <a:buFont typeface="Wingdings" panose="05000000000000000000" pitchFamily="2" charset="2"/>
              <a:buChar char="§"/>
              <a:defRPr sz="1200">
                <a:solidFill>
                  <a:srgbClr val="D60093"/>
                </a:solidFill>
                <a:latin typeface="Comic Sans MS" panose="030F0702030302020204" pitchFamily="66" charset="0"/>
              </a:defRPr>
            </a:lvl5pPr>
            <a:lvl6pPr marL="25146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6pPr>
            <a:lvl7pPr marL="29718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7pPr>
            <a:lvl8pPr marL="34290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8pPr>
            <a:lvl9pPr marL="3886200" indent="-228600" fontAlgn="base">
              <a:spcBef>
                <a:spcPct val="20000"/>
              </a:spcBef>
              <a:spcAft>
                <a:spcPct val="0"/>
              </a:spcAft>
              <a:buFont typeface="Wingdings" panose="05000000000000000000" pitchFamily="2" charset="2"/>
              <a:buChar char="§"/>
              <a:defRPr sz="1200">
                <a:solidFill>
                  <a:srgbClr val="D60093"/>
                </a:solidFill>
                <a:latin typeface="Comic Sans MS" panose="030F0702030302020204" pitchFamily="66" charset="0"/>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Pbar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Prepare plan for “1-week” study period in December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Increase intensity on target</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AP-2 line orbits and aperture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Debuncher lattice measurements</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Reverse proton Debuncher TBT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Recycler</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Increase typical stash size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Tevatron</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Working point above 7/12 at 150 GeV and during ramp</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Finish crystal collimator studies</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Luminosity lifetime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CC"/>
                </a:solidFill>
                <a:effectLst/>
                <a:uLnTx/>
                <a:uFillTx/>
                <a:latin typeface="Comic Sans MS" panose="030F0702030302020204" pitchFamily="66" charset="0"/>
                <a:ea typeface="宋体" panose="02010600030101010101" pitchFamily="2" charset="-122"/>
                <a:cs typeface="+mn-cs"/>
              </a:rPr>
              <a:t>D0 losses during squeeze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AutoShape 2">
            <a:extLst>
              <a:ext uri="{FF2B5EF4-FFF2-40B4-BE49-F238E27FC236}">
                <a16:creationId xmlns:a16="http://schemas.microsoft.com/office/drawing/2014/main" id="{F17A4EDC-7167-FB1C-1CD1-74B80C9A2374}"/>
              </a:ext>
            </a:extLst>
          </p:cNvPr>
          <p:cNvSpPr>
            <a:spLocks noGrp="1" noChangeArrowheads="1"/>
          </p:cNvSpPr>
          <p:nvPr>
            <p:ph type="title"/>
          </p:nvPr>
        </p:nvSpPr>
        <p:spPr/>
        <p:txBody>
          <a:bodyPr/>
          <a:lstStyle/>
          <a:p>
            <a:r>
              <a:rPr lang="en-US" altLang="zh-CN">
                <a:ea typeface="宋体" panose="02010600030101010101" pitchFamily="2" charset="-122"/>
              </a:rPr>
              <a:t>Timekeeper’s Responsibilities</a:t>
            </a:r>
          </a:p>
        </p:txBody>
      </p:sp>
      <p:sp>
        <p:nvSpPr>
          <p:cNvPr id="321539" name="Rectangle 3">
            <a:extLst>
              <a:ext uri="{FF2B5EF4-FFF2-40B4-BE49-F238E27FC236}">
                <a16:creationId xmlns:a16="http://schemas.microsoft.com/office/drawing/2014/main" id="{04CEBFBD-8382-9200-4787-B9AE2B202271}"/>
              </a:ext>
            </a:extLst>
          </p:cNvPr>
          <p:cNvSpPr>
            <a:spLocks noGrp="1" noChangeArrowheads="1"/>
          </p:cNvSpPr>
          <p:nvPr>
            <p:ph type="body" idx="1"/>
          </p:nvPr>
        </p:nvSpPr>
        <p:spPr>
          <a:xfrm>
            <a:off x="1450975" y="0"/>
          </a:xfrm>
        </p:spPr>
        <p:txBody>
          <a:bodyPr/>
          <a:lstStyle/>
          <a:p>
            <a:pPr>
              <a:lnSpc>
                <a:spcPct val="90000"/>
              </a:lnSpc>
            </a:pPr>
            <a:r>
              <a:rPr lang="en-US" altLang="zh-CN">
                <a:ea typeface="宋体" panose="02010600030101010101" pitchFamily="2" charset="-122"/>
              </a:rPr>
              <a:t>The timekeeping function requires the accurate and timely recording of T&amp;A data and the maintenance of related documentation.</a:t>
            </a:r>
          </a:p>
          <a:p>
            <a:pPr>
              <a:lnSpc>
                <a:spcPct val="90000"/>
              </a:lnSpc>
              <a:buFont typeface="Wingdings" panose="05000000000000000000" pitchFamily="2" charset="2"/>
              <a:buNone/>
            </a:pPr>
            <a:endParaRPr lang="en-US" altLang="zh-CN">
              <a:ea typeface="宋体" panose="02010600030101010101" pitchFamily="2" charset="-122"/>
            </a:endParaRPr>
          </a:p>
          <a:p>
            <a:pPr>
              <a:lnSpc>
                <a:spcPct val="90000"/>
              </a:lnSpc>
            </a:pPr>
            <a:r>
              <a:rPr lang="en-US" altLang="zh-CN">
                <a:ea typeface="宋体" panose="02010600030101010101" pitchFamily="2" charset="-122"/>
              </a:rPr>
              <a:t>Timekeepers may be appointed as civilian, military or contractor personnel.</a:t>
            </a:r>
          </a:p>
          <a:p>
            <a:pPr>
              <a:lnSpc>
                <a:spcPct val="90000"/>
              </a:lnSpc>
              <a:buFont typeface="Wingdings" panose="05000000000000000000" pitchFamily="2" charset="2"/>
              <a:buNone/>
            </a:pPr>
            <a:r>
              <a:rPr lang="en-US" altLang="zh-CN">
                <a:ea typeface="宋体" panose="02010600030101010101" pitchFamily="2" charset="-122"/>
              </a:rPr>
              <a:t>	</a:t>
            </a:r>
            <a:r>
              <a:rPr lang="en-US" altLang="zh-CN" sz="2400">
                <a:ea typeface="宋体" panose="02010600030101010101" pitchFamily="2" charset="-122"/>
              </a:rPr>
              <a:t>- a DD577 form is required and submitted to USPFO.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5634" name="Object 2">
            <a:extLst>
              <a:ext uri="{FF2B5EF4-FFF2-40B4-BE49-F238E27FC236}">
                <a16:creationId xmlns:a16="http://schemas.microsoft.com/office/drawing/2014/main" id="{67E3552E-AA98-0242-51ED-6ADE1865C390}"/>
              </a:ext>
            </a:extLst>
          </p:cNvPr>
          <p:cNvGraphicFramePr>
            <a:graphicFrameLocks noChangeAspect="1"/>
          </p:cNvGraphicFramePr>
          <p:nvPr/>
        </p:nvGraphicFramePr>
        <p:xfrm>
          <a:off x="609600" y="152400"/>
          <a:ext cx="7315200" cy="5715000"/>
        </p:xfrm>
        <a:graphic>
          <a:graphicData uri="http://schemas.openxmlformats.org/presentationml/2006/ole">
            <mc:AlternateContent xmlns:mc="http://schemas.openxmlformats.org/markup-compatibility/2006">
              <mc:Choice xmlns:v="urn:schemas-microsoft-com:vml" Requires="v">
                <p:oleObj name="Document" r:id="rId3" imgW="9647600" imgH="7550213" progId="Word.Document.8">
                  <p:embed/>
                </p:oleObj>
              </mc:Choice>
              <mc:Fallback>
                <p:oleObj name="Document" r:id="rId3" imgW="9647600" imgH="7550213" progId="Word.Document.8">
                  <p:embed/>
                  <p:pic>
                    <p:nvPicPr>
                      <p:cNvPr id="325634" name="Object 2">
                        <a:extLst>
                          <a:ext uri="{FF2B5EF4-FFF2-40B4-BE49-F238E27FC236}">
                            <a16:creationId xmlns:a16="http://schemas.microsoft.com/office/drawing/2014/main" id="{67E3552E-AA98-0242-51ED-6ADE1865C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2400"/>
                        <a:ext cx="73152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25635" name="AutoShape 3">
            <a:extLst>
              <a:ext uri="{FF2B5EF4-FFF2-40B4-BE49-F238E27FC236}">
                <a16:creationId xmlns:a16="http://schemas.microsoft.com/office/drawing/2014/main" id="{3345876E-7396-58A2-C713-D782965AE610}"/>
              </a:ext>
            </a:extLst>
          </p:cNvPr>
          <p:cNvCxnSpPr>
            <a:cxnSpLocks noChangeShapeType="1"/>
            <a:stCxn id="0" idx="1"/>
            <a:endCxn id="0" idx="1"/>
          </p:cNvCxnSpPr>
          <p:nvPr/>
        </p:nvCxnSpPr>
        <p:spPr bwMode="auto">
          <a:xfrm>
            <a:off x="609600" y="30099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636" name="AutoShape 4">
            <a:extLst>
              <a:ext uri="{FF2B5EF4-FFF2-40B4-BE49-F238E27FC236}">
                <a16:creationId xmlns:a16="http://schemas.microsoft.com/office/drawing/2014/main" id="{6C69816D-935D-A075-B19D-ADF8531A6D5F}"/>
              </a:ext>
            </a:extLst>
          </p:cNvPr>
          <p:cNvCxnSpPr>
            <a:cxnSpLocks noChangeShapeType="1"/>
            <a:stCxn id="0" idx="0"/>
            <a:endCxn id="0" idx="0"/>
          </p:cNvCxnSpPr>
          <p:nvPr/>
        </p:nvCxnSpPr>
        <p:spPr bwMode="auto">
          <a:xfrm>
            <a:off x="4267200" y="1524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5637" name="Line 5">
            <a:extLst>
              <a:ext uri="{FF2B5EF4-FFF2-40B4-BE49-F238E27FC236}">
                <a16:creationId xmlns:a16="http://schemas.microsoft.com/office/drawing/2014/main" id="{1C30364D-B813-08CA-9710-00F7962965ED}"/>
              </a:ext>
            </a:extLst>
          </p:cNvPr>
          <p:cNvSpPr>
            <a:spLocks noChangeShapeType="1"/>
          </p:cNvSpPr>
          <p:nvPr/>
        </p:nvSpPr>
        <p:spPr bwMode="auto">
          <a:xfrm flipV="1">
            <a:off x="1905000" y="10668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38" name="Line 6">
            <a:extLst>
              <a:ext uri="{FF2B5EF4-FFF2-40B4-BE49-F238E27FC236}">
                <a16:creationId xmlns:a16="http://schemas.microsoft.com/office/drawing/2014/main" id="{C026C6F7-18EC-E1CB-C3E0-E11A599C7EF9}"/>
              </a:ext>
            </a:extLst>
          </p:cNvPr>
          <p:cNvSpPr>
            <a:spLocks noChangeShapeType="1"/>
          </p:cNvSpPr>
          <p:nvPr/>
        </p:nvSpPr>
        <p:spPr bwMode="auto">
          <a:xfrm flipV="1">
            <a:off x="6477000" y="10668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39" name="Line 7">
            <a:extLst>
              <a:ext uri="{FF2B5EF4-FFF2-40B4-BE49-F238E27FC236}">
                <a16:creationId xmlns:a16="http://schemas.microsoft.com/office/drawing/2014/main" id="{379A71BB-551C-16B9-ECEB-A9C5E6860C5C}"/>
              </a:ext>
            </a:extLst>
          </p:cNvPr>
          <p:cNvSpPr>
            <a:spLocks noChangeShapeType="1"/>
          </p:cNvSpPr>
          <p:nvPr/>
        </p:nvSpPr>
        <p:spPr bwMode="auto">
          <a:xfrm>
            <a:off x="1905000" y="1676400"/>
            <a:ext cx="457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0" name="AutoShape 8">
            <a:extLst>
              <a:ext uri="{FF2B5EF4-FFF2-40B4-BE49-F238E27FC236}">
                <a16:creationId xmlns:a16="http://schemas.microsoft.com/office/drawing/2014/main" id="{803DAACA-558D-951C-AB3E-CAE06A5AF4FF}"/>
              </a:ext>
            </a:extLst>
          </p:cNvPr>
          <p:cNvSpPr>
            <a:spLocks noChangeArrowheads="1"/>
          </p:cNvSpPr>
          <p:nvPr/>
        </p:nvSpPr>
        <p:spPr bwMode="auto">
          <a:xfrm>
            <a:off x="5562600" y="2514600"/>
            <a:ext cx="2057400" cy="533400"/>
          </a:xfrm>
          <a:prstGeom prst="wedgeRectCallout">
            <a:avLst>
              <a:gd name="adj1" fmla="val -48690"/>
              <a:gd name="adj2" fmla="val -20803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Default work schedule </a:t>
            </a:r>
            <a:r>
              <a:rPr kumimoji="0" lang="en-US" altLang="zh-CN" sz="1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DO NOT CHANGE!</a:t>
            </a:r>
          </a:p>
        </p:txBody>
      </p:sp>
      <p:sp>
        <p:nvSpPr>
          <p:cNvPr id="325641" name="Rectangle 9">
            <a:extLst>
              <a:ext uri="{FF2B5EF4-FFF2-40B4-BE49-F238E27FC236}">
                <a16:creationId xmlns:a16="http://schemas.microsoft.com/office/drawing/2014/main" id="{F38DA1BA-C921-DB05-07D2-9E259B2FE480}"/>
              </a:ext>
            </a:extLst>
          </p:cNvPr>
          <p:cNvSpPr>
            <a:spLocks noChangeArrowheads="1"/>
          </p:cNvSpPr>
          <p:nvPr/>
        </p:nvSpPr>
        <p:spPr bwMode="auto">
          <a:xfrm>
            <a:off x="1219200" y="685800"/>
            <a:ext cx="5867400" cy="152400"/>
          </a:xfrm>
          <a:prstGeom prst="rect">
            <a:avLst/>
          </a:prstGeom>
          <a:solidFill>
            <a:srgbClr val="339966">
              <a:alpha val="0"/>
            </a:srgbClr>
          </a:solidFill>
          <a:ln w="28575" algn="ctr">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2" name="AutoShape 10">
            <a:extLst>
              <a:ext uri="{FF2B5EF4-FFF2-40B4-BE49-F238E27FC236}">
                <a16:creationId xmlns:a16="http://schemas.microsoft.com/office/drawing/2014/main" id="{C182F5E2-CA9B-F451-E46D-3725123D6F49}"/>
              </a:ext>
            </a:extLst>
          </p:cNvPr>
          <p:cNvSpPr>
            <a:spLocks/>
          </p:cNvSpPr>
          <p:nvPr/>
        </p:nvSpPr>
        <p:spPr bwMode="auto">
          <a:xfrm>
            <a:off x="7696200" y="1524000"/>
            <a:ext cx="1295400" cy="838200"/>
          </a:xfrm>
          <a:prstGeom prst="borderCallout2">
            <a:avLst>
              <a:gd name="adj1" fmla="val 13634"/>
              <a:gd name="adj2" fmla="val -5884"/>
              <a:gd name="adj3" fmla="val 13634"/>
              <a:gd name="adj4" fmla="val -41421"/>
              <a:gd name="adj5" fmla="val -78787"/>
              <a:gd name="adj6" fmla="val -76963"/>
            </a:avLst>
          </a:prstGeom>
          <a:solidFill>
            <a:schemeClr val="accent1"/>
          </a:solidFill>
          <a:ln w="9525" algn="ctr">
            <a:solidFill>
              <a:schemeClr val="tx1"/>
            </a:solidFill>
            <a:miter lim="800000"/>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UPDATE CALENDAR DATES EVERY PAY PERIOD</a:t>
            </a:r>
          </a:p>
        </p:txBody>
      </p:sp>
      <p:sp>
        <p:nvSpPr>
          <p:cNvPr id="325643" name="Rectangle 11">
            <a:extLst>
              <a:ext uri="{FF2B5EF4-FFF2-40B4-BE49-F238E27FC236}">
                <a16:creationId xmlns:a16="http://schemas.microsoft.com/office/drawing/2014/main" id="{8C925591-443F-8D9C-AFBB-5C9093A5C3EF}"/>
              </a:ext>
            </a:extLst>
          </p:cNvPr>
          <p:cNvSpPr>
            <a:spLocks noChangeArrowheads="1"/>
          </p:cNvSpPr>
          <p:nvPr/>
        </p:nvSpPr>
        <p:spPr bwMode="auto">
          <a:xfrm>
            <a:off x="1752600" y="838200"/>
            <a:ext cx="2133600" cy="304800"/>
          </a:xfrm>
          <a:prstGeom prst="rect">
            <a:avLst/>
          </a:prstGeom>
          <a:solidFill>
            <a:schemeClr val="accent1">
              <a:alpha val="0"/>
            </a:scheme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4" name="Rectangle 12">
            <a:extLst>
              <a:ext uri="{FF2B5EF4-FFF2-40B4-BE49-F238E27FC236}">
                <a16:creationId xmlns:a16="http://schemas.microsoft.com/office/drawing/2014/main" id="{970DD9D9-8726-1ADC-476A-34CD33B20AD9}"/>
              </a:ext>
            </a:extLst>
          </p:cNvPr>
          <p:cNvSpPr>
            <a:spLocks noChangeArrowheads="1"/>
          </p:cNvSpPr>
          <p:nvPr/>
        </p:nvSpPr>
        <p:spPr bwMode="auto">
          <a:xfrm>
            <a:off x="4572000" y="838200"/>
            <a:ext cx="2057400" cy="304800"/>
          </a:xfrm>
          <a:prstGeom prst="rect">
            <a:avLst/>
          </a:prstGeom>
          <a:solidFill>
            <a:schemeClr val="accent1">
              <a:alpha val="0"/>
            </a:scheme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5" name="Text Box 13">
            <a:extLst>
              <a:ext uri="{FF2B5EF4-FFF2-40B4-BE49-F238E27FC236}">
                <a16:creationId xmlns:a16="http://schemas.microsoft.com/office/drawing/2014/main" id="{DC457047-CF6A-DF87-F7BA-EF8CF0C50DF5}"/>
              </a:ext>
            </a:extLst>
          </p:cNvPr>
          <p:cNvSpPr txBox="1">
            <a:spLocks noChangeArrowheads="1"/>
          </p:cNvSpPr>
          <p:nvPr/>
        </p:nvSpPr>
        <p:spPr bwMode="auto">
          <a:xfrm>
            <a:off x="762000" y="5867400"/>
            <a:ext cx="7620000" cy="660400"/>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If no comp time was earned or leave was taken for the pay period, DO NOT FILL IN.</a:t>
            </a:r>
          </a:p>
        </p:txBody>
      </p:sp>
      <p:sp>
        <p:nvSpPr>
          <p:cNvPr id="325646" name="Line 14">
            <a:extLst>
              <a:ext uri="{FF2B5EF4-FFF2-40B4-BE49-F238E27FC236}">
                <a16:creationId xmlns:a16="http://schemas.microsoft.com/office/drawing/2014/main" id="{2A942694-27D5-F4D4-9581-36387C450550}"/>
              </a:ext>
            </a:extLst>
          </p:cNvPr>
          <p:cNvSpPr>
            <a:spLocks noChangeShapeType="1"/>
          </p:cNvSpPr>
          <p:nvPr/>
        </p:nvSpPr>
        <p:spPr bwMode="auto">
          <a:xfrm flipH="1" flipV="1">
            <a:off x="152443" y="4571972"/>
            <a:ext cx="609600" cy="1524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7" name="Line 15">
            <a:extLst>
              <a:ext uri="{FF2B5EF4-FFF2-40B4-BE49-F238E27FC236}">
                <a16:creationId xmlns:a16="http://schemas.microsoft.com/office/drawing/2014/main" id="{FE419D11-22E1-005D-6F26-317312217BE8}"/>
              </a:ext>
            </a:extLst>
          </p:cNvPr>
          <p:cNvSpPr>
            <a:spLocks noChangeShapeType="1"/>
          </p:cNvSpPr>
          <p:nvPr/>
        </p:nvSpPr>
        <p:spPr bwMode="auto">
          <a:xfrm flipH="1" flipV="1">
            <a:off x="152400" y="3276600"/>
            <a:ext cx="0" cy="1295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8" name="Line 16">
            <a:extLst>
              <a:ext uri="{FF2B5EF4-FFF2-40B4-BE49-F238E27FC236}">
                <a16:creationId xmlns:a16="http://schemas.microsoft.com/office/drawing/2014/main" id="{878DAC85-1640-35B2-B1E9-557ED4C0F862}"/>
              </a:ext>
            </a:extLst>
          </p:cNvPr>
          <p:cNvSpPr>
            <a:spLocks noChangeShapeType="1"/>
          </p:cNvSpPr>
          <p:nvPr/>
        </p:nvSpPr>
        <p:spPr bwMode="auto">
          <a:xfrm>
            <a:off x="152400" y="3276600"/>
            <a:ext cx="1066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a:extLst>
              <a:ext uri="{FF2B5EF4-FFF2-40B4-BE49-F238E27FC236}">
                <a16:creationId xmlns:a16="http://schemas.microsoft.com/office/drawing/2014/main" id="{40351A9B-8076-55A4-DF66-090930EAADFF}"/>
              </a:ext>
            </a:extLst>
          </p:cNvPr>
          <p:cNvSpPr>
            <a:spLocks noGrp="1" noChangeArrowheads="1"/>
          </p:cNvSpPr>
          <p:nvPr>
            <p:ph type="title"/>
          </p:nvPr>
        </p:nvSpPr>
        <p:spPr>
          <a:xfrm>
            <a:off x="381000" y="609600"/>
            <a:ext cx="8763000" cy="609600"/>
          </a:xfrm>
        </p:spPr>
        <p:txBody>
          <a:bodyPr/>
          <a:lstStyle/>
          <a:p>
            <a:r>
              <a:rPr lang="en-US" altLang="zh-CN">
                <a:ea typeface="宋体" panose="02010600030101010101" pitchFamily="2" charset="-122"/>
              </a:rPr>
              <a:t>All Businesses/Consumers Rely on Goods Movement, But What are Economic Hot Buttons?</a:t>
            </a:r>
          </a:p>
        </p:txBody>
      </p:sp>
      <p:sp>
        <p:nvSpPr>
          <p:cNvPr id="56326" name="Rectangle 6">
            <a:extLst>
              <a:ext uri="{FF2B5EF4-FFF2-40B4-BE49-F238E27FC236}">
                <a16:creationId xmlns:a16="http://schemas.microsoft.com/office/drawing/2014/main" id="{2BD2B8EE-2565-A7F8-C8BB-5DD5D439B1D0}"/>
              </a:ext>
            </a:extLst>
          </p:cNvPr>
          <p:cNvSpPr>
            <a:spLocks noGrp="1" noChangeArrowheads="1"/>
          </p:cNvSpPr>
          <p:nvPr>
            <p:ph type="body" sz="half" idx="1"/>
          </p:nvPr>
        </p:nvSpPr>
        <p:spPr>
          <a:xfrm>
            <a:off x="381000" y="1900238"/>
            <a:ext cx="4376738" cy="4114800"/>
          </a:xfrm>
        </p:spPr>
        <p:txBody>
          <a:bodyPr/>
          <a:lstStyle/>
          <a:p>
            <a:pPr marL="228600" indent="-228600"/>
            <a:r>
              <a:rPr lang="en-US" altLang="zh-CN" sz="1800">
                <a:ea typeface="宋体" panose="02010600030101010101" pitchFamily="2" charset="-122"/>
              </a:rPr>
              <a:t>Goods movement businesses (carriers, warehouse/DC, logistics services)</a:t>
            </a:r>
          </a:p>
          <a:p>
            <a:pPr marL="520700" lvl="1" indent="-177800">
              <a:spcBef>
                <a:spcPct val="75000"/>
              </a:spcBef>
            </a:pPr>
            <a:r>
              <a:rPr lang="en-US" altLang="zh-CN" sz="1800">
                <a:ea typeface="宋体" panose="02010600030101010101" pitchFamily="2" charset="-122"/>
              </a:rPr>
              <a:t>Jobs/communities impacted </a:t>
            </a:r>
            <a:br>
              <a:rPr lang="en-US" altLang="zh-CN" sz="1800">
                <a:ea typeface="宋体" panose="02010600030101010101" pitchFamily="2" charset="-122"/>
              </a:rPr>
            </a:br>
            <a:r>
              <a:rPr lang="en-US" altLang="zh-CN" sz="1800">
                <a:ea typeface="宋体" panose="02010600030101010101" pitchFamily="2" charset="-122"/>
              </a:rPr>
              <a:t>(880 corridor, South SF)</a:t>
            </a:r>
          </a:p>
          <a:p>
            <a:pPr marL="520700" lvl="1" indent="-177800">
              <a:spcBef>
                <a:spcPct val="75000"/>
              </a:spcBef>
            </a:pPr>
            <a:r>
              <a:rPr lang="en-US" altLang="zh-CN" sz="1800">
                <a:ea typeface="宋体" panose="02010600030101010101" pitchFamily="2" charset="-122"/>
              </a:rPr>
              <a:t>Trends affecting location (Safeway example)</a:t>
            </a:r>
          </a:p>
          <a:p>
            <a:pPr marL="520700" lvl="1" indent="-177800">
              <a:spcBef>
                <a:spcPct val="75000"/>
              </a:spcBef>
            </a:pPr>
            <a:r>
              <a:rPr lang="en-US" altLang="zh-CN" sz="1800">
                <a:ea typeface="宋体" panose="02010600030101010101" pitchFamily="2" charset="-122"/>
              </a:rPr>
              <a:t>Opportunities for value and job growth (value-added distribution)</a:t>
            </a:r>
          </a:p>
          <a:p>
            <a:pPr marL="228600" indent="-228600"/>
            <a:r>
              <a:rPr lang="en-US" altLang="zh-CN" sz="1800">
                <a:ea typeface="宋体" panose="02010600030101010101" pitchFamily="2" charset="-122"/>
              </a:rPr>
              <a:t>Significant industries where transportation affects location</a:t>
            </a:r>
          </a:p>
        </p:txBody>
      </p:sp>
      <p:graphicFrame>
        <p:nvGraphicFramePr>
          <p:cNvPr id="56328" name="Object 8">
            <a:extLst>
              <a:ext uri="{FF2B5EF4-FFF2-40B4-BE49-F238E27FC236}">
                <a16:creationId xmlns:a16="http://schemas.microsoft.com/office/drawing/2014/main" id="{688EC29C-0CC7-B483-5E98-464FD0E7FFCA}"/>
              </a:ext>
            </a:extLst>
          </p:cNvPr>
          <p:cNvGraphicFramePr>
            <a:graphicFrameLocks noChangeAspect="1"/>
          </p:cNvGraphicFramePr>
          <p:nvPr/>
        </p:nvGraphicFramePr>
        <p:xfrm>
          <a:off x="5332412" y="1498600"/>
          <a:ext cx="3811588" cy="4719638"/>
        </p:xfrm>
        <a:graphic>
          <a:graphicData uri="http://schemas.openxmlformats.org/presentationml/2006/ole">
            <mc:AlternateContent xmlns:mc="http://schemas.openxmlformats.org/markup-compatibility/2006">
              <mc:Choice xmlns:v="urn:schemas-microsoft-com:vml" Requires="v">
                <p:oleObj name="Document" r:id="rId2" imgW="4563720" imgH="5651280" progId="Word.Document.8">
                  <p:embed/>
                </p:oleObj>
              </mc:Choice>
              <mc:Fallback>
                <p:oleObj name="Document" r:id="rId2" imgW="4563720" imgH="5651280" progId="Word.Document.8">
                  <p:embed/>
                  <p:pic>
                    <p:nvPicPr>
                      <p:cNvPr id="56328" name="Object 8">
                        <a:extLst>
                          <a:ext uri="{FF2B5EF4-FFF2-40B4-BE49-F238E27FC236}">
                            <a16:creationId xmlns:a16="http://schemas.microsoft.com/office/drawing/2014/main" id="{688EC29C-0CC7-B483-5E98-464FD0E7F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98600"/>
                        <a:ext cx="3811588" cy="4719638"/>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a:extLst>
              <a:ext uri="{FF2B5EF4-FFF2-40B4-BE49-F238E27FC236}">
                <a16:creationId xmlns:a16="http://schemas.microsoft.com/office/drawing/2014/main" id="{7157039F-B1F3-494C-73B8-C95DA98990EF}"/>
              </a:ext>
            </a:extLst>
          </p:cNvPr>
          <p:cNvSpPr>
            <a:spLocks noGrp="1"/>
          </p:cNvSpPr>
          <p:nvPr>
            <p:ph sz="quarter" idx="10"/>
          </p:nvPr>
        </p:nvSpPr>
        <p:spPr bwMode="auto">
          <a:xfrm>
            <a:off x="0" y="3810000"/>
            <a:ext cx="8458200" cy="1271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a:latin typeface="Arial" panose="020B0604020202020204" pitchFamily="34" charset="0"/>
                <a:cs typeface="Arial" panose="020B0604020202020204" pitchFamily="34" charset="0"/>
              </a:rPr>
              <a:t>Dan Klock | Dec. 2013</a:t>
            </a:r>
          </a:p>
          <a:p>
            <a:pPr eaLnBrk="1" hangingPunct="1"/>
            <a:r>
              <a:rPr lang="en-US" altLang="en-US">
                <a:latin typeface="Arial" panose="020B0604020202020204" pitchFamily="34" charset="0"/>
                <a:cs typeface="Arial" panose="020B0604020202020204" pitchFamily="34" charset="0"/>
              </a:rPr>
              <a:t>U.S. Department of Education</a:t>
            </a:r>
          </a:p>
          <a:p>
            <a:pPr eaLnBrk="1" hangingPunct="1"/>
            <a:r>
              <a:rPr lang="en-US" altLang="en-US">
                <a:latin typeface="Arial" panose="020B0604020202020204" pitchFamily="34" charset="0"/>
                <a:cs typeface="Arial" panose="020B0604020202020204" pitchFamily="34" charset="0"/>
              </a:rPr>
              <a:t>2013 FSA Training Conference </a:t>
            </a:r>
            <a:r>
              <a:rPr lang="en-US" altLang="en-US" i="1">
                <a:latin typeface="Arial" panose="020B0604020202020204" pitchFamily="34" charset="0"/>
                <a:cs typeface="Arial" panose="020B0604020202020204" pitchFamily="34" charset="0"/>
              </a:rPr>
              <a:t>for Financial Aid Professionals</a:t>
            </a:r>
          </a:p>
        </p:txBody>
      </p:sp>
      <p:sp>
        <p:nvSpPr>
          <p:cNvPr id="4" name="Title 3">
            <a:extLst>
              <a:ext uri="{FF2B5EF4-FFF2-40B4-BE49-F238E27FC236}">
                <a16:creationId xmlns:a16="http://schemas.microsoft.com/office/drawing/2014/main" id="{4B1B3116-5740-C784-7F53-7400C7E5F342}"/>
              </a:ext>
            </a:extLst>
          </p:cNvPr>
          <p:cNvSpPr>
            <a:spLocks noGrp="1"/>
          </p:cNvSpPr>
          <p:nvPr>
            <p:ph type="title"/>
          </p:nvPr>
        </p:nvSpPr>
        <p:spPr>
          <a:xfrm>
            <a:off x="0" y="2005013"/>
            <a:ext cx="8915400" cy="1042987"/>
          </a:xfrm>
        </p:spPr>
        <p:txBody>
          <a:bodyPr/>
          <a:lstStyle/>
          <a:p>
            <a:pPr eaLnBrk="1" fontAlgn="auto" hangingPunct="1">
              <a:spcAft>
                <a:spcPts val="0"/>
              </a:spcAft>
              <a:defRPr/>
            </a:pPr>
            <a:r>
              <a:rPr lang="en-US" dirty="0"/>
              <a:t>Return of Title IV Funds (R2T4)</a:t>
            </a:r>
            <a:br>
              <a:rPr lang="en-US" dirty="0"/>
            </a:br>
            <a:r>
              <a:rPr lang="en-US" dirty="0"/>
              <a:t>–</a:t>
            </a:r>
            <a:r>
              <a:rPr lang="en-US" sz="3600" dirty="0"/>
              <a:t> Programs of Study Taught in Modules</a:t>
            </a:r>
            <a:br>
              <a:rPr lang="en-US" dirty="0"/>
            </a:br>
            <a:r>
              <a:rPr lang="en-US" dirty="0"/>
              <a:t>										</a:t>
            </a:r>
          </a:p>
        </p:txBody>
      </p:sp>
      <p:sp>
        <p:nvSpPr>
          <p:cNvPr id="7172" name="Title 3">
            <a:extLst>
              <a:ext uri="{FF2B5EF4-FFF2-40B4-BE49-F238E27FC236}">
                <a16:creationId xmlns:a16="http://schemas.microsoft.com/office/drawing/2014/main" id="{4E675C8A-9447-4A69-BFE5-062FE2BE0D98}"/>
              </a:ext>
            </a:extLst>
          </p:cNvPr>
          <p:cNvSpPr txBox="1">
            <a:spLocks/>
          </p:cNvSpPr>
          <p:nvPr/>
        </p:nvSpPr>
        <p:spPr bwMode="auto">
          <a:xfrm>
            <a:off x="152400" y="261938"/>
            <a:ext cx="37338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4800" b="0" i="0" u="none" strike="noStrike" kern="1200" cap="none" spc="0" normalizeH="0" baseline="0" noProof="0">
                <a:ln>
                  <a:noFill/>
                </a:ln>
                <a:solidFill>
                  <a:srgbClr val="F2F2F2"/>
                </a:solidFill>
                <a:effectLst/>
                <a:uLnTx/>
                <a:uFillTx/>
                <a:latin typeface="Arial" panose="020B0604020202020204" pitchFamily="34" charset="0"/>
                <a:ea typeface="+mn-ea"/>
                <a:cs typeface="Arial" panose="020B0604020202020204" pitchFamily="34" charset="0"/>
              </a:rPr>
              <a:t>Session # 22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1C0D45B-D27C-921A-89DC-02704DA40EF5}"/>
              </a:ext>
            </a:extLst>
          </p:cNvPr>
          <p:cNvSpPr>
            <a:spLocks noGrp="1" noChangeArrowheads="1"/>
          </p:cNvSpPr>
          <p:nvPr>
            <p:ph type="title" idx="4294967295"/>
          </p:nvPr>
        </p:nvSpPr>
        <p:spPr bwMode="auto">
          <a:xfrm>
            <a:off x="609600" y="609600"/>
            <a:ext cx="77724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4000"/>
              <a:t>“Offered in modules” - Example	 C</a:t>
            </a:r>
          </a:p>
        </p:txBody>
      </p:sp>
      <p:sp>
        <p:nvSpPr>
          <p:cNvPr id="34819" name="Text Box 9">
            <a:extLst>
              <a:ext uri="{FF2B5EF4-FFF2-40B4-BE49-F238E27FC236}">
                <a16:creationId xmlns:a16="http://schemas.microsoft.com/office/drawing/2014/main" id="{B0EB3480-088D-A609-F97B-7212AB7CE015}"/>
              </a:ext>
            </a:extLst>
          </p:cNvPr>
          <p:cNvSpPr txBox="1">
            <a:spLocks noChangeArrowheads="1"/>
          </p:cNvSpPr>
          <p:nvPr/>
        </p:nvSpPr>
        <p:spPr bwMode="auto">
          <a:xfrm>
            <a:off x="838200" y="1524000"/>
            <a:ext cx="18288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1</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0" name="Text Box 10">
            <a:extLst>
              <a:ext uri="{FF2B5EF4-FFF2-40B4-BE49-F238E27FC236}">
                <a16:creationId xmlns:a16="http://schemas.microsoft.com/office/drawing/2014/main" id="{7A773CB0-3983-5C97-7F04-717DF47F65B6}"/>
              </a:ext>
            </a:extLst>
          </p:cNvPr>
          <p:cNvSpPr txBox="1">
            <a:spLocks noChangeArrowheads="1"/>
          </p:cNvSpPr>
          <p:nvPr/>
        </p:nvSpPr>
        <p:spPr bwMode="auto">
          <a:xfrm>
            <a:off x="3200400" y="1524000"/>
            <a:ext cx="19050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2</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1" name="Text Box 11">
            <a:extLst>
              <a:ext uri="{FF2B5EF4-FFF2-40B4-BE49-F238E27FC236}">
                <a16:creationId xmlns:a16="http://schemas.microsoft.com/office/drawing/2014/main" id="{02459369-7E84-11DC-534E-594921C1C3A5}"/>
              </a:ext>
            </a:extLst>
          </p:cNvPr>
          <p:cNvSpPr txBox="1">
            <a:spLocks noChangeArrowheads="1"/>
          </p:cNvSpPr>
          <p:nvPr/>
        </p:nvSpPr>
        <p:spPr bwMode="auto">
          <a:xfrm>
            <a:off x="5791200" y="1524000"/>
            <a:ext cx="16764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Session 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5 weeks</a:t>
            </a:r>
          </a:p>
        </p:txBody>
      </p:sp>
      <p:sp>
        <p:nvSpPr>
          <p:cNvPr id="34822" name="Text Box 12">
            <a:extLst>
              <a:ext uri="{FF2B5EF4-FFF2-40B4-BE49-F238E27FC236}">
                <a16:creationId xmlns:a16="http://schemas.microsoft.com/office/drawing/2014/main" id="{1FDD4D22-3AEE-D318-D80C-5044077723FB}"/>
              </a:ext>
            </a:extLst>
          </p:cNvPr>
          <p:cNvSpPr txBox="1">
            <a:spLocks noChangeArrowheads="1"/>
          </p:cNvSpPr>
          <p:nvPr/>
        </p:nvSpPr>
        <p:spPr bwMode="auto">
          <a:xfrm>
            <a:off x="3886200" y="2590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3" name="Text Box 13">
            <a:extLst>
              <a:ext uri="{FF2B5EF4-FFF2-40B4-BE49-F238E27FC236}">
                <a16:creationId xmlns:a16="http://schemas.microsoft.com/office/drawing/2014/main" id="{5D71D1C5-71B9-7A37-CEC6-5A42FDE7C282}"/>
              </a:ext>
            </a:extLst>
          </p:cNvPr>
          <p:cNvSpPr txBox="1">
            <a:spLocks noChangeArrowheads="1"/>
          </p:cNvSpPr>
          <p:nvPr/>
        </p:nvSpPr>
        <p:spPr bwMode="auto">
          <a:xfrm>
            <a:off x="3352800" y="2590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4" name="Text Box 14">
            <a:extLst>
              <a:ext uri="{FF2B5EF4-FFF2-40B4-BE49-F238E27FC236}">
                <a16:creationId xmlns:a16="http://schemas.microsoft.com/office/drawing/2014/main" id="{49ABBB67-6D29-38E6-11B0-9306782A01A9}"/>
              </a:ext>
            </a:extLst>
          </p:cNvPr>
          <p:cNvSpPr txBox="1">
            <a:spLocks noChangeArrowheads="1"/>
          </p:cNvSpPr>
          <p:nvPr/>
        </p:nvSpPr>
        <p:spPr bwMode="auto">
          <a:xfrm>
            <a:off x="6019800" y="25908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35 days</a:t>
            </a:r>
          </a:p>
        </p:txBody>
      </p:sp>
      <p:sp>
        <p:nvSpPr>
          <p:cNvPr id="34825" name="Text Box 22">
            <a:extLst>
              <a:ext uri="{FF2B5EF4-FFF2-40B4-BE49-F238E27FC236}">
                <a16:creationId xmlns:a16="http://schemas.microsoft.com/office/drawing/2014/main" id="{40767CA0-3ACB-E211-CC31-F8004F2F0C2A}"/>
              </a:ext>
            </a:extLst>
          </p:cNvPr>
          <p:cNvSpPr txBox="1">
            <a:spLocks noChangeArrowheads="1"/>
          </p:cNvSpPr>
          <p:nvPr/>
        </p:nvSpPr>
        <p:spPr bwMode="auto">
          <a:xfrm>
            <a:off x="914400" y="3352800"/>
            <a:ext cx="7315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What is Claire’s withdrawal date?</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Day 5 – it will be 72 days before Session 3 begins, however for the purpose of determining whether written confirmation is required, we consider the number of days from the end of the module the student ceased attending</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It will be 49 days before Session 3 begins</a:t>
            </a:r>
          </a:p>
        </p:txBody>
      </p:sp>
      <p:sp>
        <p:nvSpPr>
          <p:cNvPr id="34826" name="Text Box 10">
            <a:extLst>
              <a:ext uri="{FF2B5EF4-FFF2-40B4-BE49-F238E27FC236}">
                <a16:creationId xmlns:a16="http://schemas.microsoft.com/office/drawing/2014/main" id="{4CC307E9-08A2-DDDC-8193-F12D1186AC43}"/>
              </a:ext>
            </a:extLst>
          </p:cNvPr>
          <p:cNvSpPr txBox="1">
            <a:spLocks noChangeArrowheads="1"/>
          </p:cNvSpPr>
          <p:nvPr/>
        </p:nvSpPr>
        <p:spPr bwMode="auto">
          <a:xfrm>
            <a:off x="2514600" y="2590800"/>
            <a:ext cx="6096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1 wk</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break</a:t>
            </a:r>
          </a:p>
        </p:txBody>
      </p:sp>
      <p:sp>
        <p:nvSpPr>
          <p:cNvPr id="34827" name="Text Box 11">
            <a:extLst>
              <a:ext uri="{FF2B5EF4-FFF2-40B4-BE49-F238E27FC236}">
                <a16:creationId xmlns:a16="http://schemas.microsoft.com/office/drawing/2014/main" id="{BFB37244-6234-561F-C510-35D7FFFB5088}"/>
              </a:ext>
            </a:extLst>
          </p:cNvPr>
          <p:cNvSpPr txBox="1">
            <a:spLocks noChangeArrowheads="1"/>
          </p:cNvSpPr>
          <p:nvPr/>
        </p:nvSpPr>
        <p:spPr bwMode="auto">
          <a:xfrm>
            <a:off x="5105400" y="26670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1 wk</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rPr>
              <a:t>break</a:t>
            </a:r>
          </a:p>
        </p:txBody>
      </p:sp>
      <p:cxnSp>
        <p:nvCxnSpPr>
          <p:cNvPr id="13" name="Straight Connector 12">
            <a:extLst>
              <a:ext uri="{FF2B5EF4-FFF2-40B4-BE49-F238E27FC236}">
                <a16:creationId xmlns:a16="http://schemas.microsoft.com/office/drawing/2014/main" id="{2D5256D6-BF9D-BAEF-BABD-3AA14ECF88A4}"/>
              </a:ext>
            </a:extLst>
          </p:cNvPr>
          <p:cNvCxnSpPr/>
          <p:nvPr/>
        </p:nvCxnSpPr>
        <p:spPr>
          <a:xfrm>
            <a:off x="3200400" y="1524000"/>
            <a:ext cx="1905000" cy="8382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C420A89-65F6-C340-CD3D-B0BA119F64FB}"/>
              </a:ext>
            </a:extLst>
          </p:cNvPr>
          <p:cNvCxnSpPr/>
          <p:nvPr/>
        </p:nvCxnSpPr>
        <p:spPr>
          <a:xfrm flipV="1">
            <a:off x="3200400" y="1524000"/>
            <a:ext cx="1905000" cy="838200"/>
          </a:xfrm>
          <a:prstGeom prst="line">
            <a:avLst/>
          </a:prstGeom>
        </p:spPr>
        <p:style>
          <a:lnRef idx="1">
            <a:schemeClr val="dk1"/>
          </a:lnRef>
          <a:fillRef idx="0">
            <a:schemeClr val="dk1"/>
          </a:fillRef>
          <a:effectRef idx="0">
            <a:schemeClr val="dk1"/>
          </a:effectRef>
          <a:fontRef idx="minor">
            <a:schemeClr val="tx1"/>
          </a:fontRef>
        </p:style>
      </p:cxnSp>
      <p:sp>
        <p:nvSpPr>
          <p:cNvPr id="34830" name="Slide Number Placeholder 3">
            <a:extLst>
              <a:ext uri="{FF2B5EF4-FFF2-40B4-BE49-F238E27FC236}">
                <a16:creationId xmlns:a16="http://schemas.microsoft.com/office/drawing/2014/main" id="{1AB36982-3F5C-2A26-DC73-2094E4E13C9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C8628565-32DB-4CCB-8755-CA78E0613B3C}" type="slidenum">
              <a:rPr kumimoji="0" lang="en-US" altLang="en-US" sz="9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l" defTabSz="457200" rtl="0" eaLnBrk="1" fontAlgn="base" latinLnBrk="0" hangingPunct="1">
                <a:lnSpc>
                  <a:spcPct val="100000"/>
                </a:lnSpc>
                <a:spcBef>
                  <a:spcPct val="0"/>
                </a:spcBef>
                <a:spcAft>
                  <a:spcPct val="0"/>
                </a:spcAft>
                <a:buClrTx/>
                <a:buSzTx/>
                <a:buFontTx/>
                <a:buNone/>
                <a:tabLst/>
                <a:defRPr/>
              </a:pPr>
              <a:t>45</a:t>
            </a:fld>
            <a:endParaRPr kumimoji="0" lang="en-US" altLang="en-US" sz="9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F8FB177E-056F-2672-6519-C12AE0EA3164}"/>
              </a:ext>
            </a:extLst>
          </p:cNvPr>
          <p:cNvSpPr>
            <a:spLocks noGrp="1"/>
          </p:cNvSpPr>
          <p:nvPr>
            <p:ph type="title" idx="4294967295"/>
          </p:nvPr>
        </p:nvSpPr>
        <p:spPr/>
        <p:txBody>
          <a:bodyPr/>
          <a:lstStyle/>
          <a:p>
            <a:pPr eaLnBrk="1" hangingPunct="1"/>
            <a:r>
              <a:rPr lang="en-US" altLang="en-US"/>
              <a:t>Proton Beam Like for g-2,</a:t>
            </a:r>
            <a:br>
              <a:rPr lang="en-US" altLang="en-US"/>
            </a:br>
            <a:r>
              <a:rPr lang="en-US" altLang="en-US"/>
              <a:t>but with g-2 off </a:t>
            </a:r>
          </a:p>
        </p:txBody>
      </p:sp>
      <p:sp>
        <p:nvSpPr>
          <p:cNvPr id="7171" name="Date Placeholder 3">
            <a:extLst>
              <a:ext uri="{FF2B5EF4-FFF2-40B4-BE49-F238E27FC236}">
                <a16:creationId xmlns:a16="http://schemas.microsoft.com/office/drawing/2014/main" id="{84383BAF-A1D5-512D-DE1E-B5150601E4FB}"/>
              </a:ext>
            </a:extLst>
          </p:cNvPr>
          <p:cNvSpPr txBox="1">
            <a:spLocks noGrp="1"/>
          </p:cNvSpPr>
          <p:nvPr/>
        </p:nvSpPr>
        <p:spPr bwMode="auto">
          <a:xfrm>
            <a:off x="17463" y="6556375"/>
            <a:ext cx="17319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rPr>
              <a:t>December 5, 2014</a:t>
            </a:r>
          </a:p>
        </p:txBody>
      </p:sp>
      <p:sp>
        <p:nvSpPr>
          <p:cNvPr id="7172" name="Slide Number Placeholder 5">
            <a:extLst>
              <a:ext uri="{FF2B5EF4-FFF2-40B4-BE49-F238E27FC236}">
                <a16:creationId xmlns:a16="http://schemas.microsoft.com/office/drawing/2014/main" id="{78EFA879-04ED-9671-5051-7CA292CC6DE4}"/>
              </a:ext>
            </a:extLst>
          </p:cNvPr>
          <p:cNvSpPr txBox="1">
            <a:spLocks noGrp="1"/>
          </p:cNvSpPr>
          <p:nvPr/>
        </p:nvSpPr>
        <p:spPr bwMode="auto">
          <a:xfrm>
            <a:off x="7407275" y="6546850"/>
            <a:ext cx="173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CF00695F-7230-4BF2-997C-EF7882FDA45A}" type="slidenum">
              <a:rPr kumimoji="0" lang="en-US" altLang="en-US" sz="1200" b="0" i="0" u="none" strike="noStrike" kern="1200" cap="none" spc="0" normalizeH="0" baseline="0" noProof="0" smtClean="0">
                <a:ln>
                  <a:noFill/>
                </a:ln>
                <a:solidFill>
                  <a:srgbClr val="17375E"/>
                </a:solidFill>
                <a:effectLst/>
                <a:uLnTx/>
                <a:uFillTx/>
                <a:latin typeface="Arial" panose="020B060402020202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endParaRPr>
          </a:p>
        </p:txBody>
      </p:sp>
      <p:sp>
        <p:nvSpPr>
          <p:cNvPr id="7173" name="TextBox 2">
            <a:extLst>
              <a:ext uri="{FF2B5EF4-FFF2-40B4-BE49-F238E27FC236}">
                <a16:creationId xmlns:a16="http://schemas.microsoft.com/office/drawing/2014/main" id="{D076AF40-C9AC-EA60-CC80-8F0B49AD5688}"/>
              </a:ext>
            </a:extLst>
          </p:cNvPr>
          <p:cNvSpPr txBox="1">
            <a:spLocks noChangeArrowheads="1"/>
          </p:cNvSpPr>
          <p:nvPr/>
        </p:nvSpPr>
        <p:spPr bwMode="auto">
          <a:xfrm>
            <a:off x="804815" y="1852587"/>
            <a:ext cx="55372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5x10</a:t>
            </a:r>
            <a:r>
              <a:rPr kumimoji="0" lang="en-US" altLang="en-US" sz="1800" b="0" i="0" u="none" strike="noStrike" kern="1200" cap="none" spc="0" normalizeH="0" baseline="30000" noProof="0">
                <a:ln>
                  <a:noFill/>
                </a:ln>
                <a:solidFill>
                  <a:srgbClr val="000000"/>
                </a:solidFill>
                <a:effectLst/>
                <a:uLnTx/>
                <a:uFillTx/>
                <a:latin typeface="Arial" panose="020B0604020202020204" pitchFamily="34" charset="0"/>
                <a:ea typeface="+mn-ea"/>
                <a:cs typeface="+mn-cs"/>
              </a:rPr>
              <a:t>12</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protons in a Booster pulse</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 Hz, 8 GeV Booster</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Muons are stored for ~100 turns</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Running time 10</a:t>
            </a:r>
            <a:r>
              <a:rPr kumimoji="0" lang="en-US" altLang="en-US" sz="1800" b="0" i="0" u="none" strike="noStrike" kern="1200" cap="none" spc="0" normalizeH="0" baseline="30000" noProof="0">
                <a:ln>
                  <a:noFill/>
                </a:ln>
                <a:solidFill>
                  <a:srgbClr val="000000"/>
                </a:solidFill>
                <a:effectLst/>
                <a:uLnTx/>
                <a:uFillTx/>
                <a:latin typeface="Arial" panose="020B0604020202020204" pitchFamily="34" charset="0"/>
                <a:ea typeface="+mn-ea"/>
                <a:cs typeface="+mn-cs"/>
              </a:rPr>
              <a:t>7</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Sec (1 year)</a:t>
            </a:r>
          </a:p>
          <a:p>
            <a:pPr marL="285750" marR="0" lvl="0" indent="-285750" algn="l" defTabSz="4572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100 ton detector, 10 meters downstream from ring</a:t>
            </a:r>
          </a:p>
        </p:txBody>
      </p:sp>
      <p:sp>
        <p:nvSpPr>
          <p:cNvPr id="7174" name="TextBox 4">
            <a:extLst>
              <a:ext uri="{FF2B5EF4-FFF2-40B4-BE49-F238E27FC236}">
                <a16:creationId xmlns:a16="http://schemas.microsoft.com/office/drawing/2014/main" id="{0B6271D1-88AA-96E7-D07D-780D7E6402BA}"/>
              </a:ext>
            </a:extLst>
          </p:cNvPr>
          <p:cNvSpPr txBox="1">
            <a:spLocks noChangeArrowheads="1"/>
          </p:cNvSpPr>
          <p:nvPr/>
        </p:nvSpPr>
        <p:spPr bwMode="auto">
          <a:xfrm>
            <a:off x="1584325" y="3709988"/>
            <a:ext cx="4449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mn-cs"/>
              </a:rPr>
              <a:t>~ 400 CC neutrino events</a:t>
            </a:r>
          </a:p>
        </p:txBody>
      </p:sp>
      <p:sp>
        <p:nvSpPr>
          <p:cNvPr id="7175" name="TextBox 6">
            <a:extLst>
              <a:ext uri="{FF2B5EF4-FFF2-40B4-BE49-F238E27FC236}">
                <a16:creationId xmlns:a16="http://schemas.microsoft.com/office/drawing/2014/main" id="{62FC4D31-E86E-36F7-2270-74EECB64C51B}"/>
              </a:ext>
            </a:extLst>
          </p:cNvPr>
          <p:cNvSpPr txBox="1">
            <a:spLocks noChangeArrowheads="1"/>
          </p:cNvSpPr>
          <p:nvPr/>
        </p:nvSpPr>
        <p:spPr bwMode="auto">
          <a:xfrm>
            <a:off x="588963" y="4538663"/>
            <a:ext cx="79390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This is for about the cost of  moving an existing detector (</a:t>
            </a:r>
            <a:r>
              <a:rPr kumimoji="0" lang="en-US" altLang="en-US" sz="2400" b="1" i="0" u="none" strike="noStrike" kern="1200" cap="none" spc="0" normalizeH="0" baseline="0" noProof="0">
                <a:ln>
                  <a:noFill/>
                </a:ln>
                <a:solidFill>
                  <a:srgbClr val="000000"/>
                </a:solidFill>
                <a:effectLst/>
                <a:uLnTx/>
                <a:uFillTx/>
                <a:latin typeface="SymbolMono BT" pitchFamily="18" charset="2"/>
                <a:ea typeface="+mn-ea"/>
                <a:cs typeface="+mn-cs"/>
              </a:rPr>
              <a:t>m</a:t>
            </a: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BooNE??, 60T) and building a new detector housing (about 3M$)</a:t>
            </a: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3B750717-F0C2-4A26-48B1-C60D9FC74F1F}"/>
              </a:ext>
            </a:extLst>
          </p:cNvPr>
          <p:cNvSpPr>
            <a:spLocks noGrp="1"/>
          </p:cNvSpPr>
          <p:nvPr>
            <p:ph type="title" idx="4294967295"/>
          </p:nvPr>
        </p:nvSpPr>
        <p:spPr/>
        <p:txBody>
          <a:bodyPr/>
          <a:lstStyle/>
          <a:p>
            <a:pPr eaLnBrk="1" hangingPunct="1"/>
            <a:r>
              <a:rPr lang="en-US" altLang="en-US"/>
              <a:t>If Far Detector is in CDF</a:t>
            </a:r>
          </a:p>
        </p:txBody>
      </p:sp>
      <p:sp>
        <p:nvSpPr>
          <p:cNvPr id="13315" name="Date Placeholder 3">
            <a:extLst>
              <a:ext uri="{FF2B5EF4-FFF2-40B4-BE49-F238E27FC236}">
                <a16:creationId xmlns:a16="http://schemas.microsoft.com/office/drawing/2014/main" id="{E5DAD0D7-59EB-248A-304E-FAA41142AC84}"/>
              </a:ext>
            </a:extLst>
          </p:cNvPr>
          <p:cNvSpPr txBox="1">
            <a:spLocks noGrp="1"/>
          </p:cNvSpPr>
          <p:nvPr/>
        </p:nvSpPr>
        <p:spPr bwMode="auto">
          <a:xfrm>
            <a:off x="17463" y="6556375"/>
            <a:ext cx="17319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rPr>
              <a:t>December 5, 2014</a:t>
            </a:r>
          </a:p>
        </p:txBody>
      </p:sp>
      <p:sp>
        <p:nvSpPr>
          <p:cNvPr id="13316" name="Slide Number Placeholder 5">
            <a:extLst>
              <a:ext uri="{FF2B5EF4-FFF2-40B4-BE49-F238E27FC236}">
                <a16:creationId xmlns:a16="http://schemas.microsoft.com/office/drawing/2014/main" id="{FD36606C-85F3-1DBB-2C6D-B5A5FA3A01B8}"/>
              </a:ext>
            </a:extLst>
          </p:cNvPr>
          <p:cNvSpPr txBox="1">
            <a:spLocks noGrp="1"/>
          </p:cNvSpPr>
          <p:nvPr/>
        </p:nvSpPr>
        <p:spPr bwMode="auto">
          <a:xfrm>
            <a:off x="7407275" y="6546850"/>
            <a:ext cx="173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5408ABC-5BF4-4D55-8913-91ACA9D1B5BE}" type="slidenum">
              <a:rPr kumimoji="0" lang="en-US" altLang="en-US" sz="1200" b="0" i="0" u="none" strike="noStrike" kern="1200" cap="none" spc="0" normalizeH="0" baseline="0" noProof="0" smtClean="0">
                <a:ln>
                  <a:noFill/>
                </a:ln>
                <a:solidFill>
                  <a:srgbClr val="17375E"/>
                </a:solidFill>
                <a:effectLst/>
                <a:uLnTx/>
                <a:uFillTx/>
                <a:latin typeface="Arial" panose="020B0604020202020204" pitchFamily="34"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17375E"/>
              </a:solidFill>
              <a:effectLst/>
              <a:uLnTx/>
              <a:uFillTx/>
              <a:latin typeface="Arial" panose="020B0604020202020204" pitchFamily="34" charset="0"/>
              <a:ea typeface="+mn-ea"/>
              <a:cs typeface="+mn-cs"/>
            </a:endParaRPr>
          </a:p>
        </p:txBody>
      </p:sp>
      <p:pic>
        <p:nvPicPr>
          <p:cNvPr id="13317" name="Picture 2" descr="C:\Users\popovic\Desktop\ap0-2.jpg">
            <a:extLst>
              <a:ext uri="{FF2B5EF4-FFF2-40B4-BE49-F238E27FC236}">
                <a16:creationId xmlns:a16="http://schemas.microsoft.com/office/drawing/2014/main" id="{C39ED3ED-35D3-DF4C-F05C-16DB67633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984250"/>
            <a:ext cx="9164637"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1">
            <a:extLst>
              <a:ext uri="{FF2B5EF4-FFF2-40B4-BE49-F238E27FC236}">
                <a16:creationId xmlns:a16="http://schemas.microsoft.com/office/drawing/2014/main" id="{95B5B535-FA0F-20C8-7316-8ED0D3BFB04A}"/>
              </a:ext>
            </a:extLst>
          </p:cNvPr>
          <p:cNvSpPr>
            <a:spLocks noChangeArrowheads="1"/>
          </p:cNvSpPr>
          <p:nvPr/>
        </p:nvSpPr>
        <p:spPr bwMode="auto">
          <a:xfrm rot="-1314744">
            <a:off x="1289050" y="2538413"/>
            <a:ext cx="320675" cy="152400"/>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19" name="Rounded Rectangle 2">
            <a:extLst>
              <a:ext uri="{FF2B5EF4-FFF2-40B4-BE49-F238E27FC236}">
                <a16:creationId xmlns:a16="http://schemas.microsoft.com/office/drawing/2014/main" id="{3501B132-AA80-4CE7-A01A-D846DEA5B6E1}"/>
              </a:ext>
            </a:extLst>
          </p:cNvPr>
          <p:cNvSpPr>
            <a:spLocks noChangeArrowheads="1"/>
          </p:cNvSpPr>
          <p:nvPr/>
        </p:nvSpPr>
        <p:spPr bwMode="auto">
          <a:xfrm rot="-1077593">
            <a:off x="1730375" y="2181225"/>
            <a:ext cx="2165350" cy="220663"/>
          </a:xfrm>
          <a:prstGeom prst="roundRect">
            <a:avLst>
              <a:gd name="adj" fmla="val 16667"/>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0" name="Freeform 4">
            <a:extLst>
              <a:ext uri="{FF2B5EF4-FFF2-40B4-BE49-F238E27FC236}">
                <a16:creationId xmlns:a16="http://schemas.microsoft.com/office/drawing/2014/main" id="{D530C682-5F4C-C8C2-A9BA-5276ED0FFA3A}"/>
              </a:ext>
            </a:extLst>
          </p:cNvPr>
          <p:cNvSpPr>
            <a:spLocks/>
          </p:cNvSpPr>
          <p:nvPr/>
        </p:nvSpPr>
        <p:spPr bwMode="auto">
          <a:xfrm>
            <a:off x="1633538" y="2655888"/>
            <a:ext cx="1622425" cy="1835150"/>
          </a:xfrm>
          <a:custGeom>
            <a:avLst/>
            <a:gdLst>
              <a:gd name="T0" fmla="*/ 1624382 w 1621936"/>
              <a:gd name="T1" fmla="*/ 1370123 h 1945843"/>
              <a:gd name="T2" fmla="*/ 1404595 w 1621936"/>
              <a:gd name="T3" fmla="*/ 1112580 h 1945843"/>
              <a:gd name="T4" fmla="*/ 1052936 w 1621936"/>
              <a:gd name="T5" fmla="*/ 911698 h 1945843"/>
              <a:gd name="T6" fmla="*/ 210418 w 1621936"/>
              <a:gd name="T7" fmla="*/ 458425 h 1945843"/>
              <a:gd name="T8" fmla="*/ 27263 w 1621936"/>
              <a:gd name="T9" fmla="*/ 314201 h 1945843"/>
              <a:gd name="T10" fmla="*/ 5287 w 1621936"/>
              <a:gd name="T11" fmla="*/ 200882 h 1945843"/>
              <a:gd name="T12" fmla="*/ 71219 w 1621936"/>
              <a:gd name="T13" fmla="*/ 92715 h 1945843"/>
              <a:gd name="T14" fmla="*/ 137156 w 1621936"/>
              <a:gd name="T15" fmla="*/ 46358 h 1945843"/>
              <a:gd name="T16" fmla="*/ 239724 w 1621936"/>
              <a:gd name="T17" fmla="*/ 15453 h 1945843"/>
              <a:gd name="T18" fmla="*/ 239724 w 1621936"/>
              <a:gd name="T19" fmla="*/ 15453 h 1945843"/>
              <a:gd name="T20" fmla="*/ 210418 w 1621936"/>
              <a:gd name="T21" fmla="*/ 0 h 1945843"/>
              <a:gd name="T22" fmla="*/ 210418 w 1621936"/>
              <a:gd name="T23" fmla="*/ 0 h 1945843"/>
              <a:gd name="T24" fmla="*/ 225073 w 1621936"/>
              <a:gd name="T25" fmla="*/ 10301 h 19458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21936" h="1945843">
                <a:moveTo>
                  <a:pt x="1621936" y="1945843"/>
                </a:moveTo>
                <a:cubicBezTo>
                  <a:pt x="1559756" y="1817217"/>
                  <a:pt x="1497577" y="1688592"/>
                  <a:pt x="1402480" y="1580083"/>
                </a:cubicBezTo>
                <a:cubicBezTo>
                  <a:pt x="1307383" y="1471574"/>
                  <a:pt x="1250080" y="1449628"/>
                  <a:pt x="1051351" y="1294790"/>
                </a:cubicBezTo>
                <a:cubicBezTo>
                  <a:pt x="852622" y="1139952"/>
                  <a:pt x="380791" y="792480"/>
                  <a:pt x="210103" y="651053"/>
                </a:cubicBezTo>
                <a:cubicBezTo>
                  <a:pt x="39415" y="509626"/>
                  <a:pt x="61361" y="507187"/>
                  <a:pt x="27223" y="446227"/>
                </a:cubicBezTo>
                <a:cubicBezTo>
                  <a:pt x="-6915" y="385267"/>
                  <a:pt x="-2038" y="337718"/>
                  <a:pt x="5277" y="285293"/>
                </a:cubicBezTo>
                <a:cubicBezTo>
                  <a:pt x="12592" y="232867"/>
                  <a:pt x="49168" y="168250"/>
                  <a:pt x="71114" y="131674"/>
                </a:cubicBezTo>
                <a:cubicBezTo>
                  <a:pt x="93060" y="95098"/>
                  <a:pt x="108909" y="84125"/>
                  <a:pt x="136951" y="65837"/>
                </a:cubicBezTo>
                <a:cubicBezTo>
                  <a:pt x="164993" y="47549"/>
                  <a:pt x="239364" y="21946"/>
                  <a:pt x="239364" y="21946"/>
                </a:cubicBezTo>
                <a:lnTo>
                  <a:pt x="210103" y="0"/>
                </a:lnTo>
                <a:lnTo>
                  <a:pt x="224733" y="14630"/>
                </a:lnTo>
              </a:path>
            </a:pathLst>
          </a:cu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1" name="Rectangle 5">
            <a:extLst>
              <a:ext uri="{FF2B5EF4-FFF2-40B4-BE49-F238E27FC236}">
                <a16:creationId xmlns:a16="http://schemas.microsoft.com/office/drawing/2014/main" id="{58332784-4A06-1CAE-7BE6-6F1557F8F863}"/>
              </a:ext>
            </a:extLst>
          </p:cNvPr>
          <p:cNvSpPr>
            <a:spLocks noChangeArrowheads="1"/>
          </p:cNvSpPr>
          <p:nvPr/>
        </p:nvSpPr>
        <p:spPr bwMode="auto">
          <a:xfrm rot="-1562853">
            <a:off x="8953500" y="4491038"/>
            <a:ext cx="190500" cy="293687"/>
          </a:xfrm>
          <a:prstGeom prst="rect">
            <a:avLst/>
          </a:prstGeom>
          <a:solidFill>
            <a:srgbClr val="FF0000"/>
          </a:solidFill>
          <a:ln w="9525" algn="ctr">
            <a:solidFill>
              <a:srgbClr val="FF0000"/>
            </a:solidFill>
            <a:round/>
            <a:headEnd/>
            <a:tailEnd/>
          </a:ln>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sr-Cyrl-RS" altLang="sr-Latn-R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2" name="TextBox 6">
            <a:extLst>
              <a:ext uri="{FF2B5EF4-FFF2-40B4-BE49-F238E27FC236}">
                <a16:creationId xmlns:a16="http://schemas.microsoft.com/office/drawing/2014/main" id="{B3C4BE4F-8A7B-1456-3CF5-C2BBBDACBFDA}"/>
              </a:ext>
            </a:extLst>
          </p:cNvPr>
          <p:cNvSpPr txBox="1">
            <a:spLocks noChangeArrowheads="1"/>
          </p:cNvSpPr>
          <p:nvPr/>
        </p:nvSpPr>
        <p:spPr bwMode="auto">
          <a:xfrm>
            <a:off x="5018088" y="1916113"/>
            <a:ext cx="41767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In this case A0 and CDF buildings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 can be used for detectors. Distance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To CDF is 1.5 km. Blue box is near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detector used initially. The red lines are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nuSTORM upgrades. </a:t>
            </a:r>
          </a:p>
        </p:txBody>
      </p:sp>
      <p:sp>
        <p:nvSpPr>
          <p:cNvPr id="13323" name="Freeform 12">
            <a:extLst>
              <a:ext uri="{FF2B5EF4-FFF2-40B4-BE49-F238E27FC236}">
                <a16:creationId xmlns:a16="http://schemas.microsoft.com/office/drawing/2014/main" id="{EA821427-9C83-2831-D701-3168D23EC46C}"/>
              </a:ext>
            </a:extLst>
          </p:cNvPr>
          <p:cNvSpPr>
            <a:spLocks/>
          </p:cNvSpPr>
          <p:nvPr/>
        </p:nvSpPr>
        <p:spPr bwMode="auto">
          <a:xfrm rot="203286">
            <a:off x="1660525" y="2025650"/>
            <a:ext cx="1870075" cy="1870075"/>
          </a:xfrm>
          <a:custGeom>
            <a:avLst/>
            <a:gdLst>
              <a:gd name="T0" fmla="*/ 256451 w 1870613"/>
              <a:gd name="T1" fmla="*/ 1538601 h 1784506"/>
              <a:gd name="T2" fmla="*/ 51921 w 1870613"/>
              <a:gd name="T3" fmla="*/ 1325489 h 1784506"/>
              <a:gd name="T4" fmla="*/ 15400 w 1870613"/>
              <a:gd name="T5" fmla="*/ 1170497 h 1784506"/>
              <a:gd name="T6" fmla="*/ 789 w 1870613"/>
              <a:gd name="T7" fmla="*/ 976757 h 1784506"/>
              <a:gd name="T8" fmla="*/ 37310 w 1870613"/>
              <a:gd name="T9" fmla="*/ 802394 h 1784506"/>
              <a:gd name="T10" fmla="*/ 124968 w 1870613"/>
              <a:gd name="T11" fmla="*/ 676463 h 1784506"/>
              <a:gd name="T12" fmla="*/ 227236 w 1870613"/>
              <a:gd name="T13" fmla="*/ 589281 h 1784506"/>
              <a:gd name="T14" fmla="*/ 1403288 w 1870613"/>
              <a:gd name="T15" fmla="*/ 56498 h 1784506"/>
              <a:gd name="T16" fmla="*/ 1615124 w 1870613"/>
              <a:gd name="T17" fmla="*/ 17750 h 1784506"/>
              <a:gd name="T18" fmla="*/ 1710085 w 1870613"/>
              <a:gd name="T19" fmla="*/ 75874 h 1784506"/>
              <a:gd name="T20" fmla="*/ 1797741 w 1870613"/>
              <a:gd name="T21" fmla="*/ 114622 h 1784506"/>
              <a:gd name="T22" fmla="*/ 1834265 w 1870613"/>
              <a:gd name="T23" fmla="*/ 230864 h 1784506"/>
              <a:gd name="T24" fmla="*/ 1856179 w 1870613"/>
              <a:gd name="T25" fmla="*/ 366482 h 1784506"/>
              <a:gd name="T26" fmla="*/ 1848874 w 1870613"/>
              <a:gd name="T27" fmla="*/ 473037 h 1784506"/>
              <a:gd name="T28" fmla="*/ 1637039 w 1870613"/>
              <a:gd name="T29" fmla="*/ 2061696 h 1784506"/>
              <a:gd name="T30" fmla="*/ 1542076 w 1870613"/>
              <a:gd name="T31" fmla="*/ 2245751 h 1784506"/>
              <a:gd name="T32" fmla="*/ 1461725 w 1870613"/>
              <a:gd name="T33" fmla="*/ 2342618 h 1784506"/>
              <a:gd name="T34" fmla="*/ 1322935 w 1870613"/>
              <a:gd name="T35" fmla="*/ 2361992 h 1784506"/>
              <a:gd name="T36" fmla="*/ 1213368 w 1870613"/>
              <a:gd name="T37" fmla="*/ 2323246 h 1784506"/>
              <a:gd name="T38" fmla="*/ 1154929 w 1870613"/>
              <a:gd name="T39" fmla="*/ 2294185 h 1784506"/>
              <a:gd name="T40" fmla="*/ 1067274 w 1870613"/>
              <a:gd name="T41" fmla="*/ 2255437 h 1784506"/>
              <a:gd name="T42" fmla="*/ 256451 w 1870613"/>
              <a:gd name="T43" fmla="*/ 1538601 h 17845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70613" h="1784506">
                <a:moveTo>
                  <a:pt x="256821" y="1161891"/>
                </a:moveTo>
                <a:cubicBezTo>
                  <a:pt x="87352" y="1044848"/>
                  <a:pt x="92229" y="1047287"/>
                  <a:pt x="51996" y="1000957"/>
                </a:cubicBezTo>
                <a:cubicBezTo>
                  <a:pt x="11762" y="954627"/>
                  <a:pt x="23954" y="927804"/>
                  <a:pt x="15420" y="883913"/>
                </a:cubicBezTo>
                <a:cubicBezTo>
                  <a:pt x="6885" y="840022"/>
                  <a:pt x="-2868" y="783938"/>
                  <a:pt x="789" y="737609"/>
                </a:cubicBezTo>
                <a:cubicBezTo>
                  <a:pt x="4446" y="691280"/>
                  <a:pt x="16639" y="643731"/>
                  <a:pt x="37365" y="605936"/>
                </a:cubicBezTo>
                <a:cubicBezTo>
                  <a:pt x="58091" y="568141"/>
                  <a:pt x="93449" y="537661"/>
                  <a:pt x="125148" y="510838"/>
                </a:cubicBezTo>
                <a:cubicBezTo>
                  <a:pt x="156847" y="484015"/>
                  <a:pt x="14201" y="523030"/>
                  <a:pt x="227561" y="445001"/>
                </a:cubicBezTo>
                <a:cubicBezTo>
                  <a:pt x="440921" y="366972"/>
                  <a:pt x="1173660" y="114598"/>
                  <a:pt x="1405308" y="42665"/>
                </a:cubicBezTo>
                <a:cubicBezTo>
                  <a:pt x="1636956" y="-29268"/>
                  <a:pt x="1566243" y="10966"/>
                  <a:pt x="1617449" y="13404"/>
                </a:cubicBezTo>
                <a:cubicBezTo>
                  <a:pt x="1668655" y="15843"/>
                  <a:pt x="1682066" y="45104"/>
                  <a:pt x="1712546" y="57296"/>
                </a:cubicBezTo>
                <a:cubicBezTo>
                  <a:pt x="1743026" y="69488"/>
                  <a:pt x="1779602" y="67050"/>
                  <a:pt x="1800328" y="86557"/>
                </a:cubicBezTo>
                <a:cubicBezTo>
                  <a:pt x="1821055" y="106064"/>
                  <a:pt x="1827151" y="142640"/>
                  <a:pt x="1836905" y="174339"/>
                </a:cubicBezTo>
                <a:cubicBezTo>
                  <a:pt x="1846659" y="206038"/>
                  <a:pt x="1856412" y="246272"/>
                  <a:pt x="1858850" y="276752"/>
                </a:cubicBezTo>
                <a:cubicBezTo>
                  <a:pt x="1861288" y="307232"/>
                  <a:pt x="1888111" y="143859"/>
                  <a:pt x="1851535" y="357219"/>
                </a:cubicBezTo>
                <a:cubicBezTo>
                  <a:pt x="1814959" y="570579"/>
                  <a:pt x="1690601" y="1333798"/>
                  <a:pt x="1639394" y="1556912"/>
                </a:cubicBezTo>
                <a:cubicBezTo>
                  <a:pt x="1588188" y="1780026"/>
                  <a:pt x="1573557" y="1660544"/>
                  <a:pt x="1544296" y="1695901"/>
                </a:cubicBezTo>
                <a:cubicBezTo>
                  <a:pt x="1515035" y="1731258"/>
                  <a:pt x="1500406" y="1754423"/>
                  <a:pt x="1463830" y="1769053"/>
                </a:cubicBezTo>
                <a:cubicBezTo>
                  <a:pt x="1427254" y="1783683"/>
                  <a:pt x="1366293" y="1786121"/>
                  <a:pt x="1324840" y="1783683"/>
                </a:cubicBezTo>
                <a:cubicBezTo>
                  <a:pt x="1283387" y="1781245"/>
                  <a:pt x="1237058" y="1767833"/>
                  <a:pt x="1215113" y="1754422"/>
                </a:cubicBezTo>
                <a:cubicBezTo>
                  <a:pt x="1193168" y="1741011"/>
                  <a:pt x="1182194" y="1733696"/>
                  <a:pt x="1156591" y="1732477"/>
                </a:cubicBezTo>
                <a:cubicBezTo>
                  <a:pt x="1111481" y="1732477"/>
                  <a:pt x="1218771" y="1798314"/>
                  <a:pt x="1068809" y="1703216"/>
                </a:cubicBezTo>
                <a:cubicBezTo>
                  <a:pt x="918847" y="1608118"/>
                  <a:pt x="426290" y="1278934"/>
                  <a:pt x="256821" y="1161891"/>
                </a:cubicBezTo>
                <a:close/>
              </a:path>
            </a:pathLst>
          </a:custGeom>
          <a:noFill/>
          <a:ln w="44450"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4" name="TextBox 1">
            <a:extLst>
              <a:ext uri="{FF2B5EF4-FFF2-40B4-BE49-F238E27FC236}">
                <a16:creationId xmlns:a16="http://schemas.microsoft.com/office/drawing/2014/main" id="{F0E54648-504A-71D0-0402-4288A3D94CA3}"/>
              </a:ext>
            </a:extLst>
          </p:cNvPr>
          <p:cNvSpPr txBox="1">
            <a:spLocks noChangeArrowheads="1"/>
          </p:cNvSpPr>
          <p:nvPr/>
        </p:nvSpPr>
        <p:spPr bwMode="auto">
          <a:xfrm>
            <a:off x="3306763" y="4011613"/>
            <a:ext cx="13477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rgbClr val="17375E"/>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rgbClr val="4F6228"/>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rgbClr val="953735"/>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rgbClr val="604A7B"/>
                </a:solidFill>
                <a:latin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rgbClr val="604A7B"/>
                </a:solidFill>
                <a:latin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New Target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Station</a:t>
            </a:r>
            <a:endParaRPr kumimoji="0" lang="sr-Cyrl-RS" altLang="sr-Latn-RS" sz="18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D58D8DA4-95B2-30C7-B9E2-CA67BF2A4822}"/>
              </a:ext>
            </a:extLst>
          </p:cNvPr>
          <p:cNvSpPr>
            <a:spLocks noGrp="1"/>
          </p:cNvSpPr>
          <p:nvPr>
            <p:ph type="dt" sz="half" idx="10"/>
          </p:nvPr>
        </p:nvSpPr>
        <p:spPr>
          <a:xfrm>
            <a:off x="7010400" y="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99116D3-823C-4237-B27B-5D08C9F5E124}"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F9C81F58-0421-6FC9-A7E7-F20F5340C0C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DRAFT </a:t>
            </a:r>
          </a:p>
        </p:txBody>
      </p:sp>
      <p:sp>
        <p:nvSpPr>
          <p:cNvPr id="4" name="灯片编号占位符 5">
            <a:extLst>
              <a:ext uri="{FF2B5EF4-FFF2-40B4-BE49-F238E27FC236}">
                <a16:creationId xmlns:a16="http://schemas.microsoft.com/office/drawing/2014/main" id="{25387F86-6C67-31B1-0EF8-B4FFEC2F8DD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C4FFE4-60DF-47D5-8840-9EDC3450B733}" type="slidenum">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23234" name="Rectangle 2">
            <a:extLst>
              <a:ext uri="{FF2B5EF4-FFF2-40B4-BE49-F238E27FC236}">
                <a16:creationId xmlns:a16="http://schemas.microsoft.com/office/drawing/2014/main" id="{61E4AD16-93ED-50D2-06B7-86C2B4B35134}"/>
              </a:ext>
            </a:extLst>
          </p:cNvPr>
          <p:cNvSpPr>
            <a:spLocks noGrp="1" noChangeArrowheads="1"/>
          </p:cNvSpPr>
          <p:nvPr>
            <p:ph type="title"/>
          </p:nvPr>
        </p:nvSpPr>
        <p:spPr>
          <a:xfrm>
            <a:off x="381000" y="914400"/>
            <a:ext cx="8534400" cy="685800"/>
          </a:xfrm>
        </p:spPr>
        <p:txBody>
          <a:bodyPr/>
          <a:lstStyle/>
          <a:p>
            <a:r>
              <a:rPr lang="en-US" altLang="zh-CN">
                <a:ea typeface="宋体" panose="02010600030101010101" pitchFamily="2" charset="-122"/>
              </a:rPr>
              <a:t>E-signature Team Composition</a:t>
            </a:r>
          </a:p>
        </p:txBody>
      </p:sp>
      <p:sp>
        <p:nvSpPr>
          <p:cNvPr id="223235" name="Rectangle 3">
            <a:extLst>
              <a:ext uri="{FF2B5EF4-FFF2-40B4-BE49-F238E27FC236}">
                <a16:creationId xmlns:a16="http://schemas.microsoft.com/office/drawing/2014/main" id="{A777F1E1-E8AD-476D-F051-4990A85681CC}"/>
              </a:ext>
            </a:extLst>
          </p:cNvPr>
          <p:cNvSpPr>
            <a:spLocks noGrp="1" noChangeArrowheads="1"/>
          </p:cNvSpPr>
          <p:nvPr>
            <p:ph type="body" idx="1"/>
          </p:nvPr>
        </p:nvSpPr>
        <p:spPr>
          <a:xfrm>
            <a:off x="457200" y="1600200"/>
            <a:ext cx="8534400" cy="4800600"/>
          </a:xfrm>
        </p:spPr>
        <p:txBody>
          <a:bodyPr/>
          <a:lstStyle/>
          <a:p>
            <a:r>
              <a:rPr lang="en-US" altLang="zh-CN">
                <a:ea typeface="宋体" panose="02010600030101010101" pitchFamily="2" charset="-122"/>
                <a:hlinkClick r:id="rId3"/>
              </a:rPr>
              <a:t>.../esig/Participant+and+Resource+Contact+Info</a:t>
            </a:r>
            <a:endParaRPr lang="en-US" altLang="zh-CN">
              <a:ea typeface="宋体" panose="02010600030101010101" pitchFamily="2" charset="-122"/>
            </a:endParaRPr>
          </a:p>
          <a:p>
            <a:endParaRPr lang="en-US" altLang="zh-CN">
              <a:ea typeface="宋体" panose="02010600030101010101" pitchFamily="2" charset="-122"/>
            </a:endParaRPr>
          </a:p>
        </p:txBody>
      </p:sp>
      <p:pic>
        <p:nvPicPr>
          <p:cNvPr id="223236" name="Picture 4">
            <a:extLst>
              <a:ext uri="{FF2B5EF4-FFF2-40B4-BE49-F238E27FC236}">
                <a16:creationId xmlns:a16="http://schemas.microsoft.com/office/drawing/2014/main" id="{A7086C09-BEF7-CE8B-EA72-04F46C8D3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57" t="29317" r="42169" b="-153"/>
          <a:stretch>
            <a:fillRect/>
          </a:stretch>
        </p:blipFill>
        <p:spPr bwMode="auto">
          <a:xfrm>
            <a:off x="533400" y="1981200"/>
            <a:ext cx="3730625" cy="441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239" name="Picture 7">
            <a:extLst>
              <a:ext uri="{FF2B5EF4-FFF2-40B4-BE49-F238E27FC236}">
                <a16:creationId xmlns:a16="http://schemas.microsoft.com/office/drawing/2014/main" id="{15A1A1BD-8F0D-2B36-163B-6B261F9730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363" t="39667" r="10446" b="12627"/>
          <a:stretch>
            <a:fillRect/>
          </a:stretch>
        </p:blipFill>
        <p:spPr bwMode="auto">
          <a:xfrm>
            <a:off x="4343400" y="2359025"/>
            <a:ext cx="4416425" cy="3662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A09E200-5206-3297-DAA3-04B4AD335EF3}"/>
              </a:ext>
            </a:extLst>
          </p:cNvPr>
          <p:cNvSpPr>
            <a:spLocks noGrp="1" noChangeArrowheads="1"/>
          </p:cNvSpPr>
          <p:nvPr>
            <p:ph type="dt" sz="half" idx="10"/>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8C1560D2-A3EA-4938-ACB1-FB1424E588A0}"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D9389558-7599-4064-896A-D8BD2EBE6110}"/>
              </a:ext>
            </a:extLst>
          </p:cNvPr>
          <p:cNvSpPr>
            <a:spLocks noGrp="1" noChangeArrowheads="1"/>
          </p:cNvSpPr>
          <p:nvPr>
            <p:ph type="ftr" sz="quarter" idx="11"/>
          </p:nvPr>
        </p:nvSpPr>
        <p:spPr>
          <a:xfrm>
            <a:off x="0" y="0"/>
          </a:xfrm>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 NMFS eSignature Group</a:t>
            </a:r>
          </a:p>
        </p:txBody>
      </p:sp>
      <p:sp>
        <p:nvSpPr>
          <p:cNvPr id="4" name="Rectangle 6">
            <a:extLst>
              <a:ext uri="{FF2B5EF4-FFF2-40B4-BE49-F238E27FC236}">
                <a16:creationId xmlns:a16="http://schemas.microsoft.com/office/drawing/2014/main" id="{AC333B84-1B81-8F72-1C61-C407DEDCB999}"/>
              </a:ext>
            </a:extLst>
          </p:cNvPr>
          <p:cNvSpPr>
            <a:spLocks noGrp="1" noChangeArrowheads="1"/>
          </p:cNvSpPr>
          <p:nvPr>
            <p:ph type="sldNum" sz="quarter" idx="12"/>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E07C49-397D-46B3-82C8-43709462101C}"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22" name="Rectangle 2">
            <a:extLst>
              <a:ext uri="{FF2B5EF4-FFF2-40B4-BE49-F238E27FC236}">
                <a16:creationId xmlns:a16="http://schemas.microsoft.com/office/drawing/2014/main" id="{14310FFF-5AAC-E2A5-0AC5-63B2C045B5D7}"/>
              </a:ext>
            </a:extLst>
          </p:cNvPr>
          <p:cNvSpPr>
            <a:spLocks noGrp="1" noChangeArrowheads="1"/>
          </p:cNvSpPr>
          <p:nvPr>
            <p:ph type="title"/>
          </p:nvPr>
        </p:nvSpPr>
        <p:spPr>
          <a:xfrm>
            <a:off x="457200" y="457200"/>
            <a:ext cx="8229600" cy="533400"/>
          </a:xfrm>
        </p:spPr>
        <p:txBody>
          <a:bodyPr/>
          <a:lstStyle/>
          <a:p>
            <a:r>
              <a:rPr lang="en-US" altLang="zh-CN">
                <a:ea typeface="宋体" panose="02010600030101010101" pitchFamily="2" charset="-122"/>
              </a:rPr>
              <a:t>NMFS E-signature stakeholders</a:t>
            </a:r>
          </a:p>
        </p:txBody>
      </p:sp>
      <p:grpSp>
        <p:nvGrpSpPr>
          <p:cNvPr id="261123" name="Group 3">
            <a:extLst>
              <a:ext uri="{FF2B5EF4-FFF2-40B4-BE49-F238E27FC236}">
                <a16:creationId xmlns:a16="http://schemas.microsoft.com/office/drawing/2014/main" id="{942F29F4-A0B9-8CFF-927F-4B1614F8D401}"/>
              </a:ext>
            </a:extLst>
          </p:cNvPr>
          <p:cNvGrpSpPr>
            <a:grpSpLocks/>
          </p:cNvGrpSpPr>
          <p:nvPr/>
        </p:nvGrpSpPr>
        <p:grpSpPr bwMode="auto">
          <a:xfrm>
            <a:off x="533400" y="990600"/>
            <a:ext cx="7162800" cy="5268913"/>
            <a:chOff x="480" y="576"/>
            <a:chExt cx="4704" cy="3830"/>
          </a:xfrm>
        </p:grpSpPr>
        <p:grpSp>
          <p:nvGrpSpPr>
            <p:cNvPr id="261124" name="Group 4">
              <a:extLst>
                <a:ext uri="{FF2B5EF4-FFF2-40B4-BE49-F238E27FC236}">
                  <a16:creationId xmlns:a16="http://schemas.microsoft.com/office/drawing/2014/main" id="{BF67C5E6-F0AE-6403-937F-A0AE98D3130E}"/>
                </a:ext>
              </a:extLst>
            </p:cNvPr>
            <p:cNvGrpSpPr>
              <a:grpSpLocks/>
            </p:cNvGrpSpPr>
            <p:nvPr/>
          </p:nvGrpSpPr>
          <p:grpSpPr bwMode="auto">
            <a:xfrm>
              <a:off x="480" y="720"/>
              <a:ext cx="4704" cy="3686"/>
              <a:chOff x="480" y="720"/>
              <a:chExt cx="4704" cy="3686"/>
            </a:xfrm>
          </p:grpSpPr>
          <p:sp>
            <p:nvSpPr>
              <p:cNvPr id="261125" name="Text Box 5">
                <a:extLst>
                  <a:ext uri="{FF2B5EF4-FFF2-40B4-BE49-F238E27FC236}">
                    <a16:creationId xmlns:a16="http://schemas.microsoft.com/office/drawing/2014/main" id="{0412502A-17C6-82FF-87F7-7A801F069F3C}"/>
                  </a:ext>
                </a:extLst>
              </p:cNvPr>
              <p:cNvSpPr txBox="1">
                <a:spLocks noChangeArrowheads="1"/>
              </p:cNvSpPr>
              <p:nvPr/>
            </p:nvSpPr>
            <p:spPr bwMode="auto">
              <a:xfrm>
                <a:off x="480" y="720"/>
                <a:ext cx="672"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High</a:t>
                </a:r>
              </a:p>
            </p:txBody>
          </p:sp>
          <p:sp>
            <p:nvSpPr>
              <p:cNvPr id="261126" name="Text Box 6">
                <a:extLst>
                  <a:ext uri="{FF2B5EF4-FFF2-40B4-BE49-F238E27FC236}">
                    <a16:creationId xmlns:a16="http://schemas.microsoft.com/office/drawing/2014/main" id="{9B30E7CF-76FD-9965-FDDD-C78BA8038E62}"/>
                  </a:ext>
                </a:extLst>
              </p:cNvPr>
              <p:cNvSpPr txBox="1">
                <a:spLocks noChangeArrowheads="1"/>
              </p:cNvSpPr>
              <p:nvPr/>
            </p:nvSpPr>
            <p:spPr bwMode="auto">
              <a:xfrm rot="16200000">
                <a:off x="575" y="2365"/>
                <a:ext cx="912"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POWER</a:t>
                </a:r>
              </a:p>
            </p:txBody>
          </p:sp>
          <p:sp>
            <p:nvSpPr>
              <p:cNvPr id="261127" name="Text Box 7">
                <a:extLst>
                  <a:ext uri="{FF2B5EF4-FFF2-40B4-BE49-F238E27FC236}">
                    <a16:creationId xmlns:a16="http://schemas.microsoft.com/office/drawing/2014/main" id="{A530FDAD-9A6F-1593-AF73-EA36A2A3E7C4}"/>
                  </a:ext>
                </a:extLst>
              </p:cNvPr>
              <p:cNvSpPr txBox="1">
                <a:spLocks noChangeArrowheads="1"/>
              </p:cNvSpPr>
              <p:nvPr/>
            </p:nvSpPr>
            <p:spPr bwMode="auto">
              <a:xfrm>
                <a:off x="2496" y="411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INTEREST</a:t>
                </a:r>
              </a:p>
            </p:txBody>
          </p:sp>
          <p:sp>
            <p:nvSpPr>
              <p:cNvPr id="261128" name="Rectangle 8">
                <a:extLst>
                  <a:ext uri="{FF2B5EF4-FFF2-40B4-BE49-F238E27FC236}">
                    <a16:creationId xmlns:a16="http://schemas.microsoft.com/office/drawing/2014/main" id="{36CCEB01-D226-A7BC-4675-4049CB58DB59}"/>
                  </a:ext>
                </a:extLst>
              </p:cNvPr>
              <p:cNvSpPr>
                <a:spLocks noChangeArrowheads="1"/>
              </p:cNvSpPr>
              <p:nvPr/>
            </p:nvSpPr>
            <p:spPr bwMode="auto">
              <a:xfrm>
                <a:off x="1152" y="768"/>
                <a:ext cx="1824" cy="168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Keep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Satisfied</a:t>
                </a:r>
              </a:p>
            </p:txBody>
          </p:sp>
          <p:sp>
            <p:nvSpPr>
              <p:cNvPr id="261129" name="Rectangle 9">
                <a:extLst>
                  <a:ext uri="{FF2B5EF4-FFF2-40B4-BE49-F238E27FC236}">
                    <a16:creationId xmlns:a16="http://schemas.microsoft.com/office/drawing/2014/main" id="{D7EB2FDC-8C70-0602-619D-52725042FF32}"/>
                  </a:ext>
                </a:extLst>
              </p:cNvPr>
              <p:cNvSpPr>
                <a:spLocks noChangeArrowheads="1"/>
              </p:cNvSpPr>
              <p:nvPr/>
            </p:nvSpPr>
            <p:spPr bwMode="auto">
              <a:xfrm>
                <a:off x="1151" y="2448"/>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Monitor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(Minimum Effort)</a:t>
                </a:r>
              </a:p>
            </p:txBody>
          </p:sp>
          <p:sp>
            <p:nvSpPr>
              <p:cNvPr id="261130" name="Rectangle 10">
                <a:extLst>
                  <a:ext uri="{FF2B5EF4-FFF2-40B4-BE49-F238E27FC236}">
                    <a16:creationId xmlns:a16="http://schemas.microsoft.com/office/drawing/2014/main" id="{79A4C4D1-0BBF-A6E3-FDAF-2A54ED3C171A}"/>
                  </a:ext>
                </a:extLst>
              </p:cNvPr>
              <p:cNvSpPr>
                <a:spLocks noChangeArrowheads="1"/>
              </p:cNvSpPr>
              <p:nvPr/>
            </p:nvSpPr>
            <p:spPr bwMode="auto">
              <a:xfrm>
                <a:off x="2976" y="2448"/>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Keep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Informed</a:t>
                </a:r>
              </a:p>
            </p:txBody>
          </p:sp>
          <p:sp>
            <p:nvSpPr>
              <p:cNvPr id="261131" name="Text Box 11">
                <a:extLst>
                  <a:ext uri="{FF2B5EF4-FFF2-40B4-BE49-F238E27FC236}">
                    <a16:creationId xmlns:a16="http://schemas.microsoft.com/office/drawing/2014/main" id="{83392A26-68FC-79F4-F68D-A2E7306CBF5A}"/>
                  </a:ext>
                </a:extLst>
              </p:cNvPr>
              <p:cNvSpPr txBox="1">
                <a:spLocks noChangeArrowheads="1"/>
              </p:cNvSpPr>
              <p:nvPr/>
            </p:nvSpPr>
            <p:spPr bwMode="auto">
              <a:xfrm>
                <a:off x="480" y="3984"/>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Low</a:t>
                </a:r>
              </a:p>
            </p:txBody>
          </p:sp>
          <p:sp>
            <p:nvSpPr>
              <p:cNvPr id="261132" name="Text Box 12">
                <a:extLst>
                  <a:ext uri="{FF2B5EF4-FFF2-40B4-BE49-F238E27FC236}">
                    <a16:creationId xmlns:a16="http://schemas.microsoft.com/office/drawing/2014/main" id="{ADBC050C-3CD0-B098-56DF-F5A96BD2AD5F}"/>
                  </a:ext>
                </a:extLst>
              </p:cNvPr>
              <p:cNvSpPr txBox="1">
                <a:spLocks noChangeArrowheads="1"/>
              </p:cNvSpPr>
              <p:nvPr/>
            </p:nvSpPr>
            <p:spPr bwMode="auto">
              <a:xfrm>
                <a:off x="768" y="4097"/>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Low</a:t>
                </a:r>
              </a:p>
            </p:txBody>
          </p:sp>
          <p:sp>
            <p:nvSpPr>
              <p:cNvPr id="261133" name="Text Box 13">
                <a:extLst>
                  <a:ext uri="{FF2B5EF4-FFF2-40B4-BE49-F238E27FC236}">
                    <a16:creationId xmlns:a16="http://schemas.microsoft.com/office/drawing/2014/main" id="{9F5A2D71-ECDB-A3AC-F47B-881F7845EF02}"/>
                  </a:ext>
                </a:extLst>
              </p:cNvPr>
              <p:cNvSpPr txBox="1">
                <a:spLocks noChangeArrowheads="1"/>
              </p:cNvSpPr>
              <p:nvPr/>
            </p:nvSpPr>
            <p:spPr bwMode="auto">
              <a:xfrm>
                <a:off x="4224" y="4097"/>
                <a:ext cx="672"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High</a:t>
                </a:r>
              </a:p>
            </p:txBody>
          </p:sp>
          <p:sp>
            <p:nvSpPr>
              <p:cNvPr id="261134" name="Text Box 14">
                <a:extLst>
                  <a:ext uri="{FF2B5EF4-FFF2-40B4-BE49-F238E27FC236}">
                    <a16:creationId xmlns:a16="http://schemas.microsoft.com/office/drawing/2014/main" id="{F49A71B6-EB7C-408F-8F6A-FA814BB7C2FE}"/>
                  </a:ext>
                </a:extLst>
              </p:cNvPr>
              <p:cNvSpPr txBox="1">
                <a:spLocks noChangeArrowheads="1"/>
              </p:cNvSpPr>
              <p:nvPr/>
            </p:nvSpPr>
            <p:spPr bwMode="auto">
              <a:xfrm>
                <a:off x="1152" y="768"/>
                <a:ext cx="96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5" name="Text Box 15">
                <a:extLst>
                  <a:ext uri="{FF2B5EF4-FFF2-40B4-BE49-F238E27FC236}">
                    <a16:creationId xmlns:a16="http://schemas.microsoft.com/office/drawing/2014/main" id="{08D535DF-93C8-B5F0-4DD2-20F70341BA2F}"/>
                  </a:ext>
                </a:extLst>
              </p:cNvPr>
              <p:cNvSpPr txBox="1">
                <a:spLocks noChangeArrowheads="1"/>
              </p:cNvSpPr>
              <p:nvPr/>
            </p:nvSpPr>
            <p:spPr bwMode="auto">
              <a:xfrm>
                <a:off x="2880" y="3820"/>
                <a:ext cx="20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75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6" name="Text Box 16">
                <a:extLst>
                  <a:ext uri="{FF2B5EF4-FFF2-40B4-BE49-F238E27FC236}">
                    <a16:creationId xmlns:a16="http://schemas.microsoft.com/office/drawing/2014/main" id="{92D40D69-826B-526F-9773-676BE3299A09}"/>
                  </a:ext>
                </a:extLst>
              </p:cNvPr>
              <p:cNvSpPr txBox="1">
                <a:spLocks noChangeArrowheads="1"/>
              </p:cNvSpPr>
              <p:nvPr/>
            </p:nvSpPr>
            <p:spPr bwMode="auto">
              <a:xfrm>
                <a:off x="2496" y="3601"/>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7" name="Text Box 17">
                <a:extLst>
                  <a:ext uri="{FF2B5EF4-FFF2-40B4-BE49-F238E27FC236}">
                    <a16:creationId xmlns:a16="http://schemas.microsoft.com/office/drawing/2014/main" id="{6053D896-2C5D-2428-F8AD-FFE3C3508787}"/>
                  </a:ext>
                </a:extLst>
              </p:cNvPr>
              <p:cNvSpPr txBox="1">
                <a:spLocks noChangeArrowheads="1"/>
              </p:cNvSpPr>
              <p:nvPr/>
            </p:nvSpPr>
            <p:spPr bwMode="auto">
              <a:xfrm>
                <a:off x="1872" y="3601"/>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8" name="Text Box 18">
                <a:extLst>
                  <a:ext uri="{FF2B5EF4-FFF2-40B4-BE49-F238E27FC236}">
                    <a16:creationId xmlns:a16="http://schemas.microsoft.com/office/drawing/2014/main" id="{BF29E2A6-5A28-D73C-D856-92D583BC146C}"/>
                  </a:ext>
                </a:extLst>
              </p:cNvPr>
              <p:cNvSpPr txBox="1">
                <a:spLocks noChangeArrowheads="1"/>
              </p:cNvSpPr>
              <p:nvPr/>
            </p:nvSpPr>
            <p:spPr bwMode="auto">
              <a:xfrm>
                <a:off x="1152" y="3839"/>
                <a:ext cx="9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39" name="Text Box 19">
                <a:extLst>
                  <a:ext uri="{FF2B5EF4-FFF2-40B4-BE49-F238E27FC236}">
                    <a16:creationId xmlns:a16="http://schemas.microsoft.com/office/drawing/2014/main" id="{3983EE39-EC1E-A40F-0663-097C5FC7BA88}"/>
                  </a:ext>
                </a:extLst>
              </p:cNvPr>
              <p:cNvSpPr txBox="1">
                <a:spLocks noChangeArrowheads="1"/>
              </p:cNvSpPr>
              <p:nvPr/>
            </p:nvSpPr>
            <p:spPr bwMode="auto">
              <a:xfrm>
                <a:off x="2928" y="3504"/>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0" name="Text Box 20">
                <a:extLst>
                  <a:ext uri="{FF2B5EF4-FFF2-40B4-BE49-F238E27FC236}">
                    <a16:creationId xmlns:a16="http://schemas.microsoft.com/office/drawing/2014/main" id="{F049DCA2-A035-082D-966C-B1AA8A1C4010}"/>
                  </a:ext>
                </a:extLst>
              </p:cNvPr>
              <p:cNvSpPr txBox="1">
                <a:spLocks noChangeArrowheads="1"/>
              </p:cNvSpPr>
              <p:nvPr/>
            </p:nvSpPr>
            <p:spPr bwMode="auto">
              <a:xfrm>
                <a:off x="2976" y="2793"/>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1" name="Rectangle 21">
                <a:extLst>
                  <a:ext uri="{FF2B5EF4-FFF2-40B4-BE49-F238E27FC236}">
                    <a16:creationId xmlns:a16="http://schemas.microsoft.com/office/drawing/2014/main" id="{64C7D45D-CCA0-7B95-B2DD-3ACA5B561492}"/>
                  </a:ext>
                </a:extLst>
              </p:cNvPr>
              <p:cNvSpPr>
                <a:spLocks noChangeArrowheads="1"/>
              </p:cNvSpPr>
              <p:nvPr/>
            </p:nvSpPr>
            <p:spPr bwMode="auto">
              <a:xfrm>
                <a:off x="2976" y="767"/>
                <a:ext cx="1825" cy="168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Manage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Closely</a:t>
                </a:r>
              </a:p>
            </p:txBody>
          </p:sp>
          <p:sp>
            <p:nvSpPr>
              <p:cNvPr id="261142" name="Line 22">
                <a:extLst>
                  <a:ext uri="{FF2B5EF4-FFF2-40B4-BE49-F238E27FC236}">
                    <a16:creationId xmlns:a16="http://schemas.microsoft.com/office/drawing/2014/main" id="{8D18171D-6D70-2C4C-C169-F60BC4A85201}"/>
                  </a:ext>
                </a:extLst>
              </p:cNvPr>
              <p:cNvSpPr>
                <a:spLocks noChangeShapeType="1"/>
              </p:cNvSpPr>
              <p:nvPr/>
            </p:nvSpPr>
            <p:spPr bwMode="auto">
              <a:xfrm>
                <a:off x="1152" y="2448"/>
                <a:ext cx="364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3" name="Line 23">
                <a:extLst>
                  <a:ext uri="{FF2B5EF4-FFF2-40B4-BE49-F238E27FC236}">
                    <a16:creationId xmlns:a16="http://schemas.microsoft.com/office/drawing/2014/main" id="{AF2F17C7-C9FB-07BE-4D26-03291876412F}"/>
                  </a:ext>
                </a:extLst>
              </p:cNvPr>
              <p:cNvSpPr>
                <a:spLocks noChangeShapeType="1"/>
              </p:cNvSpPr>
              <p:nvPr/>
            </p:nvSpPr>
            <p:spPr bwMode="auto">
              <a:xfrm flipV="1">
                <a:off x="2976" y="768"/>
                <a:ext cx="0" cy="33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4" name="Text Box 24">
                <a:extLst>
                  <a:ext uri="{FF2B5EF4-FFF2-40B4-BE49-F238E27FC236}">
                    <a16:creationId xmlns:a16="http://schemas.microsoft.com/office/drawing/2014/main" id="{F439A8B9-183B-AE65-8169-907B70053E7D}"/>
                  </a:ext>
                </a:extLst>
              </p:cNvPr>
              <p:cNvSpPr txBox="1">
                <a:spLocks noChangeArrowheads="1"/>
              </p:cNvSpPr>
              <p:nvPr/>
            </p:nvSpPr>
            <p:spPr bwMode="auto">
              <a:xfrm>
                <a:off x="4033" y="768"/>
                <a:ext cx="95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5" name="Text Box 25">
                <a:extLst>
                  <a:ext uri="{FF2B5EF4-FFF2-40B4-BE49-F238E27FC236}">
                    <a16:creationId xmlns:a16="http://schemas.microsoft.com/office/drawing/2014/main" id="{F10A0131-E7A9-4368-3725-82D405C8E1CC}"/>
                  </a:ext>
                </a:extLst>
              </p:cNvPr>
              <p:cNvSpPr txBox="1">
                <a:spLocks noChangeArrowheads="1"/>
              </p:cNvSpPr>
              <p:nvPr/>
            </p:nvSpPr>
            <p:spPr bwMode="auto">
              <a:xfrm>
                <a:off x="2832" y="768"/>
                <a:ext cx="96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6" name="Text Box 26">
                <a:extLst>
                  <a:ext uri="{FF2B5EF4-FFF2-40B4-BE49-F238E27FC236}">
                    <a16:creationId xmlns:a16="http://schemas.microsoft.com/office/drawing/2014/main" id="{4EA0B079-5EC1-9CC9-0A75-8CC676CAF822}"/>
                  </a:ext>
                </a:extLst>
              </p:cNvPr>
              <p:cNvSpPr txBox="1">
                <a:spLocks noChangeArrowheads="1"/>
              </p:cNvSpPr>
              <p:nvPr/>
            </p:nvSpPr>
            <p:spPr bwMode="auto">
              <a:xfrm>
                <a:off x="2736" y="1200"/>
                <a:ext cx="230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7" name="Line 27">
                <a:extLst>
                  <a:ext uri="{FF2B5EF4-FFF2-40B4-BE49-F238E27FC236}">
                    <a16:creationId xmlns:a16="http://schemas.microsoft.com/office/drawing/2014/main" id="{D4C40CFD-3206-D138-9148-116579808169}"/>
                  </a:ext>
                </a:extLst>
              </p:cNvPr>
              <p:cNvSpPr>
                <a:spLocks noChangeShapeType="1"/>
              </p:cNvSpPr>
              <p:nvPr/>
            </p:nvSpPr>
            <p:spPr bwMode="auto">
              <a:xfrm>
                <a:off x="1153" y="4128"/>
                <a:ext cx="4031"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61148" name="Text Box 28">
                <a:extLst>
                  <a:ext uri="{FF2B5EF4-FFF2-40B4-BE49-F238E27FC236}">
                    <a16:creationId xmlns:a16="http://schemas.microsoft.com/office/drawing/2014/main" id="{669266DF-BB8A-D7B1-9717-C8F347AAB245}"/>
                  </a:ext>
                </a:extLst>
              </p:cNvPr>
              <p:cNvSpPr txBox="1">
                <a:spLocks noChangeArrowheads="1"/>
              </p:cNvSpPr>
              <p:nvPr/>
            </p:nvSpPr>
            <p:spPr bwMode="auto">
              <a:xfrm>
                <a:off x="2832" y="1968"/>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sp>
            <p:nvSpPr>
              <p:cNvPr id="261149" name="Text Box 29">
                <a:extLst>
                  <a:ext uri="{FF2B5EF4-FFF2-40B4-BE49-F238E27FC236}">
                    <a16:creationId xmlns:a16="http://schemas.microsoft.com/office/drawing/2014/main" id="{58A6BFE9-1295-C2A6-6818-89AACA6B15EC}"/>
                  </a:ext>
                </a:extLst>
              </p:cNvPr>
              <p:cNvSpPr txBox="1">
                <a:spLocks noChangeArrowheads="1"/>
              </p:cNvSpPr>
              <p:nvPr/>
            </p:nvSpPr>
            <p:spPr bwMode="auto">
              <a:xfrm>
                <a:off x="2832" y="2150"/>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zh-CN" sz="2000" b="1" i="0" u="none" strike="noStrike" kern="1200" cap="none" spc="0" normalizeH="0" baseline="0" noProof="0">
                  <a:ln>
                    <a:noFill/>
                  </a:ln>
                  <a:solidFill>
                    <a:srgbClr val="EF7057"/>
                  </a:solidFill>
                  <a:effectLst/>
                  <a:uLnTx/>
                  <a:uFillTx/>
                  <a:latin typeface="Bradley Hand ITC" panose="03070402050302030203" pitchFamily="66" charset="0"/>
                  <a:ea typeface="+mn-ea"/>
                  <a:cs typeface="+mn-cs"/>
                </a:endParaRPr>
              </a:p>
            </p:txBody>
          </p:sp>
        </p:grpSp>
        <p:sp>
          <p:nvSpPr>
            <p:cNvPr id="261150" name="Line 30">
              <a:extLst>
                <a:ext uri="{FF2B5EF4-FFF2-40B4-BE49-F238E27FC236}">
                  <a16:creationId xmlns:a16="http://schemas.microsoft.com/office/drawing/2014/main" id="{DDC64748-B78E-3133-F3A4-E6C424A6AAB4}"/>
                </a:ext>
              </a:extLst>
            </p:cNvPr>
            <p:cNvSpPr>
              <a:spLocks noChangeShapeType="1"/>
            </p:cNvSpPr>
            <p:nvPr/>
          </p:nvSpPr>
          <p:spPr bwMode="auto">
            <a:xfrm flipV="1">
              <a:off x="1152" y="576"/>
              <a:ext cx="0" cy="355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261151" name="Text Box 31">
            <a:extLst>
              <a:ext uri="{FF2B5EF4-FFF2-40B4-BE49-F238E27FC236}">
                <a16:creationId xmlns:a16="http://schemas.microsoft.com/office/drawing/2014/main" id="{3399B15B-DF5C-1153-FE26-8BE99065F408}"/>
              </a:ext>
            </a:extLst>
          </p:cNvPr>
          <p:cNvSpPr txBox="1">
            <a:spLocks noChangeArrowheads="1"/>
          </p:cNvSpPr>
          <p:nvPr/>
        </p:nvSpPr>
        <p:spPr bwMode="auto">
          <a:xfrm>
            <a:off x="4419600" y="4191000"/>
            <a:ext cx="611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CIO</a:t>
            </a:r>
          </a:p>
        </p:txBody>
      </p:sp>
      <p:sp>
        <p:nvSpPr>
          <p:cNvPr id="261152" name="Text Box 32">
            <a:extLst>
              <a:ext uri="{FF2B5EF4-FFF2-40B4-BE49-F238E27FC236}">
                <a16:creationId xmlns:a16="http://schemas.microsoft.com/office/drawing/2014/main" id="{3DC02D1D-CECA-0A89-427C-B3C84EB96E9D}"/>
              </a:ext>
            </a:extLst>
          </p:cNvPr>
          <p:cNvSpPr txBox="1">
            <a:spLocks noChangeArrowheads="1"/>
          </p:cNvSpPr>
          <p:nvPr/>
        </p:nvSpPr>
        <p:spPr bwMode="auto">
          <a:xfrm>
            <a:off x="5867400" y="2819400"/>
            <a:ext cx="6667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FIS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PMT</a:t>
            </a:r>
          </a:p>
        </p:txBody>
      </p:sp>
      <p:sp>
        <p:nvSpPr>
          <p:cNvPr id="261153" name="Text Box 33">
            <a:extLst>
              <a:ext uri="{FF2B5EF4-FFF2-40B4-BE49-F238E27FC236}">
                <a16:creationId xmlns:a16="http://schemas.microsoft.com/office/drawing/2014/main" id="{7C3C8AD4-560B-A1CD-8C34-4D8C816352DF}"/>
              </a:ext>
            </a:extLst>
          </p:cNvPr>
          <p:cNvSpPr txBox="1">
            <a:spLocks noChangeArrowheads="1"/>
          </p:cNvSpPr>
          <p:nvPr/>
        </p:nvSpPr>
        <p:spPr bwMode="auto">
          <a:xfrm>
            <a:off x="5638800" y="3810000"/>
            <a:ext cx="1177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Software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Vendors</a:t>
            </a:r>
          </a:p>
        </p:txBody>
      </p:sp>
      <p:sp>
        <p:nvSpPr>
          <p:cNvPr id="261154" name="Text Box 34">
            <a:extLst>
              <a:ext uri="{FF2B5EF4-FFF2-40B4-BE49-F238E27FC236}">
                <a16:creationId xmlns:a16="http://schemas.microsoft.com/office/drawing/2014/main" id="{9831E3CC-B6BC-243C-D7B3-3D68C51A7383}"/>
              </a:ext>
            </a:extLst>
          </p:cNvPr>
          <p:cNvSpPr txBox="1">
            <a:spLocks noChangeArrowheads="1"/>
          </p:cNvSpPr>
          <p:nvPr/>
        </p:nvSpPr>
        <p:spPr bwMode="auto">
          <a:xfrm>
            <a:off x="5791200" y="1447800"/>
            <a:ext cx="1144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Regional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Offices</a:t>
            </a:r>
          </a:p>
        </p:txBody>
      </p:sp>
      <p:sp>
        <p:nvSpPr>
          <p:cNvPr id="261155" name="Text Box 35">
            <a:extLst>
              <a:ext uri="{FF2B5EF4-FFF2-40B4-BE49-F238E27FC236}">
                <a16:creationId xmlns:a16="http://schemas.microsoft.com/office/drawing/2014/main" id="{19679C8E-A30F-08CB-ED9E-23502DF2263E}"/>
              </a:ext>
            </a:extLst>
          </p:cNvPr>
          <p:cNvSpPr txBox="1">
            <a:spLocks noChangeArrowheads="1"/>
          </p:cNvSpPr>
          <p:nvPr/>
        </p:nvSpPr>
        <p:spPr bwMode="auto">
          <a:xfrm>
            <a:off x="4495800" y="2209800"/>
            <a:ext cx="633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OLE</a:t>
            </a:r>
          </a:p>
        </p:txBody>
      </p:sp>
      <p:sp>
        <p:nvSpPr>
          <p:cNvPr id="261156" name="Text Box 36">
            <a:extLst>
              <a:ext uri="{FF2B5EF4-FFF2-40B4-BE49-F238E27FC236}">
                <a16:creationId xmlns:a16="http://schemas.microsoft.com/office/drawing/2014/main" id="{7F77BCE9-97EC-E526-B96D-20E5C512CE89}"/>
              </a:ext>
            </a:extLst>
          </p:cNvPr>
          <p:cNvSpPr txBox="1">
            <a:spLocks noChangeArrowheads="1"/>
          </p:cNvSpPr>
          <p:nvPr/>
        </p:nvSpPr>
        <p:spPr bwMode="auto">
          <a:xfrm>
            <a:off x="3124200" y="3657600"/>
            <a:ext cx="1133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Office of</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Policy</a:t>
            </a:r>
          </a:p>
        </p:txBody>
      </p:sp>
      <p:sp>
        <p:nvSpPr>
          <p:cNvPr id="261157" name="Text Box 37">
            <a:extLst>
              <a:ext uri="{FF2B5EF4-FFF2-40B4-BE49-F238E27FC236}">
                <a16:creationId xmlns:a16="http://schemas.microsoft.com/office/drawing/2014/main" id="{75F2FB49-C01E-7FD8-00E0-F32C27612558}"/>
              </a:ext>
            </a:extLst>
          </p:cNvPr>
          <p:cNvSpPr txBox="1">
            <a:spLocks noChangeArrowheads="1"/>
          </p:cNvSpPr>
          <p:nvPr/>
        </p:nvSpPr>
        <p:spPr bwMode="auto">
          <a:xfrm>
            <a:off x="3200400" y="2819400"/>
            <a:ext cx="63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GCF</a:t>
            </a:r>
          </a:p>
        </p:txBody>
      </p:sp>
      <p:sp>
        <p:nvSpPr>
          <p:cNvPr id="261158" name="Text Box 38">
            <a:extLst>
              <a:ext uri="{FF2B5EF4-FFF2-40B4-BE49-F238E27FC236}">
                <a16:creationId xmlns:a16="http://schemas.microsoft.com/office/drawing/2014/main" id="{9E46FF74-0FD4-43E0-64C3-98528E699D75}"/>
              </a:ext>
            </a:extLst>
          </p:cNvPr>
          <p:cNvSpPr txBox="1">
            <a:spLocks noChangeArrowheads="1"/>
          </p:cNvSpPr>
          <p:nvPr/>
        </p:nvSpPr>
        <p:spPr bwMode="auto">
          <a:xfrm>
            <a:off x="2590800" y="5029200"/>
            <a:ext cx="1016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Experts</a:t>
            </a:r>
          </a:p>
        </p:txBody>
      </p:sp>
      <p:sp>
        <p:nvSpPr>
          <p:cNvPr id="261159" name="Text Box 39">
            <a:extLst>
              <a:ext uri="{FF2B5EF4-FFF2-40B4-BE49-F238E27FC236}">
                <a16:creationId xmlns:a16="http://schemas.microsoft.com/office/drawing/2014/main" id="{7A2324D8-E827-FEBF-BB59-03224A81E12C}"/>
              </a:ext>
            </a:extLst>
          </p:cNvPr>
          <p:cNvSpPr txBox="1">
            <a:spLocks noChangeArrowheads="1"/>
          </p:cNvSpPr>
          <p:nvPr/>
        </p:nvSpPr>
        <p:spPr bwMode="auto">
          <a:xfrm>
            <a:off x="1600200" y="3657600"/>
            <a:ext cx="16335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Fisheries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Management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Councils</a:t>
            </a:r>
          </a:p>
        </p:txBody>
      </p:sp>
      <p:sp>
        <p:nvSpPr>
          <p:cNvPr id="261160" name="Text Box 40">
            <a:extLst>
              <a:ext uri="{FF2B5EF4-FFF2-40B4-BE49-F238E27FC236}">
                <a16:creationId xmlns:a16="http://schemas.microsoft.com/office/drawing/2014/main" id="{DE99647A-6CB1-8418-ADF4-996B88489609}"/>
              </a:ext>
            </a:extLst>
          </p:cNvPr>
          <p:cNvSpPr txBox="1">
            <a:spLocks noChangeArrowheads="1"/>
          </p:cNvSpPr>
          <p:nvPr/>
        </p:nvSpPr>
        <p:spPr bwMode="auto">
          <a:xfrm>
            <a:off x="5105400" y="5257800"/>
            <a:ext cx="1304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End Users</a:t>
            </a:r>
          </a:p>
        </p:txBody>
      </p:sp>
      <p:sp>
        <p:nvSpPr>
          <p:cNvPr id="261161" name="Text Box 41">
            <a:extLst>
              <a:ext uri="{FF2B5EF4-FFF2-40B4-BE49-F238E27FC236}">
                <a16:creationId xmlns:a16="http://schemas.microsoft.com/office/drawing/2014/main" id="{06CAF9B5-58D0-B43C-78D6-84D25FE79490}"/>
              </a:ext>
            </a:extLst>
          </p:cNvPr>
          <p:cNvSpPr txBox="1">
            <a:spLocks noChangeArrowheads="1"/>
          </p:cNvSpPr>
          <p:nvPr/>
        </p:nvSpPr>
        <p:spPr bwMode="auto">
          <a:xfrm>
            <a:off x="1676400" y="2590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NOAA</a:t>
            </a:r>
          </a:p>
        </p:txBody>
      </p:sp>
      <p:sp>
        <p:nvSpPr>
          <p:cNvPr id="261162" name="Text Box 42">
            <a:extLst>
              <a:ext uri="{FF2B5EF4-FFF2-40B4-BE49-F238E27FC236}">
                <a16:creationId xmlns:a16="http://schemas.microsoft.com/office/drawing/2014/main" id="{FFEF99FE-7539-AF1B-EDD9-5C33FDEF51BD}"/>
              </a:ext>
            </a:extLst>
          </p:cNvPr>
          <p:cNvSpPr txBox="1">
            <a:spLocks noChangeArrowheads="1"/>
          </p:cNvSpPr>
          <p:nvPr/>
        </p:nvSpPr>
        <p:spPr bwMode="auto">
          <a:xfrm>
            <a:off x="1676400" y="1676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OMB</a:t>
            </a:r>
          </a:p>
        </p:txBody>
      </p:sp>
      <p:sp>
        <p:nvSpPr>
          <p:cNvPr id="261219" name="Text Box 99">
            <a:extLst>
              <a:ext uri="{FF2B5EF4-FFF2-40B4-BE49-F238E27FC236}">
                <a16:creationId xmlns:a16="http://schemas.microsoft.com/office/drawing/2014/main" id="{DF65E45B-18DD-0905-725E-53D4E66AF78C}"/>
              </a:ext>
            </a:extLst>
          </p:cNvPr>
          <p:cNvSpPr txBox="1">
            <a:spLocks noChangeArrowheads="1"/>
          </p:cNvSpPr>
          <p:nvPr/>
        </p:nvSpPr>
        <p:spPr bwMode="auto">
          <a:xfrm>
            <a:off x="3124200" y="1752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GCLE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234F8CA-D53B-8155-6BB7-DE608E357433}"/>
              </a:ext>
            </a:extLst>
          </p:cNvPr>
          <p:cNvSpPr>
            <a:spLocks noGrp="1"/>
          </p:cNvSpPr>
          <p:nvPr>
            <p:ph type="dt" sz="half" idx="10"/>
          </p:nvPr>
        </p:nvSpPr>
        <p:spPr>
          <a:xfrm>
            <a:off x="685795" y="-14"/>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7FD0"/>
                </a:solidFill>
                <a:effectLst/>
                <a:uLnTx/>
                <a:uFillTx/>
                <a:latin typeface="Arial" panose="020B0604020202020204" pitchFamily="34" charset="0"/>
                <a:ea typeface="宋体" panose="02010600030101010101" pitchFamily="2" charset="-122"/>
                <a:cs typeface="+mn-cs"/>
              </a:rPr>
              <a:t>October 2007</a:t>
            </a:r>
            <a:endPar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宋体" panose="02010600030101010101" pitchFamily="2" charset="-122"/>
              <a:cs typeface="+mn-cs"/>
            </a:endParaRPr>
          </a:p>
        </p:txBody>
      </p:sp>
      <p:sp>
        <p:nvSpPr>
          <p:cNvPr id="3" name="页脚占位符 4">
            <a:extLst>
              <a:ext uri="{FF2B5EF4-FFF2-40B4-BE49-F238E27FC236}">
                <a16:creationId xmlns:a16="http://schemas.microsoft.com/office/drawing/2014/main" id="{961860D8-15AC-94FD-0A45-D9B357FDEEE2}"/>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mn-ea"/>
                <a:cs typeface="+mn-cs"/>
              </a:rPr>
              <a:t>http://www.nipc.org</a:t>
            </a:r>
          </a:p>
        </p:txBody>
      </p:sp>
      <p:sp>
        <p:nvSpPr>
          <p:cNvPr id="4" name="灯片编号占位符 5">
            <a:extLst>
              <a:ext uri="{FF2B5EF4-FFF2-40B4-BE49-F238E27FC236}">
                <a16:creationId xmlns:a16="http://schemas.microsoft.com/office/drawing/2014/main" id="{EDF69589-F733-841D-0832-58D5D288BD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8A2604D-21D9-44D0-B683-0078A95B55BD}" type="slidenum">
              <a:rPr kumimoji="0" lang="en-US" altLang="en-US" sz="1400" b="0" i="0" u="none" strike="noStrike" kern="1200" cap="none" spc="0" normalizeH="0" baseline="0" noProof="0" smtClean="0">
                <a:ln>
                  <a:noFill/>
                </a:ln>
                <a:solidFill>
                  <a:srgbClr val="007FD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400" b="0" i="0" u="none" strike="noStrike" kern="1200" cap="none" spc="0" normalizeH="0" baseline="0" noProof="0">
              <a:ln>
                <a:noFill/>
              </a:ln>
              <a:solidFill>
                <a:srgbClr val="007FD0"/>
              </a:solidFill>
              <a:effectLst/>
              <a:uLnTx/>
              <a:uFillTx/>
              <a:latin typeface="Arial" panose="020B0604020202020204" pitchFamily="34" charset="0"/>
              <a:ea typeface="+mn-ea"/>
              <a:cs typeface="+mn-cs"/>
            </a:endParaRPr>
          </a:p>
        </p:txBody>
      </p:sp>
      <p:sp>
        <p:nvSpPr>
          <p:cNvPr id="271364" name="Rectangle 4">
            <a:extLst>
              <a:ext uri="{FF2B5EF4-FFF2-40B4-BE49-F238E27FC236}">
                <a16:creationId xmlns:a16="http://schemas.microsoft.com/office/drawing/2014/main" id="{2A8735B9-53B5-7815-AA00-683BD6429DCE}"/>
              </a:ext>
            </a:extLst>
          </p:cNvPr>
          <p:cNvSpPr>
            <a:spLocks noGrp="1" noChangeArrowheads="1"/>
          </p:cNvSpPr>
          <p:nvPr>
            <p:ph type="title"/>
          </p:nvPr>
        </p:nvSpPr>
        <p:spPr>
          <a:xfrm>
            <a:off x="609600" y="479425"/>
            <a:ext cx="8001000" cy="928688"/>
          </a:xfrm>
          <a:noFill/>
          <a:ln/>
        </p:spPr>
        <p:txBody>
          <a:bodyPr/>
          <a:lstStyle/>
          <a:p>
            <a:pPr algn="ctr"/>
            <a:r>
              <a:rPr lang="en-US" altLang="zh-CN" sz="2800">
                <a:ea typeface="宋体" panose="02010600030101010101" pitchFamily="2" charset="-122"/>
              </a:rPr>
              <a:t>Indicators – Protect environment and improve natural resources for future generations.</a:t>
            </a:r>
          </a:p>
        </p:txBody>
      </p:sp>
      <p:graphicFrame>
        <p:nvGraphicFramePr>
          <p:cNvPr id="271832" name="Group 472">
            <a:extLst>
              <a:ext uri="{FF2B5EF4-FFF2-40B4-BE49-F238E27FC236}">
                <a16:creationId xmlns:a16="http://schemas.microsoft.com/office/drawing/2014/main" id="{36F723AB-4377-2AA1-6E60-83B0AC891CE5}"/>
              </a:ext>
            </a:extLst>
          </p:cNvPr>
          <p:cNvGraphicFramePr>
            <a:graphicFrameLocks noGrp="1"/>
          </p:cNvGraphicFramePr>
          <p:nvPr>
            <p:ph idx="1"/>
          </p:nvPr>
        </p:nvGraphicFramePr>
        <p:xfrm rot="148803">
          <a:off x="804863" y="1838325"/>
          <a:ext cx="7729537" cy="3637598"/>
        </p:xfrm>
        <a:graphic>
          <a:graphicData uri="http://schemas.openxmlformats.org/drawingml/2006/table">
            <a:tbl>
              <a:tblPr/>
              <a:tblGrid>
                <a:gridCol w="2624137">
                  <a:extLst>
                    <a:ext uri="{9D8B030D-6E8A-4147-A177-3AD203B41FA5}">
                      <a16:colId xmlns:a16="http://schemas.microsoft.com/office/drawing/2014/main" val="4245597769"/>
                    </a:ext>
                  </a:extLst>
                </a:gridCol>
                <a:gridCol w="2895600">
                  <a:extLst>
                    <a:ext uri="{9D8B030D-6E8A-4147-A177-3AD203B41FA5}">
                      <a16:colId xmlns:a16="http://schemas.microsoft.com/office/drawing/2014/main" val="2654327085"/>
                    </a:ext>
                  </a:extLst>
                </a:gridCol>
                <a:gridCol w="1066800">
                  <a:extLst>
                    <a:ext uri="{9D8B030D-6E8A-4147-A177-3AD203B41FA5}">
                      <a16:colId xmlns:a16="http://schemas.microsoft.com/office/drawing/2014/main" val="4059775191"/>
                    </a:ext>
                  </a:extLst>
                </a:gridCol>
                <a:gridCol w="1143000">
                  <a:extLst>
                    <a:ext uri="{9D8B030D-6E8A-4147-A177-3AD203B41FA5}">
                      <a16:colId xmlns:a16="http://schemas.microsoft.com/office/drawing/2014/main" val="906496844"/>
                    </a:ext>
                  </a:extLst>
                </a:gridCol>
              </a:tblGrid>
              <a:tr h="45720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Measure</a:t>
                      </a:r>
                    </a:p>
                  </a:txBody>
                  <a:tcPr horzOverflow="overflow">
                    <a:lnL cap="flat">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Units</a:t>
                      </a:r>
                    </a:p>
                  </a:txBody>
                  <a:tcPr horzOverflow="overflow">
                    <a:lnL>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Type</a:t>
                      </a:r>
                    </a:p>
                  </a:txBody>
                  <a:tcPr horzOverflow="overflow">
                    <a:lnL>
                      <a:noFill/>
                    </a:lnL>
                    <a:lnR>
                      <a:noFill/>
                    </a:lnR>
                    <a:lnT cap="flat">
                      <a:noFill/>
                    </a:lnT>
                    <a:lnB>
                      <a:noFill/>
                    </a:lnB>
                    <a:lnTlToBr>
                      <a:noFill/>
                    </a:lnTlToBr>
                    <a:lnBlToTr>
                      <a:noFill/>
                    </a:lnBlToTr>
                    <a:solidFill>
                      <a:srgbClr val="007FD0"/>
                    </a:solid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Direction</a:t>
                      </a:r>
                    </a:p>
                  </a:txBody>
                  <a:tcPr horzOverflow="overflow">
                    <a:lnL>
                      <a:noFill/>
                    </a:lnL>
                    <a:lnR cap="flat">
                      <a:noFill/>
                    </a:lnR>
                    <a:lnT cap="flat">
                      <a:noFill/>
                    </a:lnT>
                    <a:lnB>
                      <a:noFill/>
                    </a:lnB>
                    <a:lnTlToBr>
                      <a:noFill/>
                    </a:lnTlToBr>
                    <a:lnBlToTr>
                      <a:noFill/>
                    </a:lnBlToTr>
                    <a:solidFill>
                      <a:srgbClr val="007FD0"/>
                    </a:solidFill>
                  </a:tcPr>
                </a:tc>
                <a:extLst>
                  <a:ext uri="{0D108BD9-81ED-4DB2-BD59-A6C34878D82A}">
                    <a16:rowId xmlns:a16="http://schemas.microsoft.com/office/drawing/2014/main" val="1797129855"/>
                  </a:ext>
                </a:extLst>
              </a:tr>
              <a:tr h="45720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Ground surface hardening</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Percent impervious by watershed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Threshold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189648538"/>
                  </a:ext>
                </a:extLst>
              </a:tr>
              <a:tr h="37623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Natural resource damage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Group of several measures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935029184"/>
                  </a:ext>
                </a:extLst>
              </a:tr>
              <a:tr h="284163">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[Habitat fragmentation 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85057481"/>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Greenhouse gas emissions</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MMTCO</a:t>
                      </a:r>
                      <a:r>
                        <a:rPr kumimoji="0" lang="en-US" altLang="zh-CN" sz="1400" b="0" i="0" u="none" strike="noStrike" cap="none" normalizeH="0" baseline="-3000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Target</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928807787"/>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Environmental Footprint</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Acres per person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48764964"/>
                  </a:ext>
                </a:extLst>
              </a:tr>
              <a:tr h="285750">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Petroleum consumption</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Millions of gallons per year</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961468366"/>
                  </a:ext>
                </a:extLst>
              </a:tr>
              <a:tr h="284163">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[Air quality 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[TBD]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27158074"/>
                  </a:ext>
                </a:extLst>
              </a:tr>
              <a:tr h="28733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Total energy use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Trillions of British Thermal Units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Relative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a:noFill/>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Down</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977747141"/>
                  </a:ext>
                </a:extLst>
              </a:tr>
              <a:tr h="471488">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Water use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Use/yield ratio; millions of gallons /day</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Threshold</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a:noFill/>
                    </a:lnR>
                    <a:lnT>
                      <a:noFill/>
                    </a:lnT>
                    <a:lnB w="28575" cap="flat" cmpd="sng" algn="ctr">
                      <a:solidFill>
                        <a:srgbClr val="007FD0"/>
                      </a:solidFill>
                      <a:prstDash val="solid"/>
                      <a:round/>
                      <a:headEnd type="none" w="med" len="med"/>
                      <a:tailEnd type="none" w="med" len="med"/>
                    </a:lnB>
                    <a:lnTlToBr>
                      <a:noFill/>
                    </a:lnTlToBr>
                    <a:lnBlToTr>
                      <a:noFill/>
                    </a:lnBlToTr>
                    <a:noFill/>
                  </a:tcPr>
                </a:tc>
                <a:tc>
                  <a:txBody>
                    <a:bodyPr/>
                    <a:lstStyle>
                      <a:lvl1pPr marL="230188" indent="-230188">
                        <a:spcBef>
                          <a:spcPct val="20000"/>
                        </a:spcBef>
                        <a:buClr>
                          <a:srgbClr val="007FD0"/>
                        </a:buClr>
                        <a:defRPr sz="2000">
                          <a:solidFill>
                            <a:schemeClr val="tx1"/>
                          </a:solidFill>
                          <a:latin typeface="Arial" panose="020B0604020202020204" pitchFamily="34" charset="0"/>
                        </a:defRPr>
                      </a:lvl1pPr>
                      <a:lvl2pPr marL="679450" indent="-285750">
                        <a:spcBef>
                          <a:spcPct val="20000"/>
                        </a:spcBef>
                        <a:buClr>
                          <a:srgbClr val="007FD0"/>
                        </a:buClr>
                        <a:defRPr>
                          <a:solidFill>
                            <a:schemeClr val="tx1"/>
                          </a:solidFill>
                          <a:latin typeface="Arial" panose="020B0604020202020204" pitchFamily="34" charset="0"/>
                        </a:defRPr>
                      </a:lvl2pPr>
                      <a:lvl3pPr marL="1079500" indent="-228600">
                        <a:spcBef>
                          <a:spcPct val="20000"/>
                        </a:spcBef>
                        <a:buClr>
                          <a:srgbClr val="007FD0"/>
                        </a:buClr>
                        <a:defRPr sz="1600">
                          <a:solidFill>
                            <a:schemeClr val="tx1"/>
                          </a:solidFill>
                          <a:latin typeface="Arial" panose="020B0604020202020204" pitchFamily="34" charset="0"/>
                        </a:defRPr>
                      </a:lvl3pPr>
                      <a:lvl4pPr marL="1487488" indent="-228600">
                        <a:spcBef>
                          <a:spcPct val="20000"/>
                        </a:spcBef>
                        <a:buClr>
                          <a:srgbClr val="007FD0"/>
                        </a:buClr>
                        <a:defRPr sz="1400">
                          <a:solidFill>
                            <a:schemeClr val="tx1"/>
                          </a:solidFill>
                          <a:latin typeface="Arial" panose="020B0604020202020204" pitchFamily="34" charset="0"/>
                        </a:defRPr>
                      </a:lvl4pPr>
                      <a:lvl5pPr marL="1833563" indent="-228600">
                        <a:spcBef>
                          <a:spcPct val="20000"/>
                        </a:spcBef>
                        <a:buClr>
                          <a:srgbClr val="007FD0"/>
                        </a:buClr>
                        <a:defRPr sz="1200">
                          <a:solidFill>
                            <a:schemeClr val="tx1"/>
                          </a:solidFill>
                          <a:latin typeface="Arial" panose="020B0604020202020204" pitchFamily="34" charset="0"/>
                        </a:defRPr>
                      </a:lvl5pPr>
                      <a:lvl6pPr marL="22907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6pPr>
                      <a:lvl7pPr marL="27479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7pPr>
                      <a:lvl8pPr marL="32051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8pPr>
                      <a:lvl9pPr marL="3662363" indent="-228600" eaLnBrk="0" fontAlgn="base" hangingPunct="0">
                        <a:spcBef>
                          <a:spcPct val="20000"/>
                        </a:spcBef>
                        <a:spcAft>
                          <a:spcPct val="0"/>
                        </a:spcAft>
                        <a:buClr>
                          <a:srgbClr val="007FD0"/>
                        </a:buClr>
                        <a:defRPr sz="1200">
                          <a:solidFill>
                            <a:schemeClr val="tx1"/>
                          </a:solidFill>
                          <a:latin typeface="Arial" panose="020B0604020202020204" pitchFamily="34" charset="0"/>
                        </a:defRPr>
                      </a:lvl9pPr>
                    </a:lstStyle>
                    <a:p>
                      <a:pPr marL="230188" marR="0" lvl="0" indent="-230188"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Optimized</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a:noFill/>
                    </a:lnL>
                    <a:lnR cap="flat">
                      <a:noFill/>
                    </a:lnR>
                    <a:lnT>
                      <a:noFill/>
                    </a:lnT>
                    <a:lnB w="28575" cap="flat" cmpd="sng" algn="ctr">
                      <a:solidFill>
                        <a:srgbClr val="007FD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3460095"/>
                  </a:ext>
                </a:extLst>
              </a:tr>
            </a:tbl>
          </a:graphicData>
        </a:graphic>
      </p:graphicFrame>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B59A4B3-3F00-2B91-96DC-0F0F32C4F914}"/>
              </a:ext>
            </a:extLst>
          </p:cNvPr>
          <p:cNvSpPr>
            <a:spLocks noGrp="1" noChangeArrowheads="1"/>
          </p:cNvSpPr>
          <p:nvPr>
            <p:ph type="dt" sz="half" idx="10"/>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6967DF3-64C5-460E-8944-F1B00FF2199F}"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1D8AB3B3-2108-8DEF-5277-983CAF46F12E}"/>
              </a:ext>
            </a:extLst>
          </p:cNvPr>
          <p:cNvSpPr>
            <a:spLocks noGrp="1" noChangeArrowheads="1"/>
          </p:cNvSpPr>
          <p:nvPr>
            <p:ph type="ftr" sz="quarter" idx="11"/>
          </p:nvPr>
        </p:nvSpPr>
        <p:spPr>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 NMFS eSignature Group</a:t>
            </a:r>
          </a:p>
        </p:txBody>
      </p:sp>
      <p:sp>
        <p:nvSpPr>
          <p:cNvPr id="4" name="Rectangle 6">
            <a:extLst>
              <a:ext uri="{FF2B5EF4-FFF2-40B4-BE49-F238E27FC236}">
                <a16:creationId xmlns:a16="http://schemas.microsoft.com/office/drawing/2014/main" id="{148363C8-5DA4-F0E1-EC1E-56B1E7626BE7}"/>
              </a:ext>
            </a:extLst>
          </p:cNvPr>
          <p:cNvSpPr>
            <a:spLocks noGrp="1" noChangeArrowheads="1"/>
          </p:cNvSpPr>
          <p:nvPr>
            <p:ph type="sldNum" sz="quarter" idx="12"/>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A60CC4E-6800-4DA2-A923-09C48686CDDF}"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78" name="Rectangle 4">
            <a:extLst>
              <a:ext uri="{FF2B5EF4-FFF2-40B4-BE49-F238E27FC236}">
                <a16:creationId xmlns:a16="http://schemas.microsoft.com/office/drawing/2014/main" id="{89932824-D00A-CE1B-A474-A9688374946A}"/>
              </a:ext>
            </a:extLst>
          </p:cNvPr>
          <p:cNvSpPr txBox="1">
            <a:spLocks noGrp="1" noChangeArrowheads="1"/>
          </p:cNvSpPr>
          <p:nvPr/>
        </p:nvSpPr>
        <p:spPr bwMode="auto">
          <a:xfrm>
            <a:off x="457200" y="6477000"/>
            <a:ext cx="2133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2F60B2D2-EA38-48FD-8EFD-B9547966C65E}" type="datetime1">
              <a:rPr kumimoji="0" lang="en-US" altLang="zh-CN" sz="8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2/23/2025</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79" name="Rectangle 5">
            <a:extLst>
              <a:ext uri="{FF2B5EF4-FFF2-40B4-BE49-F238E27FC236}">
                <a16:creationId xmlns:a16="http://schemas.microsoft.com/office/drawing/2014/main" id="{12B70E1B-4316-25F7-B9AD-9956CD06B8EA}"/>
              </a:ext>
            </a:extLst>
          </p:cNvPr>
          <p:cNvSpPr txBox="1">
            <a:spLocks noGrp="1" noChangeArrowheads="1"/>
          </p:cNvSpPr>
          <p:nvPr/>
        </p:nvSpPr>
        <p:spPr bwMode="auto">
          <a:xfrm>
            <a:off x="3124200" y="6477000"/>
            <a:ext cx="2895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DRAFTNMFS eSignature Group</a:t>
            </a:r>
          </a:p>
        </p:txBody>
      </p:sp>
      <p:sp>
        <p:nvSpPr>
          <p:cNvPr id="254980" name="Rectangle 6">
            <a:extLst>
              <a:ext uri="{FF2B5EF4-FFF2-40B4-BE49-F238E27FC236}">
                <a16:creationId xmlns:a16="http://schemas.microsoft.com/office/drawing/2014/main" id="{6382C557-E2FA-3381-D4AB-F4C203C8387A}"/>
              </a:ext>
            </a:extLst>
          </p:cNvPr>
          <p:cNvSpPr txBox="1">
            <a:spLocks noGrp="1" noChangeArrowheads="1"/>
          </p:cNvSpPr>
          <p:nvPr/>
        </p:nvSpPr>
        <p:spPr bwMode="auto">
          <a:xfrm>
            <a:off x="7010400" y="6477000"/>
            <a:ext cx="2133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F3B7CB-C70C-4A54-9DFA-EF3FFBD2B72D}" type="slidenum">
              <a:rPr kumimoji="0" lang="en-US" altLang="en-US" sz="8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54981" name="Rectangle 2">
            <a:extLst>
              <a:ext uri="{FF2B5EF4-FFF2-40B4-BE49-F238E27FC236}">
                <a16:creationId xmlns:a16="http://schemas.microsoft.com/office/drawing/2014/main" id="{E254FF1D-4064-DD96-DEAB-967E2C8E9163}"/>
              </a:ext>
            </a:extLst>
          </p:cNvPr>
          <p:cNvSpPr>
            <a:spLocks noGrp="1" noChangeArrowheads="1"/>
          </p:cNvSpPr>
          <p:nvPr>
            <p:ph type="title" idx="4294967295"/>
          </p:nvPr>
        </p:nvSpPr>
        <p:spPr/>
        <p:txBody>
          <a:bodyPr/>
          <a:lstStyle/>
          <a:p>
            <a:r>
              <a:rPr lang="en-US" altLang="zh-CN">
                <a:ea typeface="宋体" panose="02010600030101010101" pitchFamily="2" charset="-122"/>
              </a:rPr>
              <a:t>Next Steps for NMFS Implementation</a:t>
            </a:r>
          </a:p>
        </p:txBody>
      </p:sp>
      <p:sp>
        <p:nvSpPr>
          <p:cNvPr id="254982" name="Rectangle 3">
            <a:extLst>
              <a:ext uri="{FF2B5EF4-FFF2-40B4-BE49-F238E27FC236}">
                <a16:creationId xmlns:a16="http://schemas.microsoft.com/office/drawing/2014/main" id="{8BCA13D6-9662-4CA3-CF12-ADCDB44974AA}"/>
              </a:ext>
            </a:extLst>
          </p:cNvPr>
          <p:cNvSpPr>
            <a:spLocks noGrp="1" noChangeArrowheads="1"/>
          </p:cNvSpPr>
          <p:nvPr>
            <p:ph type="body" idx="4294967295"/>
          </p:nvPr>
        </p:nvSpPr>
        <p:spPr>
          <a:xfrm>
            <a:off x="457200" y="1371600"/>
            <a:ext cx="8534400" cy="5029200"/>
          </a:xfrm>
        </p:spPr>
        <p:txBody>
          <a:bodyPr/>
          <a:lstStyle/>
          <a:p>
            <a:pPr>
              <a:lnSpc>
                <a:spcPct val="90000"/>
              </a:lnSpc>
            </a:pPr>
            <a:r>
              <a:rPr lang="en-US" altLang="zh-CN" sz="2000">
                <a:ea typeface="宋体" panose="02010600030101010101" pitchFamily="2" charset="-122"/>
              </a:rPr>
              <a:t>Pilot e-signature draft business plans are close to approval per policy and procedural directives</a:t>
            </a:r>
          </a:p>
          <a:p>
            <a:pPr>
              <a:lnSpc>
                <a:spcPct val="90000"/>
              </a:lnSpc>
            </a:pPr>
            <a:r>
              <a:rPr lang="en-US" altLang="zh-CN" sz="2000">
                <a:ea typeface="宋体" panose="02010600030101010101" pitchFamily="2" charset="-122"/>
              </a:rPr>
              <a:t>Wiki needs to be transitioned from a working collaboration tool to a reference site for future e-signature initiatives</a:t>
            </a:r>
          </a:p>
          <a:p>
            <a:pPr>
              <a:lnSpc>
                <a:spcPct val="90000"/>
              </a:lnSpc>
            </a:pPr>
            <a:r>
              <a:rPr lang="en-US" altLang="zh-CN" sz="2000">
                <a:ea typeface="宋体" panose="02010600030101010101" pitchFamily="2" charset="-122"/>
              </a:rPr>
              <a:t>Projects that follow the process described should be compliant with:</a:t>
            </a:r>
          </a:p>
          <a:p>
            <a:pPr marL="742950" lvl="1" indent="-285750">
              <a:lnSpc>
                <a:spcPct val="90000"/>
              </a:lnSpc>
            </a:pPr>
            <a:r>
              <a:rPr lang="en-US" altLang="zh-CN" sz="1600">
                <a:ea typeface="宋体" panose="02010600030101010101" pitchFamily="2" charset="-122"/>
              </a:rPr>
              <a:t>the OMB e-auth policy</a:t>
            </a:r>
          </a:p>
          <a:p>
            <a:pPr marL="742950" lvl="1" indent="-285750">
              <a:lnSpc>
                <a:spcPct val="90000"/>
              </a:lnSpc>
            </a:pPr>
            <a:r>
              <a:rPr lang="en-US" altLang="zh-CN" sz="1600">
                <a:ea typeface="宋体" panose="02010600030101010101" pitchFamily="2" charset="-122"/>
              </a:rPr>
              <a:t>NIST technical guidance</a:t>
            </a:r>
          </a:p>
          <a:p>
            <a:pPr marL="742950" lvl="1" indent="-285750">
              <a:lnSpc>
                <a:spcPct val="90000"/>
              </a:lnSpc>
            </a:pPr>
            <a:r>
              <a:rPr lang="en-US" altLang="zh-CN" sz="1600">
                <a:ea typeface="宋体" panose="02010600030101010101" pitchFamily="2" charset="-122"/>
              </a:rPr>
              <a:t>NMFS policy</a:t>
            </a:r>
          </a:p>
          <a:p>
            <a:pPr marL="742950" lvl="1" indent="-285750">
              <a:lnSpc>
                <a:spcPct val="90000"/>
              </a:lnSpc>
            </a:pPr>
            <a:r>
              <a:rPr lang="en-US" altLang="zh-CN" sz="1600">
                <a:ea typeface="宋体" panose="02010600030101010101" pitchFamily="2" charset="-122"/>
              </a:rPr>
              <a:t>NMFS procedural guidance</a:t>
            </a:r>
          </a:p>
          <a:p>
            <a:pPr>
              <a:lnSpc>
                <a:spcPct val="90000"/>
              </a:lnSpc>
            </a:pPr>
            <a:r>
              <a:rPr lang="en-US" altLang="zh-CN" sz="2000">
                <a:ea typeface="宋体" panose="02010600030101010101" pitchFamily="2" charset="-122"/>
              </a:rPr>
              <a:t>Per current understanding of policy and procedure e-signature projects should go through this analysis individually</a:t>
            </a:r>
          </a:p>
          <a:p>
            <a:pPr>
              <a:lnSpc>
                <a:spcPct val="90000"/>
              </a:lnSpc>
            </a:pPr>
            <a:r>
              <a:rPr lang="en-US" altLang="zh-CN" sz="2000">
                <a:ea typeface="宋体" panose="02010600030101010101" pitchFamily="2" charset="-122"/>
              </a:rPr>
              <a:t>With some real-world experience it may be feasible to have a “logbook” business plan and a “fish ticket” business plan, and realize economies of scale in the analysis and conceptual design phases</a:t>
            </a:r>
          </a:p>
          <a:p>
            <a:pPr>
              <a:lnSpc>
                <a:spcPct val="90000"/>
              </a:lnSpc>
            </a:pPr>
            <a:r>
              <a:rPr lang="en-US" altLang="zh-CN" sz="2000">
                <a:ea typeface="宋体" panose="02010600030101010101" pitchFamily="2" charset="-122"/>
              </a:rPr>
              <a:t>While policy and procedure mandates specific risk and cost/benefit assessments, it seems likely that generic software components could be developed and shared (“NPS-like” e-signature web service?)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a:extLst>
              <a:ext uri="{FF2B5EF4-FFF2-40B4-BE49-F238E27FC236}">
                <a16:creationId xmlns:a16="http://schemas.microsoft.com/office/drawing/2014/main" id="{3AE7DBF1-9B05-F86F-7F7F-1F0076F7B940}"/>
              </a:ext>
            </a:extLst>
          </p:cNvPr>
          <p:cNvSpPr txBox="1">
            <a:spLocks noChangeArrowheads="1"/>
          </p:cNvSpPr>
          <p:nvPr/>
        </p:nvSpPr>
        <p:spPr bwMode="auto">
          <a:xfrm>
            <a:off x="1828801" y="685801"/>
            <a:ext cx="574704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endParaRPr lang="en-US" altLang="zh-CN" sz="2177">
              <a:solidFill>
                <a:srgbClr val="000000"/>
              </a:solidFill>
            </a:endParaRPr>
          </a:p>
        </p:txBody>
      </p:sp>
      <p:pic>
        <p:nvPicPr>
          <p:cNvPr id="273412" name="Picture 4" descr="Two OWL Spacecraft and Earth 40KB GIF">
            <a:hlinkClick r:id="rId2"/>
            <a:extLst>
              <a:ext uri="{FF2B5EF4-FFF2-40B4-BE49-F238E27FC236}">
                <a16:creationId xmlns:a16="http://schemas.microsoft.com/office/drawing/2014/main" id="{90E9ADA7-2605-AB96-CB24-51E07A85F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556361"/>
            <a:ext cx="4299840" cy="4301280"/>
          </a:xfrm>
          <a:prstGeom prst="rect">
            <a:avLst/>
          </a:prstGeom>
          <a:noFill/>
          <a:extLst>
            <a:ext uri="{909E8E84-426E-40DD-AFC4-6F175D3DCCD1}">
              <a14:hiddenFill xmlns:a14="http://schemas.microsoft.com/office/drawing/2010/main">
                <a:solidFill>
                  <a:srgbClr val="FFFFFF"/>
                </a:solidFill>
              </a14:hiddenFill>
            </a:ext>
          </a:extLst>
        </p:spPr>
      </p:pic>
      <p:pic>
        <p:nvPicPr>
          <p:cNvPr id="273414" name="Picture 6" descr="Welcome">
            <a:extLst>
              <a:ext uri="{FF2B5EF4-FFF2-40B4-BE49-F238E27FC236}">
                <a16:creationId xmlns:a16="http://schemas.microsoft.com/office/drawing/2014/main" id="{11086856-AD9C-CD6C-5939-4E11123C4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05800"/>
            <a:ext cx="4572000" cy="2862720"/>
          </a:xfrm>
          <a:prstGeom prst="rect">
            <a:avLst/>
          </a:prstGeom>
          <a:noFill/>
          <a:extLst>
            <a:ext uri="{909E8E84-426E-40DD-AFC4-6F175D3DCCD1}">
              <a14:hiddenFill xmlns:a14="http://schemas.microsoft.com/office/drawing/2010/main">
                <a:solidFill>
                  <a:srgbClr val="FFFFFF"/>
                </a:solidFill>
              </a14:hiddenFill>
            </a:ext>
          </a:extLst>
        </p:spPr>
      </p:pic>
      <p:pic>
        <p:nvPicPr>
          <p:cNvPr id="273416" name="Picture 8" descr="Image of Air Shower">
            <a:extLst>
              <a:ext uri="{FF2B5EF4-FFF2-40B4-BE49-F238E27FC236}">
                <a16:creationId xmlns:a16="http://schemas.microsoft.com/office/drawing/2014/main" id="{59DF8C3A-3E62-98B5-86B1-BD5FC79F7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9921" y="4670281"/>
            <a:ext cx="4834080" cy="1208160"/>
          </a:xfrm>
          <a:prstGeom prst="rect">
            <a:avLst/>
          </a:prstGeom>
          <a:noFill/>
          <a:extLst>
            <a:ext uri="{909E8E84-426E-40DD-AFC4-6F175D3DCCD1}">
              <a14:hiddenFill xmlns:a14="http://schemas.microsoft.com/office/drawing/2010/main">
                <a:solidFill>
                  <a:srgbClr val="FFFFFF"/>
                </a:solidFill>
              </a14:hiddenFill>
            </a:ext>
          </a:extLst>
        </p:spPr>
      </p:pic>
      <p:sp>
        <p:nvSpPr>
          <p:cNvPr id="273418" name="Text Box 10">
            <a:extLst>
              <a:ext uri="{FF2B5EF4-FFF2-40B4-BE49-F238E27FC236}">
                <a16:creationId xmlns:a16="http://schemas.microsoft.com/office/drawing/2014/main" id="{4FE52ECB-88CC-9DCD-DAF3-82AC5999EBB9}"/>
              </a:ext>
            </a:extLst>
          </p:cNvPr>
          <p:cNvSpPr txBox="1">
            <a:spLocks noChangeArrowheads="1"/>
          </p:cNvSpPr>
          <p:nvPr/>
        </p:nvSpPr>
        <p:spPr bwMode="auto">
          <a:xfrm>
            <a:off x="195841" y="554761"/>
            <a:ext cx="698976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a:solidFill>
                  <a:srgbClr val="FFFF00"/>
                </a:solidFill>
              </a:rPr>
              <a:t>Many experiments use or will use Nitrogen Fluorescence</a:t>
            </a:r>
          </a:p>
        </p:txBody>
      </p:sp>
      <p:sp>
        <p:nvSpPr>
          <p:cNvPr id="273419" name="Text Box 11">
            <a:extLst>
              <a:ext uri="{FF2B5EF4-FFF2-40B4-BE49-F238E27FC236}">
                <a16:creationId xmlns:a16="http://schemas.microsoft.com/office/drawing/2014/main" id="{4E7C4284-C765-4CEE-EC70-803B7AA529EC}"/>
              </a:ext>
            </a:extLst>
          </p:cNvPr>
          <p:cNvSpPr txBox="1">
            <a:spLocks noChangeArrowheads="1"/>
          </p:cNvSpPr>
          <p:nvPr/>
        </p:nvSpPr>
        <p:spPr bwMode="auto">
          <a:xfrm>
            <a:off x="652321" y="1796041"/>
            <a:ext cx="3005280" cy="75380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dirty="0">
                <a:solidFill>
                  <a:srgbClr val="FFFF00"/>
                </a:solidFill>
              </a:rPr>
              <a:t>OWL and EUSO space- based experiments</a:t>
            </a:r>
          </a:p>
        </p:txBody>
      </p:sp>
      <p:sp>
        <p:nvSpPr>
          <p:cNvPr id="273420" name="Text Box 12">
            <a:extLst>
              <a:ext uri="{FF2B5EF4-FFF2-40B4-BE49-F238E27FC236}">
                <a16:creationId xmlns:a16="http://schemas.microsoft.com/office/drawing/2014/main" id="{B2446488-8AD0-D526-8063-9967814A888F}"/>
              </a:ext>
            </a:extLst>
          </p:cNvPr>
          <p:cNvSpPr txBox="1">
            <a:spLocks noChangeArrowheads="1"/>
          </p:cNvSpPr>
          <p:nvPr/>
        </p:nvSpPr>
        <p:spPr bwMode="auto">
          <a:xfrm>
            <a:off x="7511041" y="294121"/>
            <a:ext cx="117648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a:solidFill>
                  <a:srgbClr val="FFFF00"/>
                </a:solidFill>
              </a:rPr>
              <a:t>Auger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a:extLst>
              <a:ext uri="{FF2B5EF4-FFF2-40B4-BE49-F238E27FC236}">
                <a16:creationId xmlns:a16="http://schemas.microsoft.com/office/drawing/2014/main" id="{8852DC81-569F-EA5A-6C3E-D111BAA1A759}"/>
              </a:ext>
            </a:extLst>
          </p:cNvPr>
          <p:cNvSpPr txBox="1">
            <a:spLocks noChangeArrowheads="1"/>
          </p:cNvSpPr>
          <p:nvPr/>
        </p:nvSpPr>
        <p:spPr bwMode="auto">
          <a:xfrm>
            <a:off x="1828801" y="685801"/>
            <a:ext cx="574704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endParaRPr lang="en-US" altLang="zh-CN" sz="2177">
              <a:solidFill>
                <a:srgbClr val="000000"/>
              </a:solidFill>
            </a:endParaRPr>
          </a:p>
        </p:txBody>
      </p:sp>
      <p:pic>
        <p:nvPicPr>
          <p:cNvPr id="265221" name="Picture 5">
            <a:extLst>
              <a:ext uri="{FF2B5EF4-FFF2-40B4-BE49-F238E27FC236}">
                <a16:creationId xmlns:a16="http://schemas.microsoft.com/office/drawing/2014/main" id="{FA43446D-1B99-FA92-6AD1-059074CFE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2921"/>
            <a:ext cx="5011200" cy="344016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5222" name="Rectangle 6">
            <a:extLst>
              <a:ext uri="{FF2B5EF4-FFF2-40B4-BE49-F238E27FC236}">
                <a16:creationId xmlns:a16="http://schemas.microsoft.com/office/drawing/2014/main" id="{7BA57CC0-7B09-DD01-4048-487442695A4A}"/>
              </a:ext>
            </a:extLst>
          </p:cNvPr>
          <p:cNvSpPr>
            <a:spLocks noChangeArrowheads="1"/>
          </p:cNvSpPr>
          <p:nvPr/>
        </p:nvSpPr>
        <p:spPr bwMode="auto">
          <a:xfrm>
            <a:off x="849600" y="164520"/>
            <a:ext cx="7413120" cy="760320"/>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ctr" defTabSz="912813">
              <a:lnSpc>
                <a:spcPct val="93000"/>
              </a:lnSpc>
              <a:buClr>
                <a:srgbClr val="000000"/>
              </a:buClr>
              <a:buSzPct val="45000"/>
              <a:buFont typeface="StarSymbol" charset="0"/>
              <a:defRPr sz="4400">
                <a:solidFill>
                  <a:srgbClr val="000000"/>
                </a:solidFill>
                <a:latin typeface="Times New Roman" panose="02020603050405020304" pitchFamily="18" charset="0"/>
              </a:defRPr>
            </a:lvl1pPr>
            <a:lvl2pPr defTabSz="912813">
              <a:buClr>
                <a:srgbClr val="000000"/>
              </a:buClr>
              <a:buSzPct val="45000"/>
              <a:buFont typeface="StarSymbol" charset="0"/>
              <a:defRPr sz="4400">
                <a:solidFill>
                  <a:srgbClr val="000000"/>
                </a:solidFill>
                <a:latin typeface="Times New Roman" panose="02020603050405020304" pitchFamily="18" charset="0"/>
              </a:defRPr>
            </a:lvl2pPr>
            <a:lvl3pPr defTabSz="912813">
              <a:buClr>
                <a:srgbClr val="000000"/>
              </a:buClr>
              <a:buSzPct val="45000"/>
              <a:buFont typeface="StarSymbol" charset="0"/>
              <a:defRPr sz="4400">
                <a:solidFill>
                  <a:srgbClr val="000000"/>
                </a:solidFill>
                <a:latin typeface="Times New Roman" panose="02020603050405020304" pitchFamily="18" charset="0"/>
              </a:defRPr>
            </a:lvl3pPr>
            <a:lvl4pPr defTabSz="912813">
              <a:buClr>
                <a:srgbClr val="000000"/>
              </a:buClr>
              <a:buSzPct val="45000"/>
              <a:buFont typeface="StarSymbol" charset="0"/>
              <a:defRPr sz="4400">
                <a:solidFill>
                  <a:srgbClr val="000000"/>
                </a:solidFill>
                <a:latin typeface="Times New Roman" panose="02020603050405020304" pitchFamily="18" charset="0"/>
              </a:defRPr>
            </a:lvl4pPr>
            <a:lvl5pPr defTabSz="912813">
              <a:buClr>
                <a:srgbClr val="000000"/>
              </a:buClr>
              <a:buSzPct val="45000"/>
              <a:buFont typeface="StarSymbol" charset="0"/>
              <a:defRPr sz="4400">
                <a:solidFill>
                  <a:srgbClr val="000000"/>
                </a:solidFill>
                <a:latin typeface="Times New Roman" panose="02020603050405020304" pitchFamily="18" charset="0"/>
              </a:defRPr>
            </a:lvl5pPr>
            <a:lvl6pPr marL="4572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6pPr>
            <a:lvl7pPr marL="9144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7pPr>
            <a:lvl8pPr marL="13716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8pPr>
            <a:lvl9pPr marL="1828800" defTabSz="912813" fontAlgn="base" hangingPunct="0">
              <a:spcBef>
                <a:spcPct val="0"/>
              </a:spcBef>
              <a:spcAft>
                <a:spcPct val="0"/>
              </a:spcAft>
              <a:buClr>
                <a:srgbClr val="000000"/>
              </a:buClr>
              <a:buSzPct val="45000"/>
              <a:buFont typeface="StarSymbol" charset="0"/>
              <a:defRPr sz="4400">
                <a:solidFill>
                  <a:srgbClr val="000000"/>
                </a:solidFill>
                <a:latin typeface="Times New Roman" panose="02020603050405020304" pitchFamily="18" charset="0"/>
              </a:defRPr>
            </a:lvl9pPr>
          </a:lstStyle>
          <a:p>
            <a:pPr defTabSz="828013" fontAlgn="base" hangingPunct="0">
              <a:spcBef>
                <a:spcPct val="0"/>
              </a:spcBef>
              <a:spcAft>
                <a:spcPct val="0"/>
              </a:spcAft>
            </a:pPr>
            <a:r>
              <a:rPr lang="en-US" altLang="zh-CN" sz="3266">
                <a:solidFill>
                  <a:srgbClr val="FFFF00"/>
                </a:solidFill>
              </a:rPr>
              <a:t>Fluorescence Calibration at Argonne</a:t>
            </a:r>
          </a:p>
        </p:txBody>
      </p:sp>
      <p:sp>
        <p:nvSpPr>
          <p:cNvPr id="265223" name="Text Box 7">
            <a:extLst>
              <a:ext uri="{FF2B5EF4-FFF2-40B4-BE49-F238E27FC236}">
                <a16:creationId xmlns:a16="http://schemas.microsoft.com/office/drawing/2014/main" id="{96F561C9-D6D7-B24B-7110-6B8ABCE9A706}"/>
              </a:ext>
            </a:extLst>
          </p:cNvPr>
          <p:cNvSpPr txBox="1">
            <a:spLocks noChangeArrowheads="1"/>
          </p:cNvSpPr>
          <p:nvPr/>
        </p:nvSpPr>
        <p:spPr bwMode="auto">
          <a:xfrm>
            <a:off x="1501921" y="1405801"/>
            <a:ext cx="4376160" cy="41877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Chemistry Division Van de Graaff</a:t>
            </a:r>
          </a:p>
        </p:txBody>
      </p:sp>
      <p:sp>
        <p:nvSpPr>
          <p:cNvPr id="265224" name="Line 8">
            <a:extLst>
              <a:ext uri="{FF2B5EF4-FFF2-40B4-BE49-F238E27FC236}">
                <a16:creationId xmlns:a16="http://schemas.microsoft.com/office/drawing/2014/main" id="{01AFF7EE-7C27-5496-93EA-985BD6833C6B}"/>
              </a:ext>
            </a:extLst>
          </p:cNvPr>
          <p:cNvSpPr>
            <a:spLocks noChangeShapeType="1"/>
          </p:cNvSpPr>
          <p:nvPr/>
        </p:nvSpPr>
        <p:spPr bwMode="auto">
          <a:xfrm>
            <a:off x="3201121" y="1860841"/>
            <a:ext cx="64800" cy="71856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5" name="Line 9">
            <a:extLst>
              <a:ext uri="{FF2B5EF4-FFF2-40B4-BE49-F238E27FC236}">
                <a16:creationId xmlns:a16="http://schemas.microsoft.com/office/drawing/2014/main" id="{C294E653-2F31-EA9F-0051-E40F401948EE}"/>
              </a:ext>
            </a:extLst>
          </p:cNvPr>
          <p:cNvSpPr>
            <a:spLocks noChangeShapeType="1"/>
          </p:cNvSpPr>
          <p:nvPr/>
        </p:nvSpPr>
        <p:spPr bwMode="auto">
          <a:xfrm>
            <a:off x="1632961" y="4082761"/>
            <a:ext cx="977760" cy="52128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6" name="Text Box 10">
            <a:extLst>
              <a:ext uri="{FF2B5EF4-FFF2-40B4-BE49-F238E27FC236}">
                <a16:creationId xmlns:a16="http://schemas.microsoft.com/office/drawing/2014/main" id="{71C6CFF1-46ED-76C5-BF2A-4BBFCD251239}"/>
              </a:ext>
            </a:extLst>
          </p:cNvPr>
          <p:cNvSpPr txBox="1">
            <a:spLocks noChangeArrowheads="1"/>
          </p:cNvSpPr>
          <p:nvPr/>
        </p:nvSpPr>
        <p:spPr bwMode="auto">
          <a:xfrm>
            <a:off x="587521" y="3560041"/>
            <a:ext cx="1373760" cy="1088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Advanced Photon Source</a:t>
            </a:r>
          </a:p>
        </p:txBody>
      </p:sp>
      <p:sp>
        <p:nvSpPr>
          <p:cNvPr id="265227" name="Text Box 11">
            <a:extLst>
              <a:ext uri="{FF2B5EF4-FFF2-40B4-BE49-F238E27FC236}">
                <a16:creationId xmlns:a16="http://schemas.microsoft.com/office/drawing/2014/main" id="{047E1D12-97CB-BE12-81A0-692CB0DE7647}"/>
              </a:ext>
            </a:extLst>
          </p:cNvPr>
          <p:cNvSpPr txBox="1">
            <a:spLocks noChangeArrowheads="1"/>
          </p:cNvSpPr>
          <p:nvPr/>
        </p:nvSpPr>
        <p:spPr bwMode="auto">
          <a:xfrm>
            <a:off x="7380001" y="3297961"/>
            <a:ext cx="2024640" cy="14238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FF"/>
                </a:solidFill>
              </a:rPr>
              <a:t>HEP Division Advanced Wakefield Accelerator</a:t>
            </a:r>
          </a:p>
        </p:txBody>
      </p:sp>
      <p:sp>
        <p:nvSpPr>
          <p:cNvPr id="265228" name="Line 12">
            <a:extLst>
              <a:ext uri="{FF2B5EF4-FFF2-40B4-BE49-F238E27FC236}">
                <a16:creationId xmlns:a16="http://schemas.microsoft.com/office/drawing/2014/main" id="{1792BF14-0DEC-AF08-D769-743D4FB742BA}"/>
              </a:ext>
            </a:extLst>
          </p:cNvPr>
          <p:cNvSpPr>
            <a:spLocks noChangeShapeType="1"/>
          </p:cNvSpPr>
          <p:nvPr/>
        </p:nvSpPr>
        <p:spPr bwMode="auto">
          <a:xfrm flipH="1">
            <a:off x="6923520" y="3820681"/>
            <a:ext cx="524160" cy="58752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9452" eaLnBrk="0" fontAlgn="base" hangingPunct="0">
              <a:spcBef>
                <a:spcPct val="0"/>
              </a:spcBef>
              <a:spcAft>
                <a:spcPct val="0"/>
              </a:spcAft>
            </a:pPr>
            <a:endParaRPr lang="zh-CN" altLang="en-US" sz="2177">
              <a:solidFill>
                <a:srgbClr val="000000"/>
              </a:solidFill>
              <a:latin typeface="Times New Roman" panose="02020603050405020304" pitchFamily="18" charset="0"/>
            </a:endParaRPr>
          </a:p>
        </p:txBody>
      </p:sp>
      <p:sp>
        <p:nvSpPr>
          <p:cNvPr id="265229" name="Text Box 13">
            <a:extLst>
              <a:ext uri="{FF2B5EF4-FFF2-40B4-BE49-F238E27FC236}">
                <a16:creationId xmlns:a16="http://schemas.microsoft.com/office/drawing/2014/main" id="{A19DD88A-7941-A6F2-6734-2E08821476A1}"/>
              </a:ext>
            </a:extLst>
          </p:cNvPr>
          <p:cNvSpPr txBox="1">
            <a:spLocks noChangeArrowheads="1"/>
          </p:cNvSpPr>
          <p:nvPr/>
        </p:nvSpPr>
        <p:spPr bwMode="auto">
          <a:xfrm>
            <a:off x="1110241" y="5649481"/>
            <a:ext cx="8033760" cy="1088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a:defRPr sz="2400">
                <a:solidFill>
                  <a:schemeClr val="tx1"/>
                </a:solidFill>
                <a:latin typeface="Times New Roman" panose="02020603050405020304" pitchFamily="18" charset="0"/>
              </a:defRPr>
            </a:lvl1pPr>
            <a:lvl2pPr defTabSz="912813">
              <a:defRPr sz="2400">
                <a:solidFill>
                  <a:schemeClr val="tx1"/>
                </a:solidFill>
                <a:latin typeface="Times New Roman" panose="02020603050405020304" pitchFamily="18" charset="0"/>
              </a:defRPr>
            </a:lvl2pPr>
            <a:lvl3pPr marL="912813" defTabSz="912813">
              <a:defRPr sz="2400">
                <a:solidFill>
                  <a:schemeClr val="tx1"/>
                </a:solidFill>
                <a:latin typeface="Times New Roman" panose="02020603050405020304" pitchFamily="18" charset="0"/>
              </a:defRPr>
            </a:lvl3pPr>
            <a:lvl4pPr defTabSz="912813">
              <a:defRPr sz="2400">
                <a:solidFill>
                  <a:schemeClr val="tx1"/>
                </a:solidFill>
                <a:latin typeface="Times New Roman" panose="02020603050405020304" pitchFamily="18" charset="0"/>
              </a:defRPr>
            </a:lvl4pPr>
            <a:lvl5pPr defTabSz="912813">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defTabSz="828013" eaLnBrk="0" fontAlgn="base" hangingPunct="0">
              <a:spcBef>
                <a:spcPct val="50000"/>
              </a:spcBef>
              <a:spcAft>
                <a:spcPct val="0"/>
              </a:spcAft>
            </a:pPr>
            <a:r>
              <a:rPr lang="en-US" altLang="zh-CN" sz="2177" b="1">
                <a:solidFill>
                  <a:srgbClr val="FFFF00"/>
                </a:solidFill>
              </a:rPr>
              <a:t>Complementary machines:</a:t>
            </a:r>
            <a:r>
              <a:rPr lang="en-US" altLang="zh-CN" sz="2177">
                <a:solidFill>
                  <a:srgbClr val="FFFF00"/>
                </a:solidFill>
              </a:rPr>
              <a:t>  AWA only accelerator with enough energy to do absolute calibration with Cerenkov gas.   Van de Graaff only machine with enough charge to measure spectrum.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B3CCED88-1D15-6E61-161F-C16190E4591C}"/>
              </a:ext>
            </a:extLst>
          </p:cNvPr>
          <p:cNvSpPr>
            <a:spLocks noGrp="1" noChangeArrowheads="1"/>
          </p:cNvSpPr>
          <p:nvPr>
            <p:ph type="title"/>
          </p:nvPr>
        </p:nvSpPr>
        <p:spPr>
          <a:xfrm>
            <a:off x="609600" y="228600"/>
            <a:ext cx="7772400" cy="457200"/>
          </a:xfrm>
        </p:spPr>
        <p:txBody>
          <a:bodyPr/>
          <a:lstStyle/>
          <a:p>
            <a:pPr algn="ctr"/>
            <a:r>
              <a:rPr lang="en-US" altLang="zh-CN" sz="2000">
                <a:ea typeface="宋体" panose="02010600030101010101" pitchFamily="2" charset="-122"/>
              </a:rPr>
              <a:t>US Fish and Wildlife Service Hurricane Preparedness</a:t>
            </a:r>
          </a:p>
        </p:txBody>
      </p:sp>
      <p:sp>
        <p:nvSpPr>
          <p:cNvPr id="196611" name="Rectangle 3" descr="Rectangle: Click to edit Master text styles&#10;Second level&#10;Third level&#10;Fourth level&#10;Fifth level">
            <a:extLst>
              <a:ext uri="{FF2B5EF4-FFF2-40B4-BE49-F238E27FC236}">
                <a16:creationId xmlns:a16="http://schemas.microsoft.com/office/drawing/2014/main" id="{ED30042B-B435-967A-0EB5-C8DF297E4F28}"/>
              </a:ext>
            </a:extLst>
          </p:cNvPr>
          <p:cNvSpPr>
            <a:spLocks noGrp="1" noChangeArrowheads="1"/>
          </p:cNvSpPr>
          <p:nvPr>
            <p:ph type="body" idx="1"/>
          </p:nvPr>
        </p:nvSpPr>
        <p:spPr>
          <a:xfrm>
            <a:off x="0" y="762000"/>
            <a:ext cx="8839200" cy="5105400"/>
          </a:xfrm>
        </p:spPr>
        <p:txBody>
          <a:bodyPr/>
          <a:lstStyle/>
          <a:p>
            <a:pPr>
              <a:lnSpc>
                <a:spcPct val="80000"/>
              </a:lnSpc>
              <a:buFont typeface="Wingdings" panose="05000000000000000000" pitchFamily="2" charset="2"/>
              <a:buNone/>
            </a:pPr>
            <a:r>
              <a:rPr lang="en-US" altLang="zh-CN" sz="900">
                <a:ea typeface="宋体" panose="02010600030101010101" pitchFamily="2" charset="-122"/>
              </a:rPr>
              <a:t> </a:t>
            </a:r>
            <a:r>
              <a:rPr lang="en-US" altLang="zh-CN" sz="1200">
                <a:ea typeface="宋体" panose="02010600030101010101" pitchFamily="2" charset="-122"/>
              </a:rPr>
              <a:t>Your agency’s data products that would be useful for hurricane preparedness and response</a:t>
            </a:r>
            <a:br>
              <a:rPr lang="en-US" altLang="zh-CN" sz="1200">
                <a:ea typeface="宋体" panose="02010600030101010101" pitchFamily="2" charset="-122"/>
              </a:rPr>
            </a:br>
            <a:r>
              <a:rPr lang="en-US" altLang="zh-CN" sz="1200">
                <a:ea typeface="宋体" panose="02010600030101010101" pitchFamily="2" charset="-122"/>
              </a:rPr>
              <a:t>* Federal facilities and personnel duty stations</a:t>
            </a:r>
          </a:p>
          <a:p>
            <a:pPr>
              <a:lnSpc>
                <a:spcPct val="80000"/>
              </a:lnSpc>
              <a:buFont typeface="Wingdings" panose="05000000000000000000" pitchFamily="2" charset="2"/>
              <a:buNone/>
            </a:pPr>
            <a:r>
              <a:rPr lang="en-US" altLang="zh-CN" sz="1200">
                <a:ea typeface="宋体" panose="02010600030101010101" pitchFamily="2" charset="-122"/>
              </a:rPr>
              <a:t>Links to Regional and Washington office phone numbers:  http://www.fws.gov/offices/phone.html</a:t>
            </a:r>
          </a:p>
          <a:p>
            <a:pPr>
              <a:lnSpc>
                <a:spcPct val="80000"/>
              </a:lnSpc>
              <a:buFont typeface="Wingdings" panose="05000000000000000000" pitchFamily="2" charset="2"/>
              <a:buNone/>
            </a:pPr>
            <a:r>
              <a:rPr lang="en-US" altLang="zh-CN" sz="1200">
                <a:ea typeface="宋体" panose="02010600030101010101" pitchFamily="2" charset="-122"/>
              </a:rPr>
              <a:t> Web sites  </a:t>
            </a:r>
          </a:p>
          <a:p>
            <a:pPr>
              <a:lnSpc>
                <a:spcPct val="80000"/>
              </a:lnSpc>
              <a:buFont typeface="Wingdings" panose="05000000000000000000" pitchFamily="2" charset="2"/>
              <a:buNone/>
            </a:pPr>
            <a:r>
              <a:rPr lang="en-US" altLang="zh-CN" sz="1200" b="1">
                <a:ea typeface="宋体" panose="02010600030101010101" pitchFamily="2" charset="-122"/>
              </a:rPr>
              <a:t>FWS National Data Sets, http://www.fws.gov/data/FWSNatlData.htm, Links to:</a:t>
            </a:r>
          </a:p>
          <a:p>
            <a:pPr>
              <a:lnSpc>
                <a:spcPct val="80000"/>
              </a:lnSpc>
            </a:pPr>
            <a:r>
              <a:rPr lang="en-US" altLang="zh-CN" sz="1200">
                <a:ea typeface="宋体" panose="02010600030101010101" pitchFamily="2" charset="-122"/>
              </a:rPr>
              <a:t>CMT Data - http://www.fws.gov/data/cmtgis.htm -   contains location information on all the offices within the Service that have an organization code. Unstaffed offices and some other facilities may not be included.</a:t>
            </a:r>
          </a:p>
          <a:p>
            <a:pPr>
              <a:lnSpc>
                <a:spcPct val="80000"/>
              </a:lnSpc>
            </a:pPr>
            <a:r>
              <a:rPr lang="en-US" altLang="zh-CN" sz="1200">
                <a:ea typeface="宋体" panose="02010600030101010101" pitchFamily="2" charset="-122"/>
              </a:rPr>
              <a:t>IMADS - http://www.fws.gov/data/IMADS/index.htm -   Data  includes FWS Offices, National Wildlife Refuge Boundaries, State Data Links, Gulf of Maine Coastal Program</a:t>
            </a:r>
          </a:p>
          <a:p>
            <a:pPr>
              <a:lnSpc>
                <a:spcPct val="80000"/>
              </a:lnSpc>
            </a:pPr>
            <a:r>
              <a:rPr lang="en-US" altLang="zh-CN" sz="1200">
                <a:ea typeface="宋体" panose="02010600030101010101" pitchFamily="2" charset="-122"/>
              </a:rPr>
              <a:t>National Wetlands Inventory -  http://www.fws.gov/nwi/ -   The National Wetlands Inventory (NWI) of the U.S. Fish &amp; Wildlife Service produces information on the characteristics, extent, and status of the Nation’s wetlands and deepwater habitats.</a:t>
            </a:r>
          </a:p>
          <a:p>
            <a:pPr>
              <a:lnSpc>
                <a:spcPct val="80000"/>
              </a:lnSpc>
            </a:pPr>
            <a:r>
              <a:rPr lang="en-US" altLang="zh-CN" sz="1200">
                <a:ea typeface="宋体" panose="02010600030101010101" pitchFamily="2" charset="-122"/>
              </a:rPr>
              <a:t>Migratory Bird Conservation Data Center - </a:t>
            </a:r>
            <a:r>
              <a:rPr lang="en-US" altLang="zh-CN" sz="1200">
                <a:ea typeface="宋体" panose="02010600030101010101" pitchFamily="2" charset="-122"/>
                <a:hlinkClick r:id="rId3"/>
              </a:rPr>
              <a:t>http://www.fws.gov/birddata/databases/db_selection.html</a:t>
            </a:r>
            <a:r>
              <a:rPr lang="en-US" altLang="zh-CN" sz="1200">
                <a:ea typeface="宋体" panose="02010600030101010101" pitchFamily="2" charset="-122"/>
              </a:rPr>
              <a:t>  The Bird Conservation Node provides access to bird population and habitat information relevent to population management, conservation planning, and evaluation. In order to make important agency databases available through the Bird Conservation Node, the FWS and USGS formed this Migratory Bird Data Center. Databases available include North American Breeding Bird Survey, Mid-Winter Waterfowl Survey, and Waterfowl Breeding Population and Habitat Survey</a:t>
            </a:r>
          </a:p>
          <a:p>
            <a:pPr>
              <a:lnSpc>
                <a:spcPct val="80000"/>
              </a:lnSpc>
            </a:pPr>
            <a:r>
              <a:rPr lang="en-US" altLang="zh-CN" sz="1200">
                <a:ea typeface="宋体" panose="02010600030101010101" pitchFamily="2" charset="-122"/>
              </a:rPr>
              <a:t>FWS Interactive Mapping Sites - </a:t>
            </a:r>
            <a:r>
              <a:rPr lang="en-US" altLang="zh-CN" sz="1200">
                <a:ea typeface="宋体" panose="02010600030101010101" pitchFamily="2" charset="-122"/>
                <a:hlinkClick r:id="rId4"/>
              </a:rPr>
              <a:t>http://www.fws.gov/data/fws_ims.htm</a:t>
            </a:r>
            <a:r>
              <a:rPr lang="en-US" altLang="zh-CN" sz="1200">
                <a:ea typeface="宋体" panose="02010600030101010101" pitchFamily="2" charset="-122"/>
              </a:rPr>
              <a:t>  Links to Interactive Mapping sites throughout FWS including Critical Habitat Portal for Endangered Species data, Wetlands Mapper (NWI Data), Environmental Conservation On-Line System (ECOS), Bird Conservation Node (under Migratory Bird Conservation Center), Great Lakes lake sturgeon tributary database and Geographic Information System (GIS), Pacific Region Interactive Mapping Site, and Alaska Region Interactive Mapping Site - North Pacific Seabird Colony Database</a:t>
            </a:r>
          </a:p>
          <a:p>
            <a:pPr>
              <a:lnSpc>
                <a:spcPct val="80000"/>
              </a:lnSpc>
            </a:pPr>
            <a:r>
              <a:rPr lang="en-US" altLang="zh-CN" sz="1200">
                <a:ea typeface="宋体" panose="02010600030101010101" pitchFamily="2" charset="-122"/>
              </a:rPr>
              <a:t>FWS National Wildlife Refuge Data - </a:t>
            </a:r>
            <a:r>
              <a:rPr lang="en-US" altLang="zh-CN" sz="1200">
                <a:ea typeface="宋体" panose="02010600030101010101" pitchFamily="2" charset="-122"/>
                <a:hlinkClick r:id="rId5"/>
              </a:rPr>
              <a:t>http://www.fws.gov/data/NWRdata.htm</a:t>
            </a:r>
            <a:r>
              <a:rPr lang="en-US" altLang="zh-CN" sz="1200">
                <a:ea typeface="宋体" panose="02010600030101010101" pitchFamily="2" charset="-122"/>
              </a:rPr>
              <a:t>  Links to Regional  Approved Acquisition Boundary Data - by FWS Region and by individual refuge when available, Land Ownership Status Boundary Data - where available, Wilderness Area Boundaries, Vegetation Data - limited sites, and Public Roads.</a:t>
            </a:r>
          </a:p>
          <a:p>
            <a:pPr>
              <a:lnSpc>
                <a:spcPct val="80000"/>
              </a:lnSpc>
            </a:pPr>
            <a:r>
              <a:rPr lang="en-US" altLang="zh-CN" sz="1200">
                <a:ea typeface="宋体" panose="02010600030101010101" pitchFamily="2" charset="-122"/>
              </a:rPr>
              <a:t>Other FWS Geospatial Data - http://www.fws.gov/data/fwsregdata.htm -   Links to Regional sites including Prairie Pothole ( North Dakota, South Dakota, and Montana) - Land Cover and Wetland Basin information, Louisiana Lands Protected through Federal Sponsorship, Region 5 Data Library, and Region 6 Data Library.</a:t>
            </a:r>
          </a:p>
          <a:p>
            <a:pPr>
              <a:lnSpc>
                <a:spcPct val="80000"/>
              </a:lnSpc>
            </a:pPr>
            <a:endParaRPr lang="en-US" altLang="zh-CN" sz="1200">
              <a:ea typeface="宋体" panose="02010600030101010101" pitchFamily="2" charset="-122"/>
            </a:endParaRPr>
          </a:p>
          <a:p>
            <a:pPr>
              <a:lnSpc>
                <a:spcPct val="80000"/>
              </a:lnSpc>
            </a:pPr>
            <a:r>
              <a:rPr lang="en-US" altLang="zh-CN" sz="900">
                <a:ea typeface="宋体" panose="02010600030101010101" pitchFamily="2" charset="-122"/>
              </a:rPr>
              <a:t> Services</a:t>
            </a:r>
          </a:p>
          <a:p>
            <a:pPr>
              <a:lnSpc>
                <a:spcPct val="80000"/>
              </a:lnSpc>
              <a:buFont typeface="Wingdings" panose="05000000000000000000" pitchFamily="2" charset="2"/>
              <a:buNone/>
            </a:pPr>
            <a:endParaRPr lang="en-US" altLang="zh-CN" sz="90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4" name="Text Box 78">
            <a:extLst>
              <a:ext uri="{FF2B5EF4-FFF2-40B4-BE49-F238E27FC236}">
                <a16:creationId xmlns:a16="http://schemas.microsoft.com/office/drawing/2014/main" id="{D92C4B01-A9DF-0286-F16C-4C7AE1D6C945}"/>
              </a:ext>
            </a:extLst>
          </p:cNvPr>
          <p:cNvSpPr txBox="1">
            <a:spLocks noChangeArrowheads="1"/>
          </p:cNvSpPr>
          <p:nvPr/>
        </p:nvSpPr>
        <p:spPr bwMode="auto">
          <a:xfrm>
            <a:off x="2982913" y="1828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99" name="Text Box 83">
            <a:extLst>
              <a:ext uri="{FF2B5EF4-FFF2-40B4-BE49-F238E27FC236}">
                <a16:creationId xmlns:a16="http://schemas.microsoft.com/office/drawing/2014/main" id="{833AE736-CA51-7744-6168-25BF162CBC05}"/>
              </a:ext>
            </a:extLst>
          </p:cNvPr>
          <p:cNvSpPr txBox="1">
            <a:spLocks noChangeArrowheads="1"/>
          </p:cNvSpPr>
          <p:nvPr/>
        </p:nvSpPr>
        <p:spPr bwMode="auto">
          <a:xfrm>
            <a:off x="2819400" y="228600"/>
            <a:ext cx="348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COBRA NPV Comparison</a:t>
            </a:r>
          </a:p>
        </p:txBody>
      </p:sp>
      <p:sp>
        <p:nvSpPr>
          <p:cNvPr id="9300" name="Rectangle 84">
            <a:extLst>
              <a:ext uri="{FF2B5EF4-FFF2-40B4-BE49-F238E27FC236}">
                <a16:creationId xmlns:a16="http://schemas.microsoft.com/office/drawing/2014/main" id="{51A08B67-CAC7-708D-4FEA-5E7E50418C01}"/>
              </a:ext>
            </a:extLst>
          </p:cNvPr>
          <p:cNvSpPr>
            <a:spLocks noChangeArrowheads="1"/>
          </p:cNvSpPr>
          <p:nvPr/>
        </p:nvSpPr>
        <p:spPr bwMode="auto">
          <a:xfrm>
            <a:off x="838200" y="762000"/>
            <a:ext cx="74676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Navy’s COBRA run for Scenario DON-0033B understates one-time costs by $441.8 million and overstates total savings by $2.2 billion through 2025.  The Connecticut corrected COBRA run shows that the NPV for DON-0033B is actually a cost of $641 million, not the savings of $1.6 billion proposed by the Navy.  Recurring savings are an immaterial $35 million a year rather than the Navy’s $193 million.  The corrected COBRA run shows that scenario DON-0033B does not break even for “100+ years.”</a:t>
            </a:r>
          </a:p>
        </p:txBody>
      </p:sp>
      <p:grpSp>
        <p:nvGrpSpPr>
          <p:cNvPr id="9312" name="Group 96">
            <a:extLst>
              <a:ext uri="{FF2B5EF4-FFF2-40B4-BE49-F238E27FC236}">
                <a16:creationId xmlns:a16="http://schemas.microsoft.com/office/drawing/2014/main" id="{4F12A5A1-7401-3A3C-6691-2FB74985FFA5}"/>
              </a:ext>
            </a:extLst>
          </p:cNvPr>
          <p:cNvGrpSpPr>
            <a:grpSpLocks/>
          </p:cNvGrpSpPr>
          <p:nvPr/>
        </p:nvGrpSpPr>
        <p:grpSpPr bwMode="auto">
          <a:xfrm>
            <a:off x="762000" y="2133600"/>
            <a:ext cx="6867525" cy="4219575"/>
            <a:chOff x="816" y="1428"/>
            <a:chExt cx="4086" cy="2526"/>
          </a:xfrm>
        </p:grpSpPr>
        <p:graphicFrame>
          <p:nvGraphicFramePr>
            <p:cNvPr id="9301" name="Object 85">
              <a:extLst>
                <a:ext uri="{FF2B5EF4-FFF2-40B4-BE49-F238E27FC236}">
                  <a16:creationId xmlns:a16="http://schemas.microsoft.com/office/drawing/2014/main" id="{1E063D9C-4D6D-9B36-B256-5FDC7E1228CE}"/>
                </a:ext>
              </a:extLst>
            </p:cNvPr>
            <p:cNvGraphicFramePr>
              <a:graphicFrameLocks noChangeAspect="1"/>
            </p:cNvGraphicFramePr>
            <p:nvPr/>
          </p:nvGraphicFramePr>
          <p:xfrm>
            <a:off x="816" y="1428"/>
            <a:ext cx="4086" cy="2526"/>
          </p:xfrm>
          <a:graphic>
            <a:graphicData uri="http://schemas.openxmlformats.org/presentationml/2006/ole">
              <mc:AlternateContent xmlns:mc="http://schemas.openxmlformats.org/markup-compatibility/2006">
                <mc:Choice xmlns:v="urn:schemas-microsoft-com:vml" Requires="v">
                  <p:oleObj name="Chart" r:id="rId2" imgW="4846625" imgH="2995005" progId="Excel.Chart.8">
                    <p:embed/>
                  </p:oleObj>
                </mc:Choice>
                <mc:Fallback>
                  <p:oleObj name="Chart" r:id="rId2" imgW="4846625" imgH="2995005" progId="Excel.Chart.8">
                    <p:embed/>
                    <p:pic>
                      <p:nvPicPr>
                        <p:cNvPr id="9301" name="Object 85">
                          <a:extLst>
                            <a:ext uri="{FF2B5EF4-FFF2-40B4-BE49-F238E27FC236}">
                              <a16:creationId xmlns:a16="http://schemas.microsoft.com/office/drawing/2014/main" id="{1E063D9C-4D6D-9B36-B256-5FDC7E122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428"/>
                          <a:ext cx="4086" cy="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04" name="AutoShape 88">
              <a:extLst>
                <a:ext uri="{FF2B5EF4-FFF2-40B4-BE49-F238E27FC236}">
                  <a16:creationId xmlns:a16="http://schemas.microsoft.com/office/drawing/2014/main" id="{36D1AAB2-8EFE-B9E5-00B5-CD8E564D0C1E}"/>
                </a:ext>
              </a:extLst>
            </p:cNvPr>
            <p:cNvSpPr>
              <a:spLocks noChangeArrowheads="1"/>
            </p:cNvSpPr>
            <p:nvPr/>
          </p:nvSpPr>
          <p:spPr bwMode="auto">
            <a:xfrm flipH="1">
              <a:off x="2688" y="1824"/>
              <a:ext cx="2112" cy="864"/>
            </a:xfrm>
            <a:prstGeom prst="rtTriangl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Overstated Savings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$1.6 Billion</a:t>
              </a:r>
            </a:p>
          </p:txBody>
        </p:sp>
        <p:sp>
          <p:nvSpPr>
            <p:cNvPr id="9302" name="Line 86">
              <a:extLst>
                <a:ext uri="{FF2B5EF4-FFF2-40B4-BE49-F238E27FC236}">
                  <a16:creationId xmlns:a16="http://schemas.microsoft.com/office/drawing/2014/main" id="{71A6A227-5664-D2B0-C080-783FE5C25425}"/>
                </a:ext>
              </a:extLst>
            </p:cNvPr>
            <p:cNvSpPr>
              <a:spLocks noChangeShapeType="1"/>
            </p:cNvSpPr>
            <p:nvPr/>
          </p:nvSpPr>
          <p:spPr bwMode="auto">
            <a:xfrm>
              <a:off x="1440" y="2688"/>
              <a:ext cx="336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06" name="Line 90">
              <a:extLst>
                <a:ext uri="{FF2B5EF4-FFF2-40B4-BE49-F238E27FC236}">
                  <a16:creationId xmlns:a16="http://schemas.microsoft.com/office/drawing/2014/main" id="{6E7B5599-96CE-DCEF-DEE2-58E9C2B787FB}"/>
                </a:ext>
              </a:extLst>
            </p:cNvPr>
            <p:cNvSpPr>
              <a:spLocks noChangeShapeType="1"/>
            </p:cNvSpPr>
            <p:nvPr/>
          </p:nvSpPr>
          <p:spPr bwMode="auto">
            <a:xfrm flipV="1">
              <a:off x="2688" y="1824"/>
              <a:ext cx="2112" cy="8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07" name="Text Box 91">
              <a:extLst>
                <a:ext uri="{FF2B5EF4-FFF2-40B4-BE49-F238E27FC236}">
                  <a16:creationId xmlns:a16="http://schemas.microsoft.com/office/drawing/2014/main" id="{A125859E-2477-B835-5621-E3840EBF3F04}"/>
                </a:ext>
              </a:extLst>
            </p:cNvPr>
            <p:cNvSpPr txBox="1">
              <a:spLocks noChangeArrowheads="1"/>
            </p:cNvSpPr>
            <p:nvPr/>
          </p:nvSpPr>
          <p:spPr bwMode="auto">
            <a:xfrm>
              <a:off x="2726" y="2823"/>
              <a:ext cx="173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Understated Costs - $641 Million</a:t>
              </a:r>
            </a:p>
          </p:txBody>
        </p:sp>
        <p:sp>
          <p:nvSpPr>
            <p:cNvPr id="9308" name="Text Box 92">
              <a:extLst>
                <a:ext uri="{FF2B5EF4-FFF2-40B4-BE49-F238E27FC236}">
                  <a16:creationId xmlns:a16="http://schemas.microsoft.com/office/drawing/2014/main" id="{08FB3E84-8799-D097-9E29-BCCBA5EB7D40}"/>
                </a:ext>
              </a:extLst>
            </p:cNvPr>
            <p:cNvSpPr txBox="1">
              <a:spLocks noChangeArrowheads="1"/>
            </p:cNvSpPr>
            <p:nvPr/>
          </p:nvSpPr>
          <p:spPr bwMode="auto">
            <a:xfrm>
              <a:off x="2246" y="1992"/>
              <a:ext cx="907"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Navy COBRA</a:t>
              </a:r>
            </a:p>
          </p:txBody>
        </p:sp>
        <p:sp>
          <p:nvSpPr>
            <p:cNvPr id="9309" name="Text Box 93">
              <a:extLst>
                <a:ext uri="{FF2B5EF4-FFF2-40B4-BE49-F238E27FC236}">
                  <a16:creationId xmlns:a16="http://schemas.microsoft.com/office/drawing/2014/main" id="{1254A529-B99C-A094-C69E-44329C5AB929}"/>
                </a:ext>
              </a:extLst>
            </p:cNvPr>
            <p:cNvSpPr txBox="1">
              <a:spLocks noChangeArrowheads="1"/>
            </p:cNvSpPr>
            <p:nvPr/>
          </p:nvSpPr>
          <p:spPr bwMode="auto">
            <a:xfrm>
              <a:off x="3360" y="3264"/>
              <a:ext cx="1269"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Connecticut COBRA</a:t>
              </a:r>
            </a:p>
          </p:txBody>
        </p:sp>
        <p:sp>
          <p:nvSpPr>
            <p:cNvPr id="9310" name="Line 94">
              <a:extLst>
                <a:ext uri="{FF2B5EF4-FFF2-40B4-BE49-F238E27FC236}">
                  <a16:creationId xmlns:a16="http://schemas.microsoft.com/office/drawing/2014/main" id="{C1C684AF-24F9-538B-0060-D8B5BDA92A26}"/>
                </a:ext>
              </a:extLst>
            </p:cNvPr>
            <p:cNvSpPr>
              <a:spLocks noChangeShapeType="1"/>
            </p:cNvSpPr>
            <p:nvPr/>
          </p:nvSpPr>
          <p:spPr bwMode="auto">
            <a:xfrm flipH="1" flipV="1">
              <a:off x="3072" y="3216"/>
              <a:ext cx="336"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1" name="Line 95">
              <a:extLst>
                <a:ext uri="{FF2B5EF4-FFF2-40B4-BE49-F238E27FC236}">
                  <a16:creationId xmlns:a16="http://schemas.microsoft.com/office/drawing/2014/main" id="{DE8DC8B0-9F28-48AC-499E-9EFAA531DC09}"/>
                </a:ext>
              </a:extLst>
            </p:cNvPr>
            <p:cNvSpPr>
              <a:spLocks noChangeShapeType="1"/>
            </p:cNvSpPr>
            <p:nvPr/>
          </p:nvSpPr>
          <p:spPr bwMode="auto">
            <a:xfrm>
              <a:off x="2640" y="2256"/>
              <a:ext cx="432" cy="19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88" name="Rectangle 72">
              <a:extLst>
                <a:ext uri="{FF2B5EF4-FFF2-40B4-BE49-F238E27FC236}">
                  <a16:creationId xmlns:a16="http://schemas.microsoft.com/office/drawing/2014/main" id="{D0F16DCB-513A-9235-10F9-CD202B584F13}"/>
                </a:ext>
              </a:extLst>
            </p:cNvPr>
            <p:cNvSpPr>
              <a:spLocks noChangeArrowheads="1"/>
            </p:cNvSpPr>
            <p:nvPr/>
          </p:nvSpPr>
          <p:spPr bwMode="auto">
            <a:xfrm rot="16200000">
              <a:off x="595" y="2595"/>
              <a:ext cx="74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 / Savings</a:t>
              </a:r>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9314" name="Line 98">
            <a:extLst>
              <a:ext uri="{FF2B5EF4-FFF2-40B4-BE49-F238E27FC236}">
                <a16:creationId xmlns:a16="http://schemas.microsoft.com/office/drawing/2014/main" id="{DFDE0B18-83E1-374A-0D75-ACCBFBE30EBD}"/>
              </a:ext>
            </a:extLst>
          </p:cNvPr>
          <p:cNvSpPr>
            <a:spLocks noChangeShapeType="1"/>
          </p:cNvSpPr>
          <p:nvPr/>
        </p:nvSpPr>
        <p:spPr bwMode="auto">
          <a:xfrm flipH="1" flipV="1">
            <a:off x="7467600" y="48768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5" name="AutoShape 99">
            <a:extLst>
              <a:ext uri="{FF2B5EF4-FFF2-40B4-BE49-F238E27FC236}">
                <a16:creationId xmlns:a16="http://schemas.microsoft.com/office/drawing/2014/main" id="{62354D1E-6992-C146-1BC9-FDF73E0B3B25}"/>
              </a:ext>
            </a:extLst>
          </p:cNvPr>
          <p:cNvSpPr>
            <a:spLocks/>
          </p:cNvSpPr>
          <p:nvPr/>
        </p:nvSpPr>
        <p:spPr bwMode="auto">
          <a:xfrm>
            <a:off x="7620000" y="2743200"/>
            <a:ext cx="152400" cy="2057400"/>
          </a:xfrm>
          <a:prstGeom prst="righ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7" name="AutoShape 101">
            <a:extLst>
              <a:ext uri="{FF2B5EF4-FFF2-40B4-BE49-F238E27FC236}">
                <a16:creationId xmlns:a16="http://schemas.microsoft.com/office/drawing/2014/main" id="{621F9677-823B-8616-FEB2-9DDEDC345666}"/>
              </a:ext>
            </a:extLst>
          </p:cNvPr>
          <p:cNvSpPr>
            <a:spLocks noChangeArrowheads="1"/>
          </p:cNvSpPr>
          <p:nvPr/>
        </p:nvSpPr>
        <p:spPr bwMode="auto">
          <a:xfrm>
            <a:off x="7848600" y="3657600"/>
            <a:ext cx="228600" cy="2286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8" name="Text Box 102">
            <a:extLst>
              <a:ext uri="{FF2B5EF4-FFF2-40B4-BE49-F238E27FC236}">
                <a16:creationId xmlns:a16="http://schemas.microsoft.com/office/drawing/2014/main" id="{E8F243CB-4C87-2BF0-9310-DC278631A797}"/>
              </a:ext>
            </a:extLst>
          </p:cNvPr>
          <p:cNvSpPr txBox="1">
            <a:spLocks noChangeArrowheads="1"/>
          </p:cNvSpPr>
          <p:nvPr/>
        </p:nvSpPr>
        <p:spPr bwMode="auto">
          <a:xfrm>
            <a:off x="7696200" y="3581400"/>
            <a:ext cx="1447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 $2.2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Billion</a:t>
            </a:r>
          </a:p>
        </p:txBody>
      </p:sp>
      <p:sp>
        <p:nvSpPr>
          <p:cNvPr id="9320" name="Rectangle 104">
            <a:extLst>
              <a:ext uri="{FF2B5EF4-FFF2-40B4-BE49-F238E27FC236}">
                <a16:creationId xmlns:a16="http://schemas.microsoft.com/office/drawing/2014/main" id="{E46BF902-35C6-A2F4-8583-1D41BFC2EE10}"/>
              </a:ext>
            </a:extLst>
          </p:cNvPr>
          <p:cNvSpPr>
            <a:spLocks noChangeArrowheads="1"/>
          </p:cNvSpPr>
          <p:nvPr/>
        </p:nvSpPr>
        <p:spPr bwMode="auto">
          <a:xfrm>
            <a:off x="7772413" y="5181622"/>
            <a:ext cx="11430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COBRA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Break-Even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 years”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3">
            <a:extLst>
              <a:ext uri="{FF2B5EF4-FFF2-40B4-BE49-F238E27FC236}">
                <a16:creationId xmlns:a16="http://schemas.microsoft.com/office/drawing/2014/main" id="{CC856BA0-BB61-86DE-D32B-E3EA8E374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863" y="1676400"/>
            <a:ext cx="2243137" cy="3014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2" name="Picture 4">
            <a:extLst>
              <a:ext uri="{FF2B5EF4-FFF2-40B4-BE49-F238E27FC236}">
                <a16:creationId xmlns:a16="http://schemas.microsoft.com/office/drawing/2014/main" id="{71D30FCD-850F-F6A8-AA41-E4369E77E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862" y="1744663"/>
            <a:ext cx="2243138" cy="2827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3" name="Picture 5">
            <a:extLst>
              <a:ext uri="{FF2B5EF4-FFF2-40B4-BE49-F238E27FC236}">
                <a16:creationId xmlns:a16="http://schemas.microsoft.com/office/drawing/2014/main" id="{B95699D7-5FA9-5F97-2A0A-31B0144AB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495800"/>
            <a:ext cx="3060700" cy="219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3734" name="Rectangle 6">
            <a:extLst>
              <a:ext uri="{FF2B5EF4-FFF2-40B4-BE49-F238E27FC236}">
                <a16:creationId xmlns:a16="http://schemas.microsoft.com/office/drawing/2014/main" id="{5DDB5923-FD1F-C4FA-41F3-A17FA7176640}"/>
              </a:ext>
            </a:extLst>
          </p:cNvPr>
          <p:cNvSpPr>
            <a:spLocks noChangeArrowheads="1"/>
          </p:cNvSpPr>
          <p:nvPr/>
        </p:nvSpPr>
        <p:spPr bwMode="auto">
          <a:xfrm>
            <a:off x="177800" y="673100"/>
            <a:ext cx="89662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Clean Energy Economy</a:t>
            </a:r>
          </a:p>
        </p:txBody>
      </p:sp>
      <p:pic>
        <p:nvPicPr>
          <p:cNvPr id="73736" name="Picture 8">
            <a:extLst>
              <a:ext uri="{FF2B5EF4-FFF2-40B4-BE49-F238E27FC236}">
                <a16:creationId xmlns:a16="http://schemas.microsoft.com/office/drawing/2014/main" id="{B27A7FF1-40F1-2040-F259-746AAD2BCC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154" b="-7571"/>
          <a:stretch>
            <a:fillRect/>
          </a:stretch>
        </p:blipFill>
        <p:spPr bwMode="auto">
          <a:xfrm>
            <a:off x="7412038" y="255588"/>
            <a:ext cx="1476375" cy="541337"/>
          </a:xfrm>
          <a:prstGeom prst="rect">
            <a:avLst/>
          </a:prstGeom>
          <a:noFill/>
          <a:extLst>
            <a:ext uri="{909E8E84-426E-40DD-AFC4-6F175D3DCCD1}">
              <a14:hiddenFill xmlns:a14="http://schemas.microsoft.com/office/drawing/2010/main">
                <a:solidFill>
                  <a:srgbClr val="FFFFFF"/>
                </a:solidFill>
              </a14:hiddenFill>
            </a:ext>
          </a:extLst>
        </p:spPr>
      </p:pic>
      <p:sp>
        <p:nvSpPr>
          <p:cNvPr id="73737" name="Text Box 9">
            <a:extLst>
              <a:ext uri="{FF2B5EF4-FFF2-40B4-BE49-F238E27FC236}">
                <a16:creationId xmlns:a16="http://schemas.microsoft.com/office/drawing/2014/main" id="{3995B578-A2C8-E1D7-A41B-502B5929D2B1}"/>
              </a:ext>
            </a:extLst>
          </p:cNvPr>
          <p:cNvSpPr txBox="1">
            <a:spLocks noChangeArrowheads="1"/>
          </p:cNvSpPr>
          <p:nvPr/>
        </p:nvSpPr>
        <p:spPr bwMode="auto">
          <a:xfrm>
            <a:off x="252413" y="309563"/>
            <a:ext cx="5186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6600"/>
                </a:solidFill>
                <a:effectLst/>
                <a:uLnTx/>
                <a:uFillTx/>
                <a:latin typeface="Arial Narrow" panose="020B0606020202030204" pitchFamily="34" charset="0"/>
                <a:ea typeface="宋体" panose="02010600030101010101" pitchFamily="2" charset="-122"/>
                <a:cs typeface="+mn-cs"/>
              </a:rPr>
              <a:t>New Energy for America’s Economy</a:t>
            </a:r>
          </a:p>
        </p:txBody>
      </p:sp>
      <p:sp>
        <p:nvSpPr>
          <p:cNvPr id="73738" name="Line 10">
            <a:extLst>
              <a:ext uri="{FF2B5EF4-FFF2-40B4-BE49-F238E27FC236}">
                <a16:creationId xmlns:a16="http://schemas.microsoft.com/office/drawing/2014/main" id="{EF34B938-3948-EBBF-E227-A7E18E9BA799}"/>
              </a:ext>
            </a:extLst>
          </p:cNvPr>
          <p:cNvSpPr>
            <a:spLocks noChangeShapeType="1"/>
          </p:cNvSpPr>
          <p:nvPr/>
        </p:nvSpPr>
        <p:spPr bwMode="auto">
          <a:xfrm>
            <a:off x="342900" y="828675"/>
            <a:ext cx="8458200" cy="0"/>
          </a:xfrm>
          <a:prstGeom prst="line">
            <a:avLst/>
          </a:prstGeom>
          <a:noFill/>
          <a:ln w="19050">
            <a:solidFill>
              <a:srgbClr val="F5D7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3730" name="Picture 2">
            <a:extLst>
              <a:ext uri="{FF2B5EF4-FFF2-40B4-BE49-F238E27FC236}">
                <a16:creationId xmlns:a16="http://schemas.microsoft.com/office/drawing/2014/main" id="{529C442D-DD85-ECCA-7107-DD815C55C9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343400"/>
            <a:ext cx="2962275" cy="2316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3739" name="Text Box 11">
            <a:extLst>
              <a:ext uri="{FF2B5EF4-FFF2-40B4-BE49-F238E27FC236}">
                <a16:creationId xmlns:a16="http://schemas.microsoft.com/office/drawing/2014/main" id="{5C3268C0-7E5F-C259-284A-EF1B8FF8BE29}"/>
              </a:ext>
            </a:extLst>
          </p:cNvPr>
          <p:cNvSpPr txBox="1">
            <a:spLocks noChangeArrowheads="1"/>
          </p:cNvSpPr>
          <p:nvPr/>
        </p:nvSpPr>
        <p:spPr bwMode="auto">
          <a:xfrm>
            <a:off x="2667000" y="1752600"/>
            <a:ext cx="381000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President Obama’s plan:</a:t>
            </a:r>
          </a:p>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Create new green jobs that can’t be outsourced </a:t>
            </a:r>
            <a:r>
              <a:rPr kumimoji="0" lang="en-US" altLang="zh-CN" sz="2400" b="0" i="1"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and</a:t>
            </a:r>
            <a:br>
              <a:rPr kumimoji="0" lang="en-US" altLang="zh-CN" sz="2400" b="0" i="1"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 to America’s future competitiveness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a:extLst>
              <a:ext uri="{FF2B5EF4-FFF2-40B4-BE49-F238E27FC236}">
                <a16:creationId xmlns:a16="http://schemas.microsoft.com/office/drawing/2014/main" id="{7A10E3FA-1B64-FFBE-8F06-8907D8B68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875"/>
          <a:stretch>
            <a:fillRect/>
          </a:stretch>
        </p:blipFill>
        <p:spPr bwMode="auto">
          <a:xfrm>
            <a:off x="282575" y="701675"/>
            <a:ext cx="8861425" cy="6105525"/>
          </a:xfrm>
          <a:prstGeom prst="rect">
            <a:avLst/>
          </a:prstGeom>
          <a:noFill/>
          <a:extLst>
            <a:ext uri="{909E8E84-426E-40DD-AFC4-6F175D3DCCD1}">
              <a14:hiddenFill xmlns:a14="http://schemas.microsoft.com/office/drawing/2010/main">
                <a:solidFill>
                  <a:srgbClr val="FFFFFF"/>
                </a:solidFill>
              </a14:hiddenFill>
            </a:ext>
          </a:extLst>
        </p:spPr>
      </p:pic>
      <p:sp>
        <p:nvSpPr>
          <p:cNvPr id="148483" name="Text Box 3">
            <a:extLst>
              <a:ext uri="{FF2B5EF4-FFF2-40B4-BE49-F238E27FC236}">
                <a16:creationId xmlns:a16="http://schemas.microsoft.com/office/drawing/2014/main" id="{D9A83F8E-A7FB-6524-5B9F-F4B428645BBA}"/>
              </a:ext>
            </a:extLst>
          </p:cNvPr>
          <p:cNvSpPr txBox="1">
            <a:spLocks noChangeArrowheads="1"/>
          </p:cNvSpPr>
          <p:nvPr/>
        </p:nvSpPr>
        <p:spPr bwMode="auto">
          <a:xfrm>
            <a:off x="-117475" y="111125"/>
            <a:ext cx="936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Building Efficiency: Where we are &amp; where we </a:t>
            </a:r>
            <a:r>
              <a:rPr kumimoji="0" lang="en-US" altLang="zh-CN" sz="2800" b="1" i="1"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can</a:t>
            </a:r>
            <a:r>
              <a:rPr kumimoji="0"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be.</a:t>
            </a:r>
            <a:r>
              <a:rPr kumimoji="0" lang="en-US" altLang="zh-CN" sz="28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mn-cs"/>
              </a:rPr>
              <a:t> </a:t>
            </a:r>
          </a:p>
        </p:txBody>
      </p:sp>
      <p:sp>
        <p:nvSpPr>
          <p:cNvPr id="148484" name="Line 4">
            <a:extLst>
              <a:ext uri="{FF2B5EF4-FFF2-40B4-BE49-F238E27FC236}">
                <a16:creationId xmlns:a16="http://schemas.microsoft.com/office/drawing/2014/main" id="{893F3AD5-8761-B667-3F7C-C58FAF57410E}"/>
              </a:ext>
            </a:extLst>
          </p:cNvPr>
          <p:cNvSpPr>
            <a:spLocks noChangeShapeType="1"/>
          </p:cNvSpPr>
          <p:nvPr/>
        </p:nvSpPr>
        <p:spPr bwMode="auto">
          <a:xfrm>
            <a:off x="5367338" y="1800225"/>
            <a:ext cx="0" cy="3090863"/>
          </a:xfrm>
          <a:prstGeom prst="line">
            <a:avLst/>
          </a:prstGeom>
          <a:noFill/>
          <a:ln w="38100">
            <a:solidFill>
              <a:srgbClr val="FF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8485" name="Text Box 5">
            <a:extLst>
              <a:ext uri="{FF2B5EF4-FFF2-40B4-BE49-F238E27FC236}">
                <a16:creationId xmlns:a16="http://schemas.microsoft.com/office/drawing/2014/main" id="{F255CD9F-597A-E307-AEC1-730AAA3E39AF}"/>
              </a:ext>
            </a:extLst>
          </p:cNvPr>
          <p:cNvSpPr txBox="1">
            <a:spLocks noChangeArrowheads="1"/>
          </p:cNvSpPr>
          <p:nvPr/>
        </p:nvSpPr>
        <p:spPr bwMode="auto">
          <a:xfrm>
            <a:off x="0" y="4852988"/>
            <a:ext cx="47894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3x improvement demonstrated</a:t>
            </a:r>
            <a:b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6 -8x improvement is possible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a:extLst>
              <a:ext uri="{FF2B5EF4-FFF2-40B4-BE49-F238E27FC236}">
                <a16:creationId xmlns:a16="http://schemas.microsoft.com/office/drawing/2014/main" id="{08088466-801C-42EA-82CB-A203CDCF9C8D}"/>
              </a:ext>
            </a:extLst>
          </p:cNvPr>
          <p:cNvSpPr txBox="1">
            <a:spLocks noChangeArrowheads="1"/>
          </p:cNvSpPr>
          <p:nvPr/>
        </p:nvSpPr>
        <p:spPr bwMode="auto">
          <a:xfrm>
            <a:off x="509588" y="1409700"/>
            <a:ext cx="2157412" cy="1819275"/>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Sunlight</a:t>
            </a:r>
          </a:p>
          <a:p>
            <a:pPr marL="0" marR="0" lvl="0" indent="0" algn="ctr" defTabSz="914400" rtl="0" eaLnBrk="1" fontAlgn="base" latinLnBrk="0" hangingPunct="1">
              <a:lnSpc>
                <a:spcPct val="9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CO</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2</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 </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H</a:t>
            </a:r>
            <a:r>
              <a:rPr kumimoji="0" lang="en-US" altLang="zh-CN" sz="3200" b="0" i="0" u="none" strike="noStrike" kern="1200" cap="none" spc="0" normalizeH="0" baseline="-2500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2</a:t>
            </a: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0, </a:t>
            </a:r>
          </a:p>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Nutrients</a:t>
            </a:r>
          </a:p>
        </p:txBody>
      </p:sp>
      <p:sp>
        <p:nvSpPr>
          <p:cNvPr id="99331" name="Text Box 3">
            <a:extLst>
              <a:ext uri="{FF2B5EF4-FFF2-40B4-BE49-F238E27FC236}">
                <a16:creationId xmlns:a16="http://schemas.microsoft.com/office/drawing/2014/main" id="{7C39595F-02D6-5ECA-608F-BF60EC7411AE}"/>
              </a:ext>
            </a:extLst>
          </p:cNvPr>
          <p:cNvSpPr txBox="1">
            <a:spLocks noChangeArrowheads="1"/>
          </p:cNvSpPr>
          <p:nvPr/>
        </p:nvSpPr>
        <p:spPr bwMode="auto">
          <a:xfrm>
            <a:off x="3751263" y="2030413"/>
            <a:ext cx="1903412" cy="596900"/>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Biomass</a:t>
            </a:r>
          </a:p>
        </p:txBody>
      </p:sp>
      <p:sp>
        <p:nvSpPr>
          <p:cNvPr id="99332" name="Text Box 4">
            <a:extLst>
              <a:ext uri="{FF2B5EF4-FFF2-40B4-BE49-F238E27FC236}">
                <a16:creationId xmlns:a16="http://schemas.microsoft.com/office/drawing/2014/main" id="{25656C8A-304B-FBC0-C9F6-BF0254060B95}"/>
              </a:ext>
            </a:extLst>
          </p:cNvPr>
          <p:cNvSpPr txBox="1">
            <a:spLocks noChangeArrowheads="1"/>
          </p:cNvSpPr>
          <p:nvPr/>
        </p:nvSpPr>
        <p:spPr bwMode="auto">
          <a:xfrm>
            <a:off x="6684963" y="1790700"/>
            <a:ext cx="2173287" cy="1085850"/>
          </a:xfrm>
          <a:prstGeom prst="rect">
            <a:avLst/>
          </a:prstGeom>
          <a:noFill/>
          <a:ln w="190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Arial" panose="020B0604020202020204" pitchFamily="34" charset="0"/>
              </a:rPr>
              <a:t>Chemical energy</a:t>
            </a:r>
          </a:p>
        </p:txBody>
      </p:sp>
      <p:sp>
        <p:nvSpPr>
          <p:cNvPr id="99333" name="AutoShape 5">
            <a:extLst>
              <a:ext uri="{FF2B5EF4-FFF2-40B4-BE49-F238E27FC236}">
                <a16:creationId xmlns:a16="http://schemas.microsoft.com/office/drawing/2014/main" id="{7AC150AC-88E3-E454-CB63-9B886909D13E}"/>
              </a:ext>
            </a:extLst>
          </p:cNvPr>
          <p:cNvSpPr>
            <a:spLocks noChangeArrowheads="1"/>
          </p:cNvSpPr>
          <p:nvPr/>
        </p:nvSpPr>
        <p:spPr bwMode="auto">
          <a:xfrm>
            <a:off x="2895600" y="2152650"/>
            <a:ext cx="674688" cy="300038"/>
          </a:xfrm>
          <a:prstGeom prst="rightArrow">
            <a:avLst>
              <a:gd name="adj1" fmla="val 50000"/>
              <a:gd name="adj2" fmla="val 562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4" name="AutoShape 6">
            <a:extLst>
              <a:ext uri="{FF2B5EF4-FFF2-40B4-BE49-F238E27FC236}">
                <a16:creationId xmlns:a16="http://schemas.microsoft.com/office/drawing/2014/main" id="{3BF1CA82-C072-D57E-7D75-5B6578661282}"/>
              </a:ext>
            </a:extLst>
          </p:cNvPr>
          <p:cNvSpPr>
            <a:spLocks noChangeArrowheads="1"/>
          </p:cNvSpPr>
          <p:nvPr/>
        </p:nvSpPr>
        <p:spPr bwMode="auto">
          <a:xfrm>
            <a:off x="5840413" y="2162175"/>
            <a:ext cx="674687" cy="300038"/>
          </a:xfrm>
          <a:prstGeom prst="rightArrow">
            <a:avLst>
              <a:gd name="adj1" fmla="val 50000"/>
              <a:gd name="adj2" fmla="val 562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5" name="Text Box 7">
            <a:extLst>
              <a:ext uri="{FF2B5EF4-FFF2-40B4-BE49-F238E27FC236}">
                <a16:creationId xmlns:a16="http://schemas.microsoft.com/office/drawing/2014/main" id="{4075B54F-A259-30F4-FAE0-F5CC4B52F324}"/>
              </a:ext>
            </a:extLst>
          </p:cNvPr>
          <p:cNvSpPr txBox="1">
            <a:spLocks noChangeArrowheads="1"/>
          </p:cNvSpPr>
          <p:nvPr/>
        </p:nvSpPr>
        <p:spPr bwMode="auto">
          <a:xfrm>
            <a:off x="381000" y="3900488"/>
            <a:ext cx="443865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Develop </a:t>
            </a:r>
            <a:r>
              <a:rPr kumimoji="0" lang="en-US" altLang="zh-CN" sz="2800" b="1"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energy</a:t>
            </a: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rPr>
              <a:t> plants that can use marginal </a:t>
            </a:r>
            <a:r>
              <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mn-cs"/>
              </a:rPr>
              <a:t>agricultural land, need less nutrients, water, and are easier to breakdown into simple sugars</a:t>
            </a:r>
            <a:endParaRPr kumimoji="0" lang="en-US" altLang="zh-CN" sz="2800" b="0" i="0" u="none" strike="noStrike" kern="1200" cap="none" spc="0" normalizeH="0" baseline="0" noProof="0">
              <a:ln>
                <a:noFill/>
              </a:ln>
              <a:solidFill>
                <a:srgbClr val="0099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9336" name="AutoShape 8">
            <a:extLst>
              <a:ext uri="{FF2B5EF4-FFF2-40B4-BE49-F238E27FC236}">
                <a16:creationId xmlns:a16="http://schemas.microsoft.com/office/drawing/2014/main" id="{8B2F3C06-1482-F1BE-DE44-FE3ACFA7A23C}"/>
              </a:ext>
            </a:extLst>
          </p:cNvPr>
          <p:cNvSpPr>
            <a:spLocks/>
          </p:cNvSpPr>
          <p:nvPr/>
        </p:nvSpPr>
        <p:spPr bwMode="auto">
          <a:xfrm rot="-5400000">
            <a:off x="2374106" y="1796257"/>
            <a:ext cx="509587" cy="3733800"/>
          </a:xfrm>
          <a:prstGeom prst="rightBrace">
            <a:avLst>
              <a:gd name="adj1" fmla="val 104310"/>
              <a:gd name="adj2" fmla="val 65394"/>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37" name="Text Box 9">
            <a:extLst>
              <a:ext uri="{FF2B5EF4-FFF2-40B4-BE49-F238E27FC236}">
                <a16:creationId xmlns:a16="http://schemas.microsoft.com/office/drawing/2014/main" id="{046CF644-43D4-784F-F727-8BC183AC4C4D}"/>
              </a:ext>
            </a:extLst>
          </p:cNvPr>
          <p:cNvSpPr txBox="1">
            <a:spLocks noChangeArrowheads="1"/>
          </p:cNvSpPr>
          <p:nvPr/>
        </p:nvSpPr>
        <p:spPr bwMode="auto">
          <a:xfrm>
            <a:off x="838200" y="228600"/>
            <a:ext cx="7696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3600" b="0" i="0" u="none" strike="noStrike" kern="120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cs typeface="Arial" panose="020B0604020202020204" pitchFamily="34" charset="0"/>
              </a:rPr>
              <a:t>Sunlight to energy via Bio-mass</a:t>
            </a:r>
          </a:p>
        </p:txBody>
      </p:sp>
      <p:grpSp>
        <p:nvGrpSpPr>
          <p:cNvPr id="99338" name="Group 10">
            <a:extLst>
              <a:ext uri="{FF2B5EF4-FFF2-40B4-BE49-F238E27FC236}">
                <a16:creationId xmlns:a16="http://schemas.microsoft.com/office/drawing/2014/main" id="{5D44795C-4293-3670-6C86-064086636913}"/>
              </a:ext>
            </a:extLst>
          </p:cNvPr>
          <p:cNvGrpSpPr>
            <a:grpSpLocks/>
          </p:cNvGrpSpPr>
          <p:nvPr/>
        </p:nvGrpSpPr>
        <p:grpSpPr bwMode="auto">
          <a:xfrm>
            <a:off x="0" y="3384550"/>
            <a:ext cx="4038600" cy="2257425"/>
            <a:chOff x="3024" y="2160"/>
            <a:chExt cx="2544" cy="1422"/>
          </a:xfrm>
        </p:grpSpPr>
        <p:sp>
          <p:nvSpPr>
            <p:cNvPr id="99339" name="AutoShape 11">
              <a:extLst>
                <a:ext uri="{FF2B5EF4-FFF2-40B4-BE49-F238E27FC236}">
                  <a16:creationId xmlns:a16="http://schemas.microsoft.com/office/drawing/2014/main" id="{F7BDBDA4-672A-35B4-674F-2BBCC048EA88}"/>
                </a:ext>
              </a:extLst>
            </p:cNvPr>
            <p:cNvSpPr>
              <a:spLocks/>
            </p:cNvSpPr>
            <p:nvPr/>
          </p:nvSpPr>
          <p:spPr bwMode="auto">
            <a:xfrm rot="-5400000">
              <a:off x="4183" y="1097"/>
              <a:ext cx="321" cy="2448"/>
            </a:xfrm>
            <a:prstGeom prst="rightBrace">
              <a:avLst>
                <a:gd name="adj1" fmla="val 108567"/>
                <a:gd name="adj2" fmla="val 33028"/>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340" name="Text Box 12">
              <a:extLst>
                <a:ext uri="{FF2B5EF4-FFF2-40B4-BE49-F238E27FC236}">
                  <a16:creationId xmlns:a16="http://schemas.microsoft.com/office/drawing/2014/main" id="{3F96BDEC-F546-5673-C385-33E5DC4D69E2}"/>
                </a:ext>
              </a:extLst>
            </p:cNvPr>
            <p:cNvSpPr txBox="1">
              <a:spLocks noChangeArrowheads="1"/>
            </p:cNvSpPr>
            <p:nvPr/>
          </p:nvSpPr>
          <p:spPr bwMode="auto">
            <a:xfrm>
              <a:off x="3024" y="2448"/>
              <a:ext cx="2544"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t>Improved conversion of cellulose into fuel.</a:t>
              </a:r>
              <a:b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br>
              <a:r>
                <a:rPr kumimoji="0" lang="en-US" altLang="zh-CN" sz="2800" b="0"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Arial" panose="020B0604020202020204" pitchFamily="34" charset="0"/>
                </a:rPr>
                <a:t>New organisms for biomass conversion.</a:t>
              </a:r>
            </a:p>
          </p:txBody>
        </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99FB40A5-86A3-6DCD-AEBA-33B064393D25}"/>
              </a:ext>
            </a:extLst>
          </p:cNvPr>
          <p:cNvSpPr>
            <a:spLocks noGrp="1" noChangeArrowheads="1"/>
          </p:cNvSpPr>
          <p:nvPr>
            <p:ph type="title"/>
          </p:nvPr>
        </p:nvSpPr>
        <p:spPr/>
        <p:txBody>
          <a:bodyPr/>
          <a:lstStyle/>
          <a:p>
            <a:r>
              <a:rPr lang="en-CA" altLang="zh-CN" b="1">
                <a:effectLst>
                  <a:outerShdw blurRad="38100" dist="38100" dir="2700000" algn="tl">
                    <a:srgbClr val="000000"/>
                  </a:outerShdw>
                </a:effectLst>
              </a:rPr>
              <a:t>Conclusions</a:t>
            </a:r>
            <a:endParaRPr lang="en-US" altLang="zh-CN" b="1">
              <a:effectLst>
                <a:outerShdw blurRad="38100" dist="38100" dir="2700000" algn="tl">
                  <a:srgbClr val="000000"/>
                </a:outerShdw>
              </a:effectLst>
              <a:ea typeface="宋体" panose="02010600030101010101" pitchFamily="2" charset="-122"/>
            </a:endParaRPr>
          </a:p>
        </p:txBody>
      </p:sp>
      <p:sp>
        <p:nvSpPr>
          <p:cNvPr id="184323" name="Rectangle 3">
            <a:extLst>
              <a:ext uri="{FF2B5EF4-FFF2-40B4-BE49-F238E27FC236}">
                <a16:creationId xmlns:a16="http://schemas.microsoft.com/office/drawing/2014/main" id="{EE2588B6-B728-4060-1E50-25FDBF015D5B}"/>
              </a:ext>
            </a:extLst>
          </p:cNvPr>
          <p:cNvSpPr>
            <a:spLocks noGrp="1" noChangeArrowheads="1"/>
          </p:cNvSpPr>
          <p:nvPr>
            <p:ph type="body" idx="1"/>
          </p:nvPr>
        </p:nvSpPr>
        <p:spPr>
          <a:xfrm>
            <a:off x="914400" y="1557338"/>
            <a:ext cx="8229600" cy="4464050"/>
          </a:xfrm>
        </p:spPr>
        <p:txBody>
          <a:bodyPr/>
          <a:lstStyle/>
          <a:p>
            <a:pPr marL="533400" indent="-533400">
              <a:lnSpc>
                <a:spcPct val="90000"/>
              </a:lnSpc>
              <a:buFontTx/>
              <a:buNone/>
            </a:pPr>
            <a:r>
              <a:rPr lang="en-CA" altLang="zh-CN"/>
              <a:t>	Two pathways of furan formation were identified in the model systems:</a:t>
            </a:r>
          </a:p>
          <a:p>
            <a:pPr marL="533400" indent="-533400">
              <a:lnSpc>
                <a:spcPct val="90000"/>
              </a:lnSpc>
              <a:buFontTx/>
              <a:buNone/>
            </a:pPr>
            <a:endParaRPr lang="en-US" altLang="zh-CN">
              <a:ea typeface="宋体" panose="02010600030101010101" pitchFamily="2" charset="-122"/>
            </a:endParaRPr>
          </a:p>
          <a:p>
            <a:pPr marL="533400" indent="-533400">
              <a:lnSpc>
                <a:spcPct val="90000"/>
              </a:lnSpc>
              <a:buFontTx/>
              <a:buAutoNum type="arabicPeriod"/>
            </a:pPr>
            <a:r>
              <a:rPr lang="en-US" altLang="zh-CN">
                <a:ea typeface="宋体" panose="02010600030101010101" pitchFamily="2" charset="-122"/>
              </a:rPr>
              <a:t>Polyunsaturated fatty acids (linoleic, linolenic) via peroxidation and ring closure</a:t>
            </a:r>
          </a:p>
          <a:p>
            <a:pPr marL="533400" indent="-533400">
              <a:lnSpc>
                <a:spcPct val="90000"/>
              </a:lnSpc>
              <a:buFontTx/>
              <a:buNone/>
            </a:pPr>
            <a:r>
              <a:rPr lang="en-US" altLang="zh-CN">
                <a:ea typeface="宋体" panose="02010600030101010101" pitchFamily="2" charset="-122"/>
              </a:rPr>
              <a:t>2.	Decomposition of ascorbic acid derivatives particularly dehydroascorbic acid and isoascorbic acid</a:t>
            </a:r>
            <a:endParaRPr lang="en-US" altLang="zh-CN" baseline="-25000">
              <a:ea typeface="宋体" panose="02010600030101010101" pitchFamily="2" charset="-122"/>
            </a:endParaRPr>
          </a:p>
          <a:p>
            <a:pPr marL="533400" indent="-533400">
              <a:lnSpc>
                <a:spcPct val="90000"/>
              </a:lnSpc>
              <a:buFontTx/>
              <a:buNone/>
            </a:pPr>
            <a:endParaRPr lang="en-CA"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933E7118-FE6E-1C93-6400-0A10BF9C2D6C}"/>
              </a:ext>
            </a:extLst>
          </p:cNvPr>
          <p:cNvSpPr txBox="1">
            <a:spLocks noGrp="1"/>
          </p:cNvSpPr>
          <p:nvPr/>
        </p:nvSpPr>
        <p:spPr bwMode="auto">
          <a:xfrm>
            <a:off x="72390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F84E0E6-63EE-4494-9BE3-F70701674D19}" type="slidenum">
              <a:rPr kumimoji="0" lang="en-US" altLang="zh-CN" sz="14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6147" name="Rectangle 2">
            <a:extLst>
              <a:ext uri="{FF2B5EF4-FFF2-40B4-BE49-F238E27FC236}">
                <a16:creationId xmlns:a16="http://schemas.microsoft.com/office/drawing/2014/main" id="{9322C673-E813-12D3-4DAF-6FC9BCFAB659}"/>
              </a:ext>
            </a:extLst>
          </p:cNvPr>
          <p:cNvSpPr>
            <a:spLocks noGrp="1" noChangeArrowheads="1"/>
          </p:cNvSpPr>
          <p:nvPr/>
        </p:nvSpPr>
        <p:spPr bwMode="auto">
          <a:xfrm>
            <a:off x="457200" y="7620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Westat Research Corporation</a:t>
            </a:r>
          </a:p>
        </p:txBody>
      </p:sp>
      <p:sp>
        <p:nvSpPr>
          <p:cNvPr id="6148" name="Rectangle 3">
            <a:extLst>
              <a:ext uri="{FF2B5EF4-FFF2-40B4-BE49-F238E27FC236}">
                <a16:creationId xmlns:a16="http://schemas.microsoft.com/office/drawing/2014/main" id="{5197B066-5157-6779-0473-FF34D2BEC882}"/>
              </a:ext>
            </a:extLst>
          </p:cNvPr>
          <p:cNvSpPr>
            <a:spLocks noGrp="1" noChangeArrowheads="1"/>
          </p:cNvSpPr>
          <p:nvPr/>
        </p:nvSpPr>
        <p:spPr bwMode="auto">
          <a:xfrm>
            <a:off x="457200" y="16764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Company Profile</a:t>
            </a:r>
            <a:endPar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An Employee-owned Research Corporation</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Leading Survey Research Organization - Established in 1961</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Headquarters in Rockville, Maryland (more than 1,900 headquarters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employees)</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Areas of Expertise: Survey, statistical, and analytical methods, program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evaluation, qualitative studies (e.g., cognitive pretests of surveys, focus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groups, in-depth interviews, and website usability studies), clinical trials,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and custom research</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Clients: Federal agencies, businesses, foundations, and state and local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governments</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Westat Presenters</a:t>
            </a:r>
            <a:endPar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Michele Harmon, Ph.D. – Project Director, NASA Ames Diversity Study</a:t>
            </a:r>
          </a:p>
          <a:p>
            <a:pPr marL="457200" marR="0" lvl="1" indent="0" algn="l" defTabSz="914400" rtl="0" eaLnBrk="0" fontAlgn="base" latinLnBrk="0" hangingPunct="0">
              <a:lnSpc>
                <a:spcPct val="100000"/>
              </a:lnSpc>
              <a:spcBef>
                <a:spcPct val="0"/>
              </a:spcBef>
              <a:spcAft>
                <a:spcPct val="0"/>
              </a:spcAft>
              <a:buClrTx/>
              <a:buSzTx/>
              <a:buFontTx/>
              <a:buChar char="•"/>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Marty Franklin, M.A. – Graduate Certificate in Survey Methodology –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Project Manager of the NASA Ames Diversity Study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FC347C1-4D15-B200-E95F-A4D344D6C254}"/>
              </a:ext>
            </a:extLst>
          </p:cNvPr>
          <p:cNvSpPr>
            <a:spLocks noGrp="1" noChangeArrowheads="1"/>
          </p:cNvSpPr>
          <p:nvPr>
            <p:ph type="title"/>
          </p:nvPr>
        </p:nvSpPr>
        <p:spPr>
          <a:xfrm>
            <a:off x="169333" y="516467"/>
            <a:ext cx="8974667" cy="948267"/>
          </a:xfrm>
        </p:spPr>
        <p:txBody>
          <a:bodyPr/>
          <a:lstStyle/>
          <a:p>
            <a:r>
              <a:rPr lang="en-US" altLang="zh-CN" sz="3200">
                <a:ea typeface="宋体" panose="02010600030101010101" pitchFamily="2" charset="-122"/>
              </a:rPr>
              <a:t>How can a local TB program use surveillance data to conduct evaluations?</a:t>
            </a:r>
          </a:p>
        </p:txBody>
      </p:sp>
      <p:sp>
        <p:nvSpPr>
          <p:cNvPr id="63491" name="Rectangle 3">
            <a:extLst>
              <a:ext uri="{FF2B5EF4-FFF2-40B4-BE49-F238E27FC236}">
                <a16:creationId xmlns:a16="http://schemas.microsoft.com/office/drawing/2014/main" id="{77E3AFC3-52F7-92F2-9BC2-C9D00F18261A}"/>
              </a:ext>
            </a:extLst>
          </p:cNvPr>
          <p:cNvSpPr>
            <a:spLocks noGrp="1" noChangeArrowheads="1"/>
          </p:cNvSpPr>
          <p:nvPr>
            <p:ph type="body" idx="1"/>
          </p:nvPr>
        </p:nvSpPr>
        <p:spPr>
          <a:xfrm>
            <a:off x="0" y="2142067"/>
            <a:ext cx="8466667" cy="4470400"/>
          </a:xfrm>
        </p:spPr>
        <p:txBody>
          <a:bodyPr/>
          <a:lstStyle/>
          <a:p>
            <a:pPr marL="541873" indent="-541873">
              <a:buFontTx/>
              <a:buAutoNum type="arabicPeriod"/>
            </a:pPr>
            <a:r>
              <a:rPr lang="en-US" altLang="zh-CN" b="1">
                <a:ea typeface="宋体" panose="02010600030101010101" pitchFamily="2" charset="-122"/>
              </a:rPr>
              <a:t>The national TB program requires each grantee to write an evaluation plan by Dec. 16, 2005.</a:t>
            </a:r>
          </a:p>
          <a:p>
            <a:pPr marL="541873" indent="-541873">
              <a:buFontTx/>
              <a:buAutoNum type="arabicPeriod"/>
            </a:pPr>
            <a:endParaRPr lang="en-US" altLang="zh-CN" b="1">
              <a:ea typeface="宋体" panose="02010600030101010101" pitchFamily="2" charset="-122"/>
            </a:endParaRPr>
          </a:p>
          <a:p>
            <a:pPr marL="948279" lvl="1" indent="-541873"/>
            <a:r>
              <a:rPr lang="en-US" altLang="zh-CN" b="1">
                <a:ea typeface="宋体" panose="02010600030101010101" pitchFamily="2" charset="-122"/>
              </a:rPr>
              <a:t>Surveillance data can help ensure the right evaluation questions are identified, and</a:t>
            </a:r>
          </a:p>
          <a:p>
            <a:pPr marL="948279" lvl="1" indent="-541873"/>
            <a:endParaRPr lang="en-US" altLang="zh-CN" b="1">
              <a:ea typeface="宋体" panose="02010600030101010101" pitchFamily="2" charset="-122"/>
            </a:endParaRPr>
          </a:p>
          <a:p>
            <a:pPr marL="948279" lvl="1" indent="-541873"/>
            <a:r>
              <a:rPr lang="en-US" altLang="zh-CN" b="1">
                <a:ea typeface="宋体" panose="02010600030101010101" pitchFamily="2" charset="-122"/>
              </a:rPr>
              <a:t>Surveillance data can be used to set meaningful benchmarks for progress.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C573B262-1698-8680-15F0-F6E05EE3A41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F4D3F20-305B-4235-B671-28B279C34FC7}" type="slidenum">
              <a:rPr kumimoji="0" lang="en-US" altLang="zh-CN" sz="14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zh-CN" sz="1400" b="1" i="0"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65539" name="Rectangle 2">
            <a:extLst>
              <a:ext uri="{FF2B5EF4-FFF2-40B4-BE49-F238E27FC236}">
                <a16:creationId xmlns:a16="http://schemas.microsoft.com/office/drawing/2014/main" id="{8CA8732B-0051-DE39-B552-40695863DD76}"/>
              </a:ext>
            </a:extLst>
          </p:cNvPr>
          <p:cNvSpPr>
            <a:spLocks noGrp="1" noChangeArrowheads="1"/>
          </p:cNvSpPr>
          <p:nvPr>
            <p:ph type="title"/>
          </p:nvPr>
        </p:nvSpPr>
        <p:spPr>
          <a:xfrm>
            <a:off x="647700" y="914400"/>
            <a:ext cx="7848600" cy="500063"/>
          </a:xfrm>
        </p:spPr>
        <p:txBody>
          <a:bodyPr/>
          <a:lstStyle/>
          <a:p>
            <a:pPr algn="l" eaLnBrk="1" hangingPunct="1"/>
            <a:r>
              <a:rPr lang="en-US" altLang="zh-CN" sz="2000" b="1">
                <a:ea typeface="宋体" panose="02010600030101010101" pitchFamily="2" charset="-122"/>
              </a:rPr>
              <a:t>Research Question 5: </a:t>
            </a:r>
            <a:br>
              <a:rPr lang="en-US" altLang="zh-CN" sz="2000" b="1">
                <a:ea typeface="宋体" panose="02010600030101010101" pitchFamily="2" charset="-122"/>
              </a:rPr>
            </a:br>
            <a:r>
              <a:rPr lang="en-US" altLang="zh-CN" sz="2000" b="1">
                <a:ea typeface="宋体" panose="02010600030101010101" pitchFamily="2" charset="-122"/>
              </a:rPr>
              <a:t>Findings: Overall Effectiveness in Creating an Inclusive Work Environment</a:t>
            </a:r>
          </a:p>
        </p:txBody>
      </p:sp>
      <p:sp>
        <p:nvSpPr>
          <p:cNvPr id="65540" name="Rectangle 3">
            <a:extLst>
              <a:ext uri="{FF2B5EF4-FFF2-40B4-BE49-F238E27FC236}">
                <a16:creationId xmlns:a16="http://schemas.microsoft.com/office/drawing/2014/main" id="{83D87B02-A523-6F7A-C6BB-4FC8A61706FE}"/>
              </a:ext>
            </a:extLst>
          </p:cNvPr>
          <p:cNvSpPr>
            <a:spLocks noGrp="1" noChangeArrowheads="1"/>
          </p:cNvSpPr>
          <p:nvPr>
            <p:ph type="body" idx="1"/>
          </p:nvPr>
        </p:nvSpPr>
        <p:spPr>
          <a:xfrm>
            <a:off x="838200" y="1600200"/>
            <a:ext cx="8077200" cy="4525963"/>
          </a:xfrm>
        </p:spPr>
        <p:txBody>
          <a:bodyPr/>
          <a:lstStyle/>
          <a:p>
            <a:pPr marL="0" indent="0" eaLnBrk="1" hangingPunct="1">
              <a:lnSpc>
                <a:spcPct val="80000"/>
              </a:lnSpc>
              <a:buFontTx/>
              <a:buNone/>
            </a:pPr>
            <a:r>
              <a:rPr lang="en-US" altLang="zh-CN" sz="1600" b="1">
                <a:ea typeface="宋体" panose="02010600030101010101" pitchFamily="2" charset="-122"/>
              </a:rPr>
              <a:t>Positive Perceptions Clustered into Three Groups</a:t>
            </a:r>
          </a:p>
          <a:p>
            <a:pPr marL="0" indent="0" eaLnBrk="1" hangingPunct="1">
              <a:lnSpc>
                <a:spcPct val="80000"/>
              </a:lnSpc>
              <a:buFontTx/>
              <a:buNone/>
            </a:pPr>
            <a:endParaRPr lang="en-US" altLang="zh-CN" sz="1400" b="1">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1</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Promoting professional growth – 70.7%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Fostering mutual trust and respect – 69.7%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Valuing individual contributions – 69.0%</a:t>
            </a:r>
          </a:p>
          <a:p>
            <a:pPr marL="0" indent="0" eaLnBrk="1" hangingPunct="1">
              <a:lnSpc>
                <a:spcPct val="80000"/>
              </a:lnSpc>
            </a:pPr>
            <a:endParaRPr lang="en-US" altLang="zh-CN" sz="1600">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2</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Providing a supportive environment for every employee – 63.3%</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Sharing information with employees so they can do their best work – 58.7%</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Creating a strong teamwork culture – 58.5%</a:t>
            </a:r>
          </a:p>
          <a:p>
            <a:pPr marL="0" indent="0" eaLnBrk="1" hangingPunct="1">
              <a:lnSpc>
                <a:spcPct val="80000"/>
              </a:lnSpc>
            </a:pPr>
            <a:endParaRPr lang="en-US" altLang="zh-CN" sz="1600">
              <a:ea typeface="宋体" panose="02010600030101010101" pitchFamily="2" charset="-122"/>
            </a:endParaRPr>
          </a:p>
          <a:p>
            <a:pPr marL="0" indent="0" eaLnBrk="1" hangingPunct="1">
              <a:lnSpc>
                <a:spcPct val="80000"/>
              </a:lnSpc>
              <a:buFontTx/>
              <a:buNone/>
            </a:pPr>
            <a:r>
              <a:rPr lang="en-US" altLang="zh-CN" sz="1600">
                <a:ea typeface="宋体" panose="02010600030101010101" pitchFamily="2" charset="-122"/>
              </a:rPr>
              <a:t>Group 3</a:t>
            </a:r>
          </a:p>
          <a:p>
            <a:pPr lvl="1" eaLnBrk="1" hangingPunct="1">
              <a:lnSpc>
                <a:spcPct val="80000"/>
              </a:lnSpc>
              <a:buSzPct val="85000"/>
              <a:buFont typeface="Wingdings" panose="05000000000000000000" pitchFamily="2" charset="2"/>
              <a:buChar char="§"/>
            </a:pPr>
            <a:r>
              <a:rPr lang="en-US" altLang="zh-CN" sz="1600">
                <a:ea typeface="宋体" panose="02010600030101010101" pitchFamily="2" charset="-122"/>
              </a:rPr>
              <a:t>Educating employees on how diversity fosters creativity and innovation – 49.9%</a:t>
            </a:r>
          </a:p>
          <a:p>
            <a:pPr marL="0" indent="0" eaLnBrk="1" hangingPunct="1">
              <a:lnSpc>
                <a:spcPct val="80000"/>
              </a:lnSpc>
              <a:buFontTx/>
              <a:buNone/>
            </a:pPr>
            <a:endParaRPr lang="en-US" altLang="zh-CN" sz="1600">
              <a:ea typeface="宋体" panose="02010600030101010101" pitchFamily="2" charset="-122"/>
            </a:endParaRPr>
          </a:p>
          <a:p>
            <a:pPr marL="0" indent="0" eaLnBrk="1" hangingPunct="1">
              <a:buFontTx/>
              <a:buNone/>
            </a:pPr>
            <a:r>
              <a:rPr lang="en-US" altLang="zh-CN" sz="1600" b="1">
                <a:ea typeface="宋体" panose="02010600030101010101" pitchFamily="2" charset="-122"/>
              </a:rPr>
              <a:t>Subgroup Differences in Positive Perceptions for All 7 Items about Overall Effectiveness in Creating an Inclusive Work Environment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CEB3EB49-096F-5BAF-BC7C-36E5B698728A}"/>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5FE5A-A292-4EB3-97A0-CAA5AC9B94BE}"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698" name="Rectangle 2">
            <a:extLst>
              <a:ext uri="{FF2B5EF4-FFF2-40B4-BE49-F238E27FC236}">
                <a16:creationId xmlns:a16="http://schemas.microsoft.com/office/drawing/2014/main" id="{50B031A3-832A-E088-45C0-1E14BAA8E26F}"/>
              </a:ext>
            </a:extLst>
          </p:cNvPr>
          <p:cNvSpPr>
            <a:spLocks noGrp="1" noChangeArrowheads="1"/>
          </p:cNvSpPr>
          <p:nvPr>
            <p:ph type="title"/>
          </p:nvPr>
        </p:nvSpPr>
        <p:spPr>
          <a:xfrm>
            <a:off x="685800" y="609600"/>
            <a:ext cx="7772400" cy="762000"/>
          </a:xfrm>
        </p:spPr>
        <p:txBody>
          <a:bodyPr/>
          <a:lstStyle/>
          <a:p>
            <a:r>
              <a:rPr lang="en-US" altLang="zh-CN" b="1">
                <a:solidFill>
                  <a:schemeClr val="tx1"/>
                </a:solidFill>
                <a:ea typeface="宋体" panose="02010600030101010101" pitchFamily="2" charset="-122"/>
              </a:rPr>
              <a:t>92 Guidance - Indications</a:t>
            </a:r>
            <a:endParaRPr lang="en-US" altLang="zh-CN">
              <a:solidFill>
                <a:schemeClr val="tx1"/>
              </a:solidFill>
              <a:ea typeface="宋体" panose="02010600030101010101" pitchFamily="2" charset="-122"/>
            </a:endParaRPr>
          </a:p>
        </p:txBody>
      </p:sp>
      <p:sp>
        <p:nvSpPr>
          <p:cNvPr id="29699" name="Rectangle 3">
            <a:extLst>
              <a:ext uri="{FF2B5EF4-FFF2-40B4-BE49-F238E27FC236}">
                <a16:creationId xmlns:a16="http://schemas.microsoft.com/office/drawing/2014/main" id="{4A6F57A9-6847-0F13-6B57-CBF79294947B}"/>
              </a:ext>
            </a:extLst>
          </p:cNvPr>
          <p:cNvSpPr>
            <a:spLocks noGrp="1" noChangeArrowheads="1"/>
          </p:cNvSpPr>
          <p:nvPr>
            <p:ph type="body" idx="1"/>
          </p:nvPr>
        </p:nvSpPr>
        <p:spPr>
          <a:xfrm>
            <a:off x="419100" y="1676400"/>
            <a:ext cx="8305800" cy="4572000"/>
          </a:xfrm>
        </p:spPr>
        <p:txBody>
          <a:bodyPr/>
          <a:lstStyle/>
          <a:p>
            <a:r>
              <a:rPr lang="en-US" altLang="zh-CN" b="1">
                <a:ea typeface="宋体" panose="02010600030101010101" pitchFamily="2" charset="-122"/>
              </a:rPr>
              <a:t>For the management of pain</a:t>
            </a:r>
          </a:p>
          <a:p>
            <a:pPr>
              <a:lnSpc>
                <a:spcPct val="0"/>
              </a:lnSpc>
            </a:pPr>
            <a:endParaRPr lang="en-US" altLang="zh-CN" b="1">
              <a:ea typeface="宋体" panose="02010600030101010101" pitchFamily="2" charset="-122"/>
            </a:endParaRPr>
          </a:p>
          <a:p>
            <a:r>
              <a:rPr lang="en-US" altLang="zh-CN" b="1">
                <a:ea typeface="宋体" panose="02010600030101010101" pitchFamily="2" charset="-122"/>
              </a:rPr>
              <a:t>Evidence for pain of several different etiologies will justify “general purpose” analgesic labeling.</a:t>
            </a:r>
          </a:p>
          <a:p>
            <a:pPr>
              <a:lnSpc>
                <a:spcPct val="30000"/>
              </a:lnSpc>
            </a:pPr>
            <a:endParaRPr lang="en-US" altLang="zh-CN" b="1">
              <a:ea typeface="宋体" panose="02010600030101010101" pitchFamily="2" charset="-122"/>
            </a:endParaRPr>
          </a:p>
          <a:p>
            <a:r>
              <a:rPr lang="en-US" altLang="zh-CN" b="1">
                <a:ea typeface="宋体" panose="02010600030101010101" pitchFamily="2" charset="-122"/>
              </a:rPr>
              <a:t>Inclusion of specific labeling indications for preoperative medication, for support of anesthesia, for obstetrical analgesia, or for dysmenorrhea requires specific studies.</a:t>
            </a:r>
          </a:p>
          <a:p>
            <a:endParaRPr lang="en-US" altLang="zh-CN" b="1">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7522" name="Group 34">
            <a:extLst>
              <a:ext uri="{FF2B5EF4-FFF2-40B4-BE49-F238E27FC236}">
                <a16:creationId xmlns:a16="http://schemas.microsoft.com/office/drawing/2014/main" id="{EA9302FC-BBA2-107D-B419-E9707C515B7C}"/>
              </a:ext>
            </a:extLst>
          </p:cNvPr>
          <p:cNvGrpSpPr>
            <a:grpSpLocks/>
          </p:cNvGrpSpPr>
          <p:nvPr/>
        </p:nvGrpSpPr>
        <p:grpSpPr bwMode="auto">
          <a:xfrm>
            <a:off x="2286000" y="4267200"/>
            <a:ext cx="4419600" cy="1068388"/>
            <a:chOff x="3504" y="1488"/>
            <a:chExt cx="2784" cy="673"/>
          </a:xfrm>
        </p:grpSpPr>
        <p:sp>
          <p:nvSpPr>
            <p:cNvPr id="1087519" name="Rectangle 31">
              <a:extLst>
                <a:ext uri="{FF2B5EF4-FFF2-40B4-BE49-F238E27FC236}">
                  <a16:creationId xmlns:a16="http://schemas.microsoft.com/office/drawing/2014/main" id="{5EEFD4E0-8DB7-4BF0-BE97-B0C909111061}"/>
                </a:ext>
              </a:extLst>
            </p:cNvPr>
            <p:cNvSpPr>
              <a:spLocks noChangeArrowheads="1"/>
            </p:cNvSpPr>
            <p:nvPr/>
          </p:nvSpPr>
          <p:spPr bwMode="auto">
            <a:xfrm>
              <a:off x="3504" y="1488"/>
              <a:ext cx="2780" cy="672"/>
            </a:xfrm>
            <a:prstGeom prst="rect">
              <a:avLst/>
            </a:prstGeom>
            <a:solidFill>
              <a:srgbClr val="FFFF00">
                <a:alpha val="3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Credits available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for sale</a:t>
              </a:r>
            </a:p>
          </p:txBody>
        </p:sp>
        <p:sp>
          <p:nvSpPr>
            <p:cNvPr id="1087521" name="Line 33">
              <a:extLst>
                <a:ext uri="{FF2B5EF4-FFF2-40B4-BE49-F238E27FC236}">
                  <a16:creationId xmlns:a16="http://schemas.microsoft.com/office/drawing/2014/main" id="{D57CE460-284B-CE6D-C578-2F0BEE613A4F}"/>
                </a:ext>
              </a:extLst>
            </p:cNvPr>
            <p:cNvSpPr>
              <a:spLocks noChangeShapeType="1"/>
            </p:cNvSpPr>
            <p:nvPr/>
          </p:nvSpPr>
          <p:spPr bwMode="auto">
            <a:xfrm>
              <a:off x="3504" y="2160"/>
              <a:ext cx="2784" cy="1"/>
            </a:xfrm>
            <a:prstGeom prst="line">
              <a:avLst/>
            </a:prstGeom>
            <a:noFill/>
            <a:ln w="762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1087491" name="Rectangle 3">
            <a:extLst>
              <a:ext uri="{FF2B5EF4-FFF2-40B4-BE49-F238E27FC236}">
                <a16:creationId xmlns:a16="http://schemas.microsoft.com/office/drawing/2014/main" id="{68DC0260-3F86-467E-620C-6667233EA1D6}"/>
              </a:ext>
            </a:extLst>
          </p:cNvPr>
          <p:cNvSpPr>
            <a:spLocks noGrp="1" noChangeArrowheads="1"/>
          </p:cNvSpPr>
          <p:nvPr>
            <p:ph type="title"/>
          </p:nvPr>
        </p:nvSpPr>
        <p:spPr>
          <a:xfrm>
            <a:off x="1524000" y="228600"/>
            <a:ext cx="6934200" cy="1143000"/>
          </a:xfrm>
        </p:spPr>
        <p:txBody>
          <a:bodyPr/>
          <a:lstStyle/>
          <a:p>
            <a:r>
              <a:rPr lang="en-US" altLang="zh-CN">
                <a:ea typeface="宋体" panose="02010600030101010101" pitchFamily="2" charset="-122"/>
              </a:rPr>
              <a:t>PS Baseline &amp; Discharge Limits</a:t>
            </a:r>
          </a:p>
        </p:txBody>
      </p:sp>
      <p:sp>
        <p:nvSpPr>
          <p:cNvPr id="1087492" name="Line 4">
            <a:extLst>
              <a:ext uri="{FF2B5EF4-FFF2-40B4-BE49-F238E27FC236}">
                <a16:creationId xmlns:a16="http://schemas.microsoft.com/office/drawing/2014/main" id="{43561DE5-ADA7-0C51-0F5C-0EC85C7813AC}"/>
              </a:ext>
            </a:extLst>
          </p:cNvPr>
          <p:cNvSpPr>
            <a:spLocks noChangeShapeType="1"/>
          </p:cNvSpPr>
          <p:nvPr/>
        </p:nvSpPr>
        <p:spPr bwMode="auto">
          <a:xfrm>
            <a:off x="2286000" y="6324600"/>
            <a:ext cx="4495800" cy="0"/>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087493" name="Group 5">
            <a:extLst>
              <a:ext uri="{FF2B5EF4-FFF2-40B4-BE49-F238E27FC236}">
                <a16:creationId xmlns:a16="http://schemas.microsoft.com/office/drawing/2014/main" id="{08940706-4D26-DDE0-5B0B-5B3E6966E4A8}"/>
              </a:ext>
            </a:extLst>
          </p:cNvPr>
          <p:cNvGrpSpPr>
            <a:grpSpLocks/>
          </p:cNvGrpSpPr>
          <p:nvPr/>
        </p:nvGrpSpPr>
        <p:grpSpPr bwMode="auto">
          <a:xfrm>
            <a:off x="2286000" y="3200400"/>
            <a:ext cx="4419600" cy="1068388"/>
            <a:chOff x="816" y="2016"/>
            <a:chExt cx="3408" cy="673"/>
          </a:xfrm>
        </p:grpSpPr>
        <p:sp>
          <p:nvSpPr>
            <p:cNvPr id="1087494" name="Rectangle 6">
              <a:extLst>
                <a:ext uri="{FF2B5EF4-FFF2-40B4-BE49-F238E27FC236}">
                  <a16:creationId xmlns:a16="http://schemas.microsoft.com/office/drawing/2014/main" id="{B618509F-3C7E-C296-7601-8E06348C8013}"/>
                </a:ext>
              </a:extLst>
            </p:cNvPr>
            <p:cNvSpPr>
              <a:spLocks noChangeArrowheads="1"/>
            </p:cNvSpPr>
            <p:nvPr/>
          </p:nvSpPr>
          <p:spPr bwMode="auto">
            <a:xfrm>
              <a:off x="816" y="2016"/>
              <a:ext cx="3403" cy="672"/>
            </a:xfrm>
            <a:prstGeom prst="rect">
              <a:avLst/>
            </a:prstGeom>
            <a:solidFill>
              <a:srgbClr val="800080">
                <a:alpha val="41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800080"/>
                  </a:solidFill>
                  <a:effectLst/>
                  <a:uLnTx/>
                  <a:uFillTx/>
                  <a:latin typeface="Arial" panose="020B0604020202020204" pitchFamily="34" charset="0"/>
                  <a:ea typeface="宋体" panose="02010600030101010101" pitchFamily="2" charset="-122"/>
                  <a:cs typeface="+mn-cs"/>
                </a:rPr>
                <a:t>Credits to be Bought</a:t>
              </a:r>
            </a:p>
          </p:txBody>
        </p:sp>
        <p:sp>
          <p:nvSpPr>
            <p:cNvPr id="1087495" name="Line 7">
              <a:extLst>
                <a:ext uri="{FF2B5EF4-FFF2-40B4-BE49-F238E27FC236}">
                  <a16:creationId xmlns:a16="http://schemas.microsoft.com/office/drawing/2014/main" id="{2279541B-617F-30EC-DF92-626F4EFAD736}"/>
                </a:ext>
              </a:extLst>
            </p:cNvPr>
            <p:cNvSpPr>
              <a:spLocks noChangeShapeType="1"/>
            </p:cNvSpPr>
            <p:nvPr/>
          </p:nvSpPr>
          <p:spPr bwMode="auto">
            <a:xfrm>
              <a:off x="816" y="2016"/>
              <a:ext cx="3408" cy="1"/>
            </a:xfrm>
            <a:prstGeom prst="line">
              <a:avLst/>
            </a:prstGeom>
            <a:noFill/>
            <a:ln w="762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87496" name="Line 8">
              <a:extLst>
                <a:ext uri="{FF2B5EF4-FFF2-40B4-BE49-F238E27FC236}">
                  <a16:creationId xmlns:a16="http://schemas.microsoft.com/office/drawing/2014/main" id="{DB689D08-2995-40D3-F347-DBC838CB8C17}"/>
                </a:ext>
              </a:extLst>
            </p:cNvPr>
            <p:cNvSpPr>
              <a:spLocks noChangeShapeType="1"/>
            </p:cNvSpPr>
            <p:nvPr/>
          </p:nvSpPr>
          <p:spPr bwMode="auto">
            <a:xfrm>
              <a:off x="816" y="2688"/>
              <a:ext cx="3408" cy="1"/>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1087497" name="Text Box 9">
            <a:extLst>
              <a:ext uri="{FF2B5EF4-FFF2-40B4-BE49-F238E27FC236}">
                <a16:creationId xmlns:a16="http://schemas.microsoft.com/office/drawing/2014/main" id="{3EEA787F-8700-952A-D7DC-79F89E8B472D}"/>
              </a:ext>
            </a:extLst>
          </p:cNvPr>
          <p:cNvSpPr txBox="1">
            <a:spLocks noChangeArrowheads="1"/>
          </p:cNvSpPr>
          <p:nvPr/>
        </p:nvSpPr>
        <p:spPr bwMode="auto">
          <a:xfrm>
            <a:off x="7162800" y="3551238"/>
            <a:ext cx="1981200" cy="1554162"/>
          </a:xfrm>
          <a:prstGeom prst="rect">
            <a:avLst/>
          </a:prstGeom>
          <a:solidFill>
            <a:srgbClr val="C0C0C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Baseline for Buyer &amp; Seller</a:t>
            </a:r>
          </a:p>
        </p:txBody>
      </p:sp>
      <p:cxnSp>
        <p:nvCxnSpPr>
          <p:cNvPr id="1087498" name="AutoShape 10">
            <a:extLst>
              <a:ext uri="{FF2B5EF4-FFF2-40B4-BE49-F238E27FC236}">
                <a16:creationId xmlns:a16="http://schemas.microsoft.com/office/drawing/2014/main" id="{8D8D5050-F6C4-3FB3-B3F8-547ECAA7A992}"/>
              </a:ext>
            </a:extLst>
          </p:cNvPr>
          <p:cNvCxnSpPr>
            <a:cxnSpLocks noChangeShapeType="1"/>
            <a:stCxn id="1087497" idx="1"/>
            <a:endCxn id="1087496" idx="1"/>
          </p:cNvCxnSpPr>
          <p:nvPr/>
        </p:nvCxnSpPr>
        <p:spPr bwMode="auto">
          <a:xfrm flipH="1" flipV="1">
            <a:off x="6705600" y="4306888"/>
            <a:ext cx="457200" cy="22225"/>
          </a:xfrm>
          <a:prstGeom prst="straightConnector1">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7499" name="Text Box 11">
            <a:extLst>
              <a:ext uri="{FF2B5EF4-FFF2-40B4-BE49-F238E27FC236}">
                <a16:creationId xmlns:a16="http://schemas.microsoft.com/office/drawing/2014/main" id="{D578E417-887E-7C6E-E087-7309236BE4B4}"/>
              </a:ext>
            </a:extLst>
          </p:cNvPr>
          <p:cNvSpPr txBox="1">
            <a:spLocks noChangeArrowheads="1"/>
          </p:cNvSpPr>
          <p:nvPr/>
        </p:nvSpPr>
        <p:spPr bwMode="auto">
          <a:xfrm>
            <a:off x="0" y="2133600"/>
            <a:ext cx="1905000" cy="1800225"/>
          </a:xfrm>
          <a:prstGeom prst="rect">
            <a:avLst/>
          </a:prstGeom>
          <a:solidFill>
            <a:srgbClr val="D29DDB"/>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800080"/>
                </a:solidFill>
                <a:effectLst/>
                <a:uLnTx/>
                <a:uFillTx/>
                <a:latin typeface="Arial" panose="020B0604020202020204" pitchFamily="34" charset="0"/>
                <a:ea typeface="宋体" panose="02010600030101010101" pitchFamily="2" charset="-122"/>
                <a:cs typeface="+mn-cs"/>
              </a:rPr>
              <a:t>Minimum Control Level for Buyer</a:t>
            </a:r>
          </a:p>
        </p:txBody>
      </p:sp>
      <p:cxnSp>
        <p:nvCxnSpPr>
          <p:cNvPr id="1087500" name="AutoShape 12">
            <a:extLst>
              <a:ext uri="{FF2B5EF4-FFF2-40B4-BE49-F238E27FC236}">
                <a16:creationId xmlns:a16="http://schemas.microsoft.com/office/drawing/2014/main" id="{C19C64CA-2047-81AC-BE6C-FEE1AEBCE323}"/>
              </a:ext>
            </a:extLst>
          </p:cNvPr>
          <p:cNvCxnSpPr>
            <a:cxnSpLocks noChangeShapeType="1"/>
            <a:stCxn id="1087499" idx="3"/>
          </p:cNvCxnSpPr>
          <p:nvPr/>
        </p:nvCxnSpPr>
        <p:spPr bwMode="auto">
          <a:xfrm>
            <a:off x="1905000" y="3033713"/>
            <a:ext cx="381000" cy="166687"/>
          </a:xfrm>
          <a:prstGeom prst="straightConnector1">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7501" name="Line 13">
            <a:extLst>
              <a:ext uri="{FF2B5EF4-FFF2-40B4-BE49-F238E27FC236}">
                <a16:creationId xmlns:a16="http://schemas.microsoft.com/office/drawing/2014/main" id="{875F2807-81CC-32B5-EC1D-FF17AC0FB720}"/>
              </a:ext>
            </a:extLst>
          </p:cNvPr>
          <p:cNvSpPr>
            <a:spLocks noChangeShapeType="1"/>
          </p:cNvSpPr>
          <p:nvPr/>
        </p:nvSpPr>
        <p:spPr bwMode="auto">
          <a:xfrm>
            <a:off x="2286000" y="1828800"/>
            <a:ext cx="0" cy="4495800"/>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1087508" name="AutoShape 20">
            <a:extLst>
              <a:ext uri="{FF2B5EF4-FFF2-40B4-BE49-F238E27FC236}">
                <a16:creationId xmlns:a16="http://schemas.microsoft.com/office/drawing/2014/main" id="{9877D2D4-22FC-56FE-6D9E-352E98D01201}"/>
              </a:ext>
            </a:extLst>
          </p:cNvPr>
          <p:cNvCxnSpPr>
            <a:cxnSpLocks noChangeShapeType="1"/>
            <a:stCxn id="1087509" idx="3"/>
            <a:endCxn id="1087521" idx="0"/>
          </p:cNvCxnSpPr>
          <p:nvPr/>
        </p:nvCxnSpPr>
        <p:spPr bwMode="auto">
          <a:xfrm flipV="1">
            <a:off x="1828800" y="5295900"/>
            <a:ext cx="457200" cy="282575"/>
          </a:xfrm>
          <a:prstGeom prst="straightConnector1">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7509" name="Text Box 21">
            <a:extLst>
              <a:ext uri="{FF2B5EF4-FFF2-40B4-BE49-F238E27FC236}">
                <a16:creationId xmlns:a16="http://schemas.microsoft.com/office/drawing/2014/main" id="{19E2EEC4-1412-59B7-CD98-A0E11F0AC341}"/>
              </a:ext>
            </a:extLst>
          </p:cNvPr>
          <p:cNvSpPr txBox="1">
            <a:spLocks noChangeArrowheads="1"/>
          </p:cNvSpPr>
          <p:nvPr/>
        </p:nvSpPr>
        <p:spPr bwMode="auto">
          <a:xfrm>
            <a:off x="0" y="4800600"/>
            <a:ext cx="1828800" cy="1554163"/>
          </a:xfrm>
          <a:prstGeom prst="rect">
            <a:avLst/>
          </a:prstGeom>
          <a:solidFill>
            <a:srgbClr val="FFFF00">
              <a:alpha val="60001"/>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Trading Limit for Seller</a:t>
            </a:r>
          </a:p>
        </p:txBody>
      </p:sp>
      <p:sp>
        <p:nvSpPr>
          <p:cNvPr id="1087510" name="Line 22">
            <a:extLst>
              <a:ext uri="{FF2B5EF4-FFF2-40B4-BE49-F238E27FC236}">
                <a16:creationId xmlns:a16="http://schemas.microsoft.com/office/drawing/2014/main" id="{F0DD376D-6F86-74D1-76BC-1418DB0D0A1E}"/>
              </a:ext>
            </a:extLst>
          </p:cNvPr>
          <p:cNvSpPr>
            <a:spLocks noChangeShapeType="1"/>
          </p:cNvSpPr>
          <p:nvPr/>
        </p:nvSpPr>
        <p:spPr bwMode="auto">
          <a:xfrm flipH="1">
            <a:off x="2209800" y="5105400"/>
            <a:ext cx="76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F0F8099-9260-47C6-05DD-21B541B876D6}"/>
              </a:ext>
            </a:extLst>
          </p:cNvPr>
          <p:cNvSpPr>
            <a:spLocks noGrp="1" noChangeArrowheads="1"/>
          </p:cNvSpPr>
          <p:nvPr>
            <p:ph type="title"/>
          </p:nvPr>
        </p:nvSpPr>
        <p:spPr>
          <a:xfrm>
            <a:off x="1524000" y="350838"/>
            <a:ext cx="6858000" cy="792162"/>
          </a:xfrm>
        </p:spPr>
        <p:txBody>
          <a:bodyPr/>
          <a:lstStyle/>
          <a:p>
            <a:r>
              <a:rPr lang="en-US" altLang="zh-CN" sz="4000" b="1">
                <a:ea typeface="宋体" panose="02010600030101010101" pitchFamily="2" charset="-122"/>
              </a:rPr>
              <a:t>What pollutants are “tradable”?</a:t>
            </a:r>
          </a:p>
        </p:txBody>
      </p:sp>
      <p:sp>
        <p:nvSpPr>
          <p:cNvPr id="72707" name="Rectangle 3">
            <a:extLst>
              <a:ext uri="{FF2B5EF4-FFF2-40B4-BE49-F238E27FC236}">
                <a16:creationId xmlns:a16="http://schemas.microsoft.com/office/drawing/2014/main" id="{48E7857B-BE8A-FCC5-37D5-BD4049391B75}"/>
              </a:ext>
            </a:extLst>
          </p:cNvPr>
          <p:cNvSpPr>
            <a:spLocks noGrp="1" noChangeArrowheads="1"/>
          </p:cNvSpPr>
          <p:nvPr>
            <p:ph type="body" idx="1"/>
          </p:nvPr>
        </p:nvSpPr>
        <p:spPr>
          <a:xfrm>
            <a:off x="1524000" y="1676400"/>
            <a:ext cx="7620000" cy="4953000"/>
          </a:xfrm>
        </p:spPr>
        <p:txBody>
          <a:bodyPr/>
          <a:lstStyle/>
          <a:p>
            <a:pPr>
              <a:lnSpc>
                <a:spcPct val="90000"/>
              </a:lnSpc>
            </a:pPr>
            <a:r>
              <a:rPr lang="en-US" altLang="zh-CN" sz="2800">
                <a:ea typeface="宋体" panose="02010600030101010101" pitchFamily="2" charset="-122"/>
              </a:rPr>
              <a:t>National Policy allows trades for:</a:t>
            </a:r>
          </a:p>
          <a:p>
            <a:pPr lvl="2">
              <a:lnSpc>
                <a:spcPct val="90000"/>
              </a:lnSpc>
            </a:pPr>
            <a:r>
              <a:rPr lang="en-US" altLang="zh-CN" sz="2800">
                <a:ea typeface="宋体" panose="02010600030101010101" pitchFamily="2" charset="-122"/>
              </a:rPr>
              <a:t>Total Nitrogen</a:t>
            </a:r>
          </a:p>
          <a:p>
            <a:pPr lvl="2">
              <a:lnSpc>
                <a:spcPct val="90000"/>
              </a:lnSpc>
            </a:pPr>
            <a:r>
              <a:rPr lang="en-US" altLang="zh-CN" sz="2800">
                <a:ea typeface="宋体" panose="02010600030101010101" pitchFamily="2" charset="-122"/>
              </a:rPr>
              <a:t>Total Phosphorus</a:t>
            </a:r>
          </a:p>
          <a:p>
            <a:pPr lvl="2">
              <a:lnSpc>
                <a:spcPct val="90000"/>
              </a:lnSpc>
            </a:pPr>
            <a:r>
              <a:rPr lang="en-US" altLang="zh-CN" sz="2800">
                <a:ea typeface="宋体" panose="02010600030101010101" pitchFamily="2" charset="-122"/>
              </a:rPr>
              <a:t>Sediment</a:t>
            </a:r>
          </a:p>
          <a:p>
            <a:pPr lvl="2">
              <a:lnSpc>
                <a:spcPct val="90000"/>
              </a:lnSpc>
            </a:pPr>
            <a:r>
              <a:rPr lang="en-US" altLang="zh-CN" sz="2800">
                <a:ea typeface="宋体" panose="02010600030101010101" pitchFamily="2" charset="-122"/>
              </a:rPr>
              <a:t>Cross-pollutant trading</a:t>
            </a:r>
          </a:p>
          <a:p>
            <a:pPr lvl="2">
              <a:lnSpc>
                <a:spcPct val="90000"/>
              </a:lnSpc>
            </a:pPr>
            <a:r>
              <a:rPr lang="en-US" altLang="zh-CN" sz="2800">
                <a:ea typeface="宋体" panose="02010600030101010101" pitchFamily="2" charset="-122"/>
              </a:rPr>
              <a:t>Other pollutants?</a:t>
            </a:r>
          </a:p>
          <a:p>
            <a:pPr>
              <a:lnSpc>
                <a:spcPct val="90000"/>
              </a:lnSpc>
            </a:pPr>
            <a:r>
              <a:rPr lang="en-US" altLang="zh-CN" sz="2800">
                <a:ea typeface="宋体" panose="02010600030101010101" pitchFamily="2" charset="-122"/>
              </a:rPr>
              <a:t>National Policy does not support trades for:</a:t>
            </a:r>
          </a:p>
          <a:p>
            <a:pPr lvl="2">
              <a:lnSpc>
                <a:spcPct val="90000"/>
              </a:lnSpc>
            </a:pPr>
            <a:r>
              <a:rPr lang="en-US" altLang="zh-CN" sz="2800">
                <a:ea typeface="宋体" panose="02010600030101010101" pitchFamily="2" charset="-122"/>
              </a:rPr>
              <a:t>Persistent bioaccumulative toxics (PBTs)</a:t>
            </a:r>
          </a:p>
          <a:p>
            <a:pPr lvl="3">
              <a:lnSpc>
                <a:spcPct val="90000"/>
              </a:lnSpc>
            </a:pPr>
            <a:r>
              <a:rPr lang="en-US" altLang="zh-CN">
                <a:ea typeface="宋体" panose="02010600030101010101" pitchFamily="2" charset="-122"/>
              </a:rPr>
              <a:t>Except on a pilot basis</a:t>
            </a:r>
          </a:p>
        </p:txBody>
      </p:sp>
      <p:pic>
        <p:nvPicPr>
          <p:cNvPr id="72708" name="Picture 4">
            <a:extLst>
              <a:ext uri="{FF2B5EF4-FFF2-40B4-BE49-F238E27FC236}">
                <a16:creationId xmlns:a16="http://schemas.microsoft.com/office/drawing/2014/main" id="{C5F3C71E-9394-0A03-0FE1-9CDBEF2F4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057400"/>
            <a:ext cx="2362200" cy="1620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80"/>
            </a:gs>
          </a:gsLst>
          <a:lin ang="5400000" scaled="1"/>
        </a:gradFill>
        <a:effectLst/>
      </p:bgPr>
    </p:bg>
    <p:spTree>
      <p:nvGrpSpPr>
        <p:cNvPr id="1" name=""/>
        <p:cNvGrpSpPr/>
        <p:nvPr/>
      </p:nvGrpSpPr>
      <p:grpSpPr>
        <a:xfrm>
          <a:off x="0" y="0"/>
          <a:ext cx="0" cy="0"/>
          <a:chOff x="0" y="0"/>
          <a:chExt cx="0" cy="0"/>
        </a:xfrm>
      </p:grpSpPr>
      <p:grpSp>
        <p:nvGrpSpPr>
          <p:cNvPr id="6157" name="Group 13">
            <a:extLst>
              <a:ext uri="{FF2B5EF4-FFF2-40B4-BE49-F238E27FC236}">
                <a16:creationId xmlns:a16="http://schemas.microsoft.com/office/drawing/2014/main" id="{E880973B-0CCF-03EC-5AB1-5E547CEB16ED}"/>
              </a:ext>
            </a:extLst>
          </p:cNvPr>
          <p:cNvGrpSpPr>
            <a:grpSpLocks/>
          </p:cNvGrpSpPr>
          <p:nvPr/>
        </p:nvGrpSpPr>
        <p:grpSpPr bwMode="auto">
          <a:xfrm>
            <a:off x="609321" y="-7004"/>
            <a:ext cx="8344180" cy="7146552"/>
            <a:chOff x="339" y="-5"/>
            <a:chExt cx="5957" cy="5102"/>
          </a:xfrm>
        </p:grpSpPr>
        <p:sp>
          <p:nvSpPr>
            <p:cNvPr id="6148" name="AutoShape 4">
              <a:extLst>
                <a:ext uri="{FF2B5EF4-FFF2-40B4-BE49-F238E27FC236}">
                  <a16:creationId xmlns:a16="http://schemas.microsoft.com/office/drawing/2014/main" id="{F61FB4AE-2696-66AA-5C37-8F1837F470CB}"/>
                </a:ext>
              </a:extLst>
            </p:cNvPr>
            <p:cNvSpPr>
              <a:spLocks noChangeArrowheads="1"/>
            </p:cNvSpPr>
            <p:nvPr/>
          </p:nvSpPr>
          <p:spPr bwMode="auto">
            <a:xfrm flipV="1">
              <a:off x="770" y="-5"/>
              <a:ext cx="5526" cy="5102"/>
            </a:xfrm>
            <a:prstGeom prst="roundRect">
              <a:avLst>
                <a:gd name="adj" fmla="val 0"/>
              </a:avLst>
            </a:prstGeom>
            <a:solidFill>
              <a:srgbClr val="000000"/>
            </a:solidFill>
            <a:ln w="31622">
              <a:solidFill>
                <a:srgbClr val="4040C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nvGrpSpPr>
            <p:cNvPr id="6156" name="Group 12">
              <a:extLst>
                <a:ext uri="{FF2B5EF4-FFF2-40B4-BE49-F238E27FC236}">
                  <a16:creationId xmlns:a16="http://schemas.microsoft.com/office/drawing/2014/main" id="{FDB55DEE-6DD6-251B-226B-A87B7A408DD6}"/>
                </a:ext>
              </a:extLst>
            </p:cNvPr>
            <p:cNvGrpSpPr>
              <a:grpSpLocks/>
            </p:cNvGrpSpPr>
            <p:nvPr/>
          </p:nvGrpSpPr>
          <p:grpSpPr bwMode="auto">
            <a:xfrm>
              <a:off x="339" y="458"/>
              <a:ext cx="972" cy="1008"/>
              <a:chOff x="339" y="458"/>
              <a:chExt cx="972" cy="1008"/>
            </a:xfrm>
          </p:grpSpPr>
          <p:sp>
            <p:nvSpPr>
              <p:cNvPr id="6149" name="AutoShape 5">
                <a:extLst>
                  <a:ext uri="{FF2B5EF4-FFF2-40B4-BE49-F238E27FC236}">
                    <a16:creationId xmlns:a16="http://schemas.microsoft.com/office/drawing/2014/main" id="{4E9A58F2-0D48-C2C7-FC1D-DAF2B0C5D0A1}"/>
                  </a:ext>
                </a:extLst>
              </p:cNvPr>
              <p:cNvSpPr>
                <a:spLocks noChangeArrowheads="1"/>
              </p:cNvSpPr>
              <p:nvPr/>
            </p:nvSpPr>
            <p:spPr bwMode="auto">
              <a:xfrm flipV="1">
                <a:off x="381" y="497"/>
                <a:ext cx="930" cy="969"/>
              </a:xfrm>
              <a:prstGeom prst="roundRect">
                <a:avLst>
                  <a:gd name="adj" fmla="val 0"/>
                </a:avLst>
              </a:prstGeom>
              <a:solidFill>
                <a:srgbClr val="000000"/>
              </a:solidFill>
              <a:ln w="9223">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pic>
            <p:nvPicPr>
              <p:cNvPr id="6150" name="Picture 6">
                <a:extLst>
                  <a:ext uri="{FF2B5EF4-FFF2-40B4-BE49-F238E27FC236}">
                    <a16:creationId xmlns:a16="http://schemas.microsoft.com/office/drawing/2014/main" id="{5B6DFCE0-27A7-A2B4-5DA7-4AD4FF688C4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 y="491"/>
                <a:ext cx="901" cy="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1" name="Freeform 7">
                <a:extLst>
                  <a:ext uri="{FF2B5EF4-FFF2-40B4-BE49-F238E27FC236}">
                    <a16:creationId xmlns:a16="http://schemas.microsoft.com/office/drawing/2014/main" id="{8485FBF2-EC48-7B4C-36CA-942C6A0B1A8A}"/>
                  </a:ext>
                </a:extLst>
              </p:cNvPr>
              <p:cNvSpPr>
                <a:spLocks/>
              </p:cNvSpPr>
              <p:nvPr/>
            </p:nvSpPr>
            <p:spPr bwMode="auto">
              <a:xfrm>
                <a:off x="1220" y="478"/>
                <a:ext cx="49" cy="936"/>
              </a:xfrm>
              <a:custGeom>
                <a:avLst/>
                <a:gdLst>
                  <a:gd name="T0" fmla="*/ 1 w 49"/>
                  <a:gd name="T1" fmla="*/ 906 h 936"/>
                  <a:gd name="T2" fmla="*/ 48 w 49"/>
                  <a:gd name="T3" fmla="*/ 935 h 936"/>
                  <a:gd name="T4" fmla="*/ 47 w 49"/>
                  <a:gd name="T5" fmla="*/ 0 h 936"/>
                  <a:gd name="T6" fmla="*/ 0 w 49"/>
                  <a:gd name="T7" fmla="*/ 16 h 936"/>
                  <a:gd name="T8" fmla="*/ 1 w 49"/>
                  <a:gd name="T9" fmla="*/ 906 h 936"/>
                  <a:gd name="T10" fmla="*/ 1 w 49"/>
                  <a:gd name="T11" fmla="*/ 906 h 936"/>
                </a:gdLst>
                <a:ahLst/>
                <a:cxnLst>
                  <a:cxn ang="0">
                    <a:pos x="T0" y="T1"/>
                  </a:cxn>
                  <a:cxn ang="0">
                    <a:pos x="T2" y="T3"/>
                  </a:cxn>
                  <a:cxn ang="0">
                    <a:pos x="T4" y="T5"/>
                  </a:cxn>
                  <a:cxn ang="0">
                    <a:pos x="T6" y="T7"/>
                  </a:cxn>
                  <a:cxn ang="0">
                    <a:pos x="T8" y="T9"/>
                  </a:cxn>
                  <a:cxn ang="0">
                    <a:pos x="T10" y="T11"/>
                  </a:cxn>
                </a:cxnLst>
                <a:rect l="0" t="0" r="r" b="b"/>
                <a:pathLst>
                  <a:path w="49" h="936">
                    <a:moveTo>
                      <a:pt x="1" y="906"/>
                    </a:moveTo>
                    <a:lnTo>
                      <a:pt x="48" y="935"/>
                    </a:lnTo>
                    <a:lnTo>
                      <a:pt x="47" y="0"/>
                    </a:lnTo>
                    <a:lnTo>
                      <a:pt x="0" y="16"/>
                    </a:lnTo>
                    <a:lnTo>
                      <a:pt x="1" y="906"/>
                    </a:lnTo>
                    <a:lnTo>
                      <a:pt x="1" y="906"/>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2" name="AutoShape 8">
                <a:extLst>
                  <a:ext uri="{FF2B5EF4-FFF2-40B4-BE49-F238E27FC236}">
                    <a16:creationId xmlns:a16="http://schemas.microsoft.com/office/drawing/2014/main" id="{9245BAE5-1659-5C16-4422-EED8F53C7922}"/>
                  </a:ext>
                </a:extLst>
              </p:cNvPr>
              <p:cNvSpPr>
                <a:spLocks noChangeArrowheads="1"/>
              </p:cNvSpPr>
              <p:nvPr/>
            </p:nvSpPr>
            <p:spPr bwMode="auto">
              <a:xfrm flipV="1">
                <a:off x="339" y="458"/>
                <a:ext cx="47" cy="948"/>
              </a:xfrm>
              <a:prstGeom prst="roundRect">
                <a:avLst>
                  <a:gd name="adj" fmla="val 0"/>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3" name="Freeform 9">
                <a:extLst>
                  <a:ext uri="{FF2B5EF4-FFF2-40B4-BE49-F238E27FC236}">
                    <a16:creationId xmlns:a16="http://schemas.microsoft.com/office/drawing/2014/main" id="{3AC11541-5B42-B4D5-97A0-440F2C97E4F0}"/>
                  </a:ext>
                </a:extLst>
              </p:cNvPr>
              <p:cNvSpPr>
                <a:spLocks/>
              </p:cNvSpPr>
              <p:nvPr/>
            </p:nvSpPr>
            <p:spPr bwMode="auto">
              <a:xfrm>
                <a:off x="344" y="1379"/>
                <a:ext cx="927" cy="35"/>
              </a:xfrm>
              <a:custGeom>
                <a:avLst/>
                <a:gdLst>
                  <a:gd name="T0" fmla="*/ 42 w 927"/>
                  <a:gd name="T1" fmla="*/ 0 h 35"/>
                  <a:gd name="T2" fmla="*/ 0 w 927"/>
                  <a:gd name="T3" fmla="*/ 32 h 35"/>
                  <a:gd name="T4" fmla="*/ 926 w 927"/>
                  <a:gd name="T5" fmla="*/ 34 h 35"/>
                  <a:gd name="T6" fmla="*/ 889 w 927"/>
                  <a:gd name="T7" fmla="*/ 1 h 35"/>
                  <a:gd name="T8" fmla="*/ 42 w 927"/>
                  <a:gd name="T9" fmla="*/ 0 h 35"/>
                  <a:gd name="T10" fmla="*/ 42 w 927"/>
                  <a:gd name="T11" fmla="*/ 0 h 35"/>
                </a:gdLst>
                <a:ahLst/>
                <a:cxnLst>
                  <a:cxn ang="0">
                    <a:pos x="T0" y="T1"/>
                  </a:cxn>
                  <a:cxn ang="0">
                    <a:pos x="T2" y="T3"/>
                  </a:cxn>
                  <a:cxn ang="0">
                    <a:pos x="T4" y="T5"/>
                  </a:cxn>
                  <a:cxn ang="0">
                    <a:pos x="T6" y="T7"/>
                  </a:cxn>
                  <a:cxn ang="0">
                    <a:pos x="T8" y="T9"/>
                  </a:cxn>
                  <a:cxn ang="0">
                    <a:pos x="T10" y="T11"/>
                  </a:cxn>
                </a:cxnLst>
                <a:rect l="0" t="0" r="r" b="b"/>
                <a:pathLst>
                  <a:path w="927" h="35">
                    <a:moveTo>
                      <a:pt x="42" y="0"/>
                    </a:moveTo>
                    <a:lnTo>
                      <a:pt x="0" y="32"/>
                    </a:lnTo>
                    <a:lnTo>
                      <a:pt x="926" y="34"/>
                    </a:lnTo>
                    <a:lnTo>
                      <a:pt x="889" y="1"/>
                    </a:lnTo>
                    <a:lnTo>
                      <a:pt x="42" y="0"/>
                    </a:lnTo>
                    <a:lnTo>
                      <a:pt x="42" y="0"/>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4" name="Freeform 10">
                <a:extLst>
                  <a:ext uri="{FF2B5EF4-FFF2-40B4-BE49-F238E27FC236}">
                    <a16:creationId xmlns:a16="http://schemas.microsoft.com/office/drawing/2014/main" id="{EC5C5361-4DCD-F36C-DB83-D80460D8ED66}"/>
                  </a:ext>
                </a:extLst>
              </p:cNvPr>
              <p:cNvSpPr>
                <a:spLocks/>
              </p:cNvSpPr>
              <p:nvPr/>
            </p:nvSpPr>
            <p:spPr bwMode="auto">
              <a:xfrm>
                <a:off x="347" y="470"/>
                <a:ext cx="924" cy="27"/>
              </a:xfrm>
              <a:custGeom>
                <a:avLst/>
                <a:gdLst>
                  <a:gd name="T0" fmla="*/ 40 w 924"/>
                  <a:gd name="T1" fmla="*/ 26 h 27"/>
                  <a:gd name="T2" fmla="*/ 0 w 924"/>
                  <a:gd name="T3" fmla="*/ 0 h 27"/>
                  <a:gd name="T4" fmla="*/ 923 w 924"/>
                  <a:gd name="T5" fmla="*/ 0 h 27"/>
                  <a:gd name="T6" fmla="*/ 883 w 924"/>
                  <a:gd name="T7" fmla="*/ 26 h 27"/>
                  <a:gd name="T8" fmla="*/ 40 w 924"/>
                  <a:gd name="T9" fmla="*/ 26 h 27"/>
                  <a:gd name="T10" fmla="*/ 40 w 924"/>
                  <a:gd name="T11" fmla="*/ 26 h 27"/>
                </a:gdLst>
                <a:ahLst/>
                <a:cxnLst>
                  <a:cxn ang="0">
                    <a:pos x="T0" y="T1"/>
                  </a:cxn>
                  <a:cxn ang="0">
                    <a:pos x="T2" y="T3"/>
                  </a:cxn>
                  <a:cxn ang="0">
                    <a:pos x="T4" y="T5"/>
                  </a:cxn>
                  <a:cxn ang="0">
                    <a:pos x="T6" y="T7"/>
                  </a:cxn>
                  <a:cxn ang="0">
                    <a:pos x="T8" y="T9"/>
                  </a:cxn>
                  <a:cxn ang="0">
                    <a:pos x="T10" y="T11"/>
                  </a:cxn>
                </a:cxnLst>
                <a:rect l="0" t="0" r="r" b="b"/>
                <a:pathLst>
                  <a:path w="924" h="27">
                    <a:moveTo>
                      <a:pt x="40" y="26"/>
                    </a:moveTo>
                    <a:lnTo>
                      <a:pt x="0" y="0"/>
                    </a:lnTo>
                    <a:lnTo>
                      <a:pt x="923" y="0"/>
                    </a:lnTo>
                    <a:lnTo>
                      <a:pt x="883" y="26"/>
                    </a:lnTo>
                    <a:lnTo>
                      <a:pt x="40" y="26"/>
                    </a:lnTo>
                    <a:lnTo>
                      <a:pt x="40" y="26"/>
                    </a:lnTo>
                  </a:path>
                </a:pathLst>
              </a:custGeom>
              <a:solidFill>
                <a:srgbClr val="0000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5" name="Freeform 11">
                <a:extLst>
                  <a:ext uri="{FF2B5EF4-FFF2-40B4-BE49-F238E27FC236}">
                    <a16:creationId xmlns:a16="http://schemas.microsoft.com/office/drawing/2014/main" id="{8E84AA1A-D342-D555-BC89-D9ECC19778EF}"/>
                  </a:ext>
                </a:extLst>
              </p:cNvPr>
              <p:cNvSpPr>
                <a:spLocks/>
              </p:cNvSpPr>
              <p:nvPr/>
            </p:nvSpPr>
            <p:spPr bwMode="auto">
              <a:xfrm>
                <a:off x="341" y="461"/>
                <a:ext cx="919" cy="942"/>
              </a:xfrm>
              <a:custGeom>
                <a:avLst/>
                <a:gdLst>
                  <a:gd name="T0" fmla="*/ 0 w 919"/>
                  <a:gd name="T1" fmla="*/ 941 h 942"/>
                  <a:gd name="T2" fmla="*/ 2 w 919"/>
                  <a:gd name="T3" fmla="*/ 0 h 942"/>
                  <a:gd name="T4" fmla="*/ 918 w 919"/>
                  <a:gd name="T5" fmla="*/ 0 h 942"/>
                </a:gdLst>
                <a:ahLst/>
                <a:cxnLst>
                  <a:cxn ang="0">
                    <a:pos x="T0" y="T1"/>
                  </a:cxn>
                  <a:cxn ang="0">
                    <a:pos x="T2" y="T3"/>
                  </a:cxn>
                  <a:cxn ang="0">
                    <a:pos x="T4" y="T5"/>
                  </a:cxn>
                </a:cxnLst>
                <a:rect l="0" t="0" r="r" b="b"/>
                <a:pathLst>
                  <a:path w="919" h="942">
                    <a:moveTo>
                      <a:pt x="0" y="941"/>
                    </a:moveTo>
                    <a:lnTo>
                      <a:pt x="2" y="0"/>
                    </a:lnTo>
                    <a:lnTo>
                      <a:pt x="918" y="0"/>
                    </a:lnTo>
                  </a:path>
                </a:pathLst>
              </a:custGeom>
              <a:noFill/>
              <a:ln w="31622" cap="flat" cmpd="sng">
                <a:solidFill>
                  <a:srgbClr val="7F604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grpSp>
      <p:sp>
        <p:nvSpPr>
          <p:cNvPr id="6147" name="Rectangle 3">
            <a:extLst>
              <a:ext uri="{FF2B5EF4-FFF2-40B4-BE49-F238E27FC236}">
                <a16:creationId xmlns:a16="http://schemas.microsoft.com/office/drawing/2014/main" id="{EF17DAD4-3F40-D0FF-CDE2-8E6FA3B8CAB2}"/>
              </a:ext>
            </a:extLst>
          </p:cNvPr>
          <p:cNvSpPr>
            <a:spLocks noGrp="1" noChangeArrowheads="1"/>
          </p:cNvSpPr>
          <p:nvPr>
            <p:ph type="body" idx="1"/>
          </p:nvPr>
        </p:nvSpPr>
        <p:spPr>
          <a:xfrm>
            <a:off x="2234173" y="487457"/>
            <a:ext cx="6909827" cy="1640261"/>
          </a:xfrm>
          <a:noFill/>
          <a:ln/>
        </p:spPr>
        <p:txBody>
          <a:bodyPr vert="horz" wrap="square" lIns="0" tIns="0" rIns="0" bIns="0" numCol="1" anchor="ctr" anchorCtr="0" compatLnSpc="1">
            <a:prstTxWarp prst="textNoShape">
              <a:avLst/>
            </a:prstTxWarp>
          </a:bodyPr>
          <a:lstStyle/>
          <a:p>
            <a:pPr marL="0" indent="0" defTabSz="418843">
              <a:spcBef>
                <a:spcPct val="0"/>
              </a:spcBef>
              <a:buClr>
                <a:srgbClr val="FFE118"/>
              </a:buClr>
              <a:buSzPct val="90000"/>
              <a:buNone/>
            </a:pPr>
            <a:r>
              <a:rPr lang="en-US" altLang="zh-CN" sz="3706" b="1">
                <a:solidFill>
                  <a:srgbClr val="FFE118"/>
                </a:solidFill>
                <a:ea typeface="宋体" panose="02010600030101010101" pitchFamily="2" charset="-122"/>
              </a:rPr>
              <a:t>Transmissible Spongiform Encephalopathies: Agent Theories</a:t>
            </a:r>
            <a:endParaRPr lang="en-US" altLang="zh-CN">
              <a:ea typeface="宋体" panose="02010600030101010101" pitchFamily="2" charset="-122"/>
            </a:endParaRPr>
          </a:p>
        </p:txBody>
      </p:sp>
      <p:sp>
        <p:nvSpPr>
          <p:cNvPr id="6158" name="Text Box 14">
            <a:extLst>
              <a:ext uri="{FF2B5EF4-FFF2-40B4-BE49-F238E27FC236}">
                <a16:creationId xmlns:a16="http://schemas.microsoft.com/office/drawing/2014/main" id="{FA43D365-D90C-083C-EF4A-F42B02C2E1E8}"/>
              </a:ext>
            </a:extLst>
          </p:cNvPr>
          <p:cNvSpPr txBox="1">
            <a:spLocks noChangeArrowheads="1"/>
          </p:cNvSpPr>
          <p:nvPr/>
        </p:nvSpPr>
        <p:spPr bwMode="auto">
          <a:xfrm>
            <a:off x="1439956" y="2208960"/>
            <a:ext cx="772085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74663">
              <a:defRPr sz="2400">
                <a:solidFill>
                  <a:schemeClr val="tx1"/>
                </a:solidFill>
                <a:latin typeface="Times New Roman" panose="02020603050405020304" pitchFamily="18" charset="0"/>
              </a:defRPr>
            </a:lvl1pPr>
            <a:lvl2pPr marL="773113" indent="-315913" defTabSz="474663">
              <a:defRPr sz="2400">
                <a:solidFill>
                  <a:schemeClr val="tx1"/>
                </a:solidFill>
                <a:latin typeface="Times New Roman" panose="02020603050405020304" pitchFamily="18" charset="0"/>
              </a:defRPr>
            </a:lvl2pPr>
            <a:lvl3pPr marL="1208088" indent="-293688" defTabSz="474663">
              <a:defRPr sz="2400">
                <a:solidFill>
                  <a:schemeClr val="tx1"/>
                </a:solidFill>
                <a:latin typeface="Times New Roman" panose="02020603050405020304" pitchFamily="18" charset="0"/>
              </a:defRPr>
            </a:lvl3pPr>
            <a:lvl4pPr marL="1624013" indent="-252413" defTabSz="474663">
              <a:defRPr sz="2400">
                <a:solidFill>
                  <a:schemeClr val="tx1"/>
                </a:solidFill>
                <a:latin typeface="Times New Roman" panose="02020603050405020304" pitchFamily="18" charset="0"/>
              </a:defRPr>
            </a:lvl4pPr>
            <a:lvl5pPr defTabSz="474663">
              <a:defRPr sz="2400">
                <a:solidFill>
                  <a:schemeClr val="tx1"/>
                </a:solidFill>
                <a:latin typeface="Times New Roman" panose="02020603050405020304" pitchFamily="18" charset="0"/>
              </a:defRPr>
            </a:lvl5pPr>
            <a:lvl6pPr defTabSz="474663" fontAlgn="base">
              <a:spcBef>
                <a:spcPct val="0"/>
              </a:spcBef>
              <a:spcAft>
                <a:spcPct val="0"/>
              </a:spcAft>
              <a:defRPr sz="2400">
                <a:solidFill>
                  <a:schemeClr val="tx1"/>
                </a:solidFill>
                <a:latin typeface="Times New Roman" panose="02020603050405020304" pitchFamily="18" charset="0"/>
              </a:defRPr>
            </a:lvl6pPr>
            <a:lvl7pPr defTabSz="474663" fontAlgn="base">
              <a:spcBef>
                <a:spcPct val="0"/>
              </a:spcBef>
              <a:spcAft>
                <a:spcPct val="0"/>
              </a:spcAft>
              <a:defRPr sz="2400">
                <a:solidFill>
                  <a:schemeClr val="tx1"/>
                </a:solidFill>
                <a:latin typeface="Times New Roman" panose="02020603050405020304" pitchFamily="18" charset="0"/>
              </a:defRPr>
            </a:lvl7pPr>
            <a:lvl8pPr defTabSz="474663" fontAlgn="base">
              <a:spcBef>
                <a:spcPct val="0"/>
              </a:spcBef>
              <a:spcAft>
                <a:spcPct val="0"/>
              </a:spcAft>
              <a:defRPr sz="2400">
                <a:solidFill>
                  <a:schemeClr val="tx1"/>
                </a:solidFill>
                <a:latin typeface="Times New Roman" panose="02020603050405020304" pitchFamily="18" charset="0"/>
              </a:defRPr>
            </a:lvl8pPr>
            <a:lvl9pPr defTabSz="474663" fontAlgn="base">
              <a:spcBef>
                <a:spcPct val="0"/>
              </a:spcBef>
              <a:spcAft>
                <a:spcPct val="0"/>
              </a:spcAft>
              <a:defRPr sz="2400">
                <a:solidFill>
                  <a:schemeClr val="tx1"/>
                </a:solidFill>
                <a:latin typeface="Times New Roman" panose="02020603050405020304" pitchFamily="18" charset="0"/>
              </a:defRPr>
            </a:lvl9pPr>
          </a:lstStyle>
          <a:p>
            <a:pPr marL="190510" indent="-190510" defTabSz="418843" fontAlgn="base">
              <a:spcBef>
                <a:spcPct val="0"/>
              </a:spcBef>
              <a:spcAft>
                <a:spcPct val="0"/>
              </a:spcAft>
              <a:buClr>
                <a:srgbClr val="100000"/>
              </a:buClr>
              <a:buSzPct val="90000"/>
              <a:buFont typeface="Monotype Sorts" pitchFamily="2" charset="2"/>
              <a:buChar char="l"/>
            </a:pPr>
            <a:r>
              <a:rPr lang="en-US" altLang="zh-CN" sz="3088" b="1">
                <a:solidFill>
                  <a:srgbClr val="FF0000"/>
                </a:solidFill>
                <a:ea typeface="宋体" panose="02010600030101010101" pitchFamily="2" charset="-122"/>
              </a:rPr>
              <a:t>VIRUS</a:t>
            </a:r>
            <a:r>
              <a:rPr lang="en-US" altLang="zh-CN" sz="3088">
                <a:solidFill>
                  <a:srgbClr val="FFFFFF"/>
                </a:solidFill>
                <a:ea typeface="宋体" panose="02010600030101010101" pitchFamily="2" charset="-122"/>
              </a:rPr>
              <a:t> - unconventional, unusual biochemical and biopysical properties</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0000"/>
                </a:solidFill>
                <a:ea typeface="宋体" panose="02010600030101010101" pitchFamily="2" charset="-122"/>
              </a:rPr>
              <a:t>VIRINO</a:t>
            </a:r>
            <a:r>
              <a:rPr lang="en-US" altLang="zh-CN" sz="3088">
                <a:solidFill>
                  <a:srgbClr val="FFFFFF"/>
                </a:solidFill>
                <a:ea typeface="宋体" panose="02010600030101010101" pitchFamily="2" charset="-122"/>
              </a:rPr>
              <a:t> - host-derived protein coat coupled to a small noncoding regulatory nucleic acid</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0000"/>
                </a:solidFill>
                <a:ea typeface="宋体" panose="02010600030101010101" pitchFamily="2" charset="-122"/>
              </a:rPr>
              <a:t>PRION</a:t>
            </a:r>
            <a:r>
              <a:rPr lang="en-US" altLang="zh-CN" sz="3088">
                <a:solidFill>
                  <a:srgbClr val="FFFFFF"/>
                </a:solidFill>
                <a:ea typeface="宋体" panose="02010600030101010101" pitchFamily="2" charset="-122"/>
              </a:rPr>
              <a:t> - host-coded normal cellular protein becomes partially protease resistant through post tranlational conformation change</a:t>
            </a:r>
            <a:endParaRPr lang="en-US" altLang="zh-CN" sz="2118">
              <a:solidFill>
                <a:srgbClr val="FFFFFF"/>
              </a:solidFill>
              <a:ea typeface="宋体" panose="02010600030101010101" pitchFamily="2" charset="-122"/>
            </a:endParaRPr>
          </a:p>
        </p:txBody>
      </p:sp>
    </p:spTree>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80"/>
            </a:gs>
          </a:gsLst>
          <a:lin ang="5400000" scaled="1"/>
        </a:gradFill>
        <a:effectLst/>
      </p:bgPr>
    </p:bg>
    <p:spTree>
      <p:nvGrpSpPr>
        <p:cNvPr id="1" name=""/>
        <p:cNvGrpSpPr/>
        <p:nvPr/>
      </p:nvGrpSpPr>
      <p:grpSpPr>
        <a:xfrm>
          <a:off x="0" y="0"/>
          <a:ext cx="0" cy="0"/>
          <a:chOff x="0" y="0"/>
          <a:chExt cx="0" cy="0"/>
        </a:xfrm>
      </p:grpSpPr>
      <p:grpSp>
        <p:nvGrpSpPr>
          <p:cNvPr id="10253" name="Group 13">
            <a:extLst>
              <a:ext uri="{FF2B5EF4-FFF2-40B4-BE49-F238E27FC236}">
                <a16:creationId xmlns:a16="http://schemas.microsoft.com/office/drawing/2014/main" id="{82D80037-B957-9A97-89DF-807101419F4A}"/>
              </a:ext>
            </a:extLst>
          </p:cNvPr>
          <p:cNvGrpSpPr>
            <a:grpSpLocks/>
          </p:cNvGrpSpPr>
          <p:nvPr/>
        </p:nvGrpSpPr>
        <p:grpSpPr bwMode="auto">
          <a:xfrm>
            <a:off x="609321" y="-7004"/>
            <a:ext cx="8344180" cy="7146552"/>
            <a:chOff x="339" y="-5"/>
            <a:chExt cx="5957" cy="5102"/>
          </a:xfrm>
        </p:grpSpPr>
        <p:sp>
          <p:nvSpPr>
            <p:cNvPr id="10244" name="AutoShape 4">
              <a:extLst>
                <a:ext uri="{FF2B5EF4-FFF2-40B4-BE49-F238E27FC236}">
                  <a16:creationId xmlns:a16="http://schemas.microsoft.com/office/drawing/2014/main" id="{152371F5-5752-2755-0EF0-FB8E9CC8BE6F}"/>
                </a:ext>
              </a:extLst>
            </p:cNvPr>
            <p:cNvSpPr>
              <a:spLocks noChangeArrowheads="1"/>
            </p:cNvSpPr>
            <p:nvPr/>
          </p:nvSpPr>
          <p:spPr bwMode="auto">
            <a:xfrm flipV="1">
              <a:off x="770" y="-5"/>
              <a:ext cx="5526" cy="5102"/>
            </a:xfrm>
            <a:prstGeom prst="roundRect">
              <a:avLst>
                <a:gd name="adj" fmla="val 0"/>
              </a:avLst>
            </a:prstGeom>
            <a:solidFill>
              <a:srgbClr val="000000"/>
            </a:solidFill>
            <a:ln w="31622">
              <a:solidFill>
                <a:srgbClr val="4040C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nvGrpSpPr>
            <p:cNvPr id="10252" name="Group 12">
              <a:extLst>
                <a:ext uri="{FF2B5EF4-FFF2-40B4-BE49-F238E27FC236}">
                  <a16:creationId xmlns:a16="http://schemas.microsoft.com/office/drawing/2014/main" id="{C5A494F3-AA22-A39D-64FD-467C92EDC124}"/>
                </a:ext>
              </a:extLst>
            </p:cNvPr>
            <p:cNvGrpSpPr>
              <a:grpSpLocks/>
            </p:cNvGrpSpPr>
            <p:nvPr/>
          </p:nvGrpSpPr>
          <p:grpSpPr bwMode="auto">
            <a:xfrm>
              <a:off x="339" y="458"/>
              <a:ext cx="972" cy="1008"/>
              <a:chOff x="339" y="458"/>
              <a:chExt cx="972" cy="1008"/>
            </a:xfrm>
          </p:grpSpPr>
          <p:sp>
            <p:nvSpPr>
              <p:cNvPr id="10245" name="AutoShape 5">
                <a:extLst>
                  <a:ext uri="{FF2B5EF4-FFF2-40B4-BE49-F238E27FC236}">
                    <a16:creationId xmlns:a16="http://schemas.microsoft.com/office/drawing/2014/main" id="{5248CB5D-78F0-C6F3-8E64-17A4C23B9046}"/>
                  </a:ext>
                </a:extLst>
              </p:cNvPr>
              <p:cNvSpPr>
                <a:spLocks noChangeArrowheads="1"/>
              </p:cNvSpPr>
              <p:nvPr/>
            </p:nvSpPr>
            <p:spPr bwMode="auto">
              <a:xfrm flipV="1">
                <a:off x="381" y="497"/>
                <a:ext cx="930" cy="969"/>
              </a:xfrm>
              <a:prstGeom prst="roundRect">
                <a:avLst>
                  <a:gd name="adj" fmla="val 0"/>
                </a:avLst>
              </a:prstGeom>
              <a:solidFill>
                <a:srgbClr val="000000"/>
              </a:solidFill>
              <a:ln w="9223">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pic>
            <p:nvPicPr>
              <p:cNvPr id="10246" name="Picture 6">
                <a:extLst>
                  <a:ext uri="{FF2B5EF4-FFF2-40B4-BE49-F238E27FC236}">
                    <a16:creationId xmlns:a16="http://schemas.microsoft.com/office/drawing/2014/main" id="{32F9E314-A809-CFA1-C2EB-27FC2DF8EFE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 y="491"/>
                <a:ext cx="901" cy="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7" name="Freeform 7">
                <a:extLst>
                  <a:ext uri="{FF2B5EF4-FFF2-40B4-BE49-F238E27FC236}">
                    <a16:creationId xmlns:a16="http://schemas.microsoft.com/office/drawing/2014/main" id="{98956469-A318-CEB8-B7BC-61242DDBFF5C}"/>
                  </a:ext>
                </a:extLst>
              </p:cNvPr>
              <p:cNvSpPr>
                <a:spLocks/>
              </p:cNvSpPr>
              <p:nvPr/>
            </p:nvSpPr>
            <p:spPr bwMode="auto">
              <a:xfrm>
                <a:off x="1220" y="478"/>
                <a:ext cx="49" cy="936"/>
              </a:xfrm>
              <a:custGeom>
                <a:avLst/>
                <a:gdLst>
                  <a:gd name="T0" fmla="*/ 1 w 49"/>
                  <a:gd name="T1" fmla="*/ 906 h 936"/>
                  <a:gd name="T2" fmla="*/ 48 w 49"/>
                  <a:gd name="T3" fmla="*/ 935 h 936"/>
                  <a:gd name="T4" fmla="*/ 47 w 49"/>
                  <a:gd name="T5" fmla="*/ 0 h 936"/>
                  <a:gd name="T6" fmla="*/ 0 w 49"/>
                  <a:gd name="T7" fmla="*/ 16 h 936"/>
                  <a:gd name="T8" fmla="*/ 1 w 49"/>
                  <a:gd name="T9" fmla="*/ 906 h 936"/>
                  <a:gd name="T10" fmla="*/ 1 w 49"/>
                  <a:gd name="T11" fmla="*/ 906 h 936"/>
                </a:gdLst>
                <a:ahLst/>
                <a:cxnLst>
                  <a:cxn ang="0">
                    <a:pos x="T0" y="T1"/>
                  </a:cxn>
                  <a:cxn ang="0">
                    <a:pos x="T2" y="T3"/>
                  </a:cxn>
                  <a:cxn ang="0">
                    <a:pos x="T4" y="T5"/>
                  </a:cxn>
                  <a:cxn ang="0">
                    <a:pos x="T6" y="T7"/>
                  </a:cxn>
                  <a:cxn ang="0">
                    <a:pos x="T8" y="T9"/>
                  </a:cxn>
                  <a:cxn ang="0">
                    <a:pos x="T10" y="T11"/>
                  </a:cxn>
                </a:cxnLst>
                <a:rect l="0" t="0" r="r" b="b"/>
                <a:pathLst>
                  <a:path w="49" h="936">
                    <a:moveTo>
                      <a:pt x="1" y="906"/>
                    </a:moveTo>
                    <a:lnTo>
                      <a:pt x="48" y="935"/>
                    </a:lnTo>
                    <a:lnTo>
                      <a:pt x="47" y="0"/>
                    </a:lnTo>
                    <a:lnTo>
                      <a:pt x="0" y="16"/>
                    </a:lnTo>
                    <a:lnTo>
                      <a:pt x="1" y="906"/>
                    </a:lnTo>
                    <a:lnTo>
                      <a:pt x="1" y="906"/>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48" name="AutoShape 8">
                <a:extLst>
                  <a:ext uri="{FF2B5EF4-FFF2-40B4-BE49-F238E27FC236}">
                    <a16:creationId xmlns:a16="http://schemas.microsoft.com/office/drawing/2014/main" id="{76A73C92-0034-6DF0-AE9F-36C903A41C27}"/>
                  </a:ext>
                </a:extLst>
              </p:cNvPr>
              <p:cNvSpPr>
                <a:spLocks noChangeArrowheads="1"/>
              </p:cNvSpPr>
              <p:nvPr/>
            </p:nvSpPr>
            <p:spPr bwMode="auto">
              <a:xfrm flipV="1">
                <a:off x="339" y="458"/>
                <a:ext cx="47" cy="948"/>
              </a:xfrm>
              <a:prstGeom prst="roundRect">
                <a:avLst>
                  <a:gd name="adj" fmla="val 0"/>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49" name="Freeform 9">
                <a:extLst>
                  <a:ext uri="{FF2B5EF4-FFF2-40B4-BE49-F238E27FC236}">
                    <a16:creationId xmlns:a16="http://schemas.microsoft.com/office/drawing/2014/main" id="{373F0686-928F-A91D-D702-AB1488607769}"/>
                  </a:ext>
                </a:extLst>
              </p:cNvPr>
              <p:cNvSpPr>
                <a:spLocks/>
              </p:cNvSpPr>
              <p:nvPr/>
            </p:nvSpPr>
            <p:spPr bwMode="auto">
              <a:xfrm>
                <a:off x="344" y="1379"/>
                <a:ext cx="927" cy="35"/>
              </a:xfrm>
              <a:custGeom>
                <a:avLst/>
                <a:gdLst>
                  <a:gd name="T0" fmla="*/ 42 w 927"/>
                  <a:gd name="T1" fmla="*/ 0 h 35"/>
                  <a:gd name="T2" fmla="*/ 0 w 927"/>
                  <a:gd name="T3" fmla="*/ 32 h 35"/>
                  <a:gd name="T4" fmla="*/ 926 w 927"/>
                  <a:gd name="T5" fmla="*/ 34 h 35"/>
                  <a:gd name="T6" fmla="*/ 889 w 927"/>
                  <a:gd name="T7" fmla="*/ 1 h 35"/>
                  <a:gd name="T8" fmla="*/ 42 w 927"/>
                  <a:gd name="T9" fmla="*/ 0 h 35"/>
                  <a:gd name="T10" fmla="*/ 42 w 927"/>
                  <a:gd name="T11" fmla="*/ 0 h 35"/>
                </a:gdLst>
                <a:ahLst/>
                <a:cxnLst>
                  <a:cxn ang="0">
                    <a:pos x="T0" y="T1"/>
                  </a:cxn>
                  <a:cxn ang="0">
                    <a:pos x="T2" y="T3"/>
                  </a:cxn>
                  <a:cxn ang="0">
                    <a:pos x="T4" y="T5"/>
                  </a:cxn>
                  <a:cxn ang="0">
                    <a:pos x="T6" y="T7"/>
                  </a:cxn>
                  <a:cxn ang="0">
                    <a:pos x="T8" y="T9"/>
                  </a:cxn>
                  <a:cxn ang="0">
                    <a:pos x="T10" y="T11"/>
                  </a:cxn>
                </a:cxnLst>
                <a:rect l="0" t="0" r="r" b="b"/>
                <a:pathLst>
                  <a:path w="927" h="35">
                    <a:moveTo>
                      <a:pt x="42" y="0"/>
                    </a:moveTo>
                    <a:lnTo>
                      <a:pt x="0" y="32"/>
                    </a:lnTo>
                    <a:lnTo>
                      <a:pt x="926" y="34"/>
                    </a:lnTo>
                    <a:lnTo>
                      <a:pt x="889" y="1"/>
                    </a:lnTo>
                    <a:lnTo>
                      <a:pt x="42" y="0"/>
                    </a:lnTo>
                    <a:lnTo>
                      <a:pt x="42" y="0"/>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50" name="Freeform 10">
                <a:extLst>
                  <a:ext uri="{FF2B5EF4-FFF2-40B4-BE49-F238E27FC236}">
                    <a16:creationId xmlns:a16="http://schemas.microsoft.com/office/drawing/2014/main" id="{626CFBB0-7698-8E6B-D48C-B01EC6D8592F}"/>
                  </a:ext>
                </a:extLst>
              </p:cNvPr>
              <p:cNvSpPr>
                <a:spLocks/>
              </p:cNvSpPr>
              <p:nvPr/>
            </p:nvSpPr>
            <p:spPr bwMode="auto">
              <a:xfrm>
                <a:off x="347" y="470"/>
                <a:ext cx="924" cy="27"/>
              </a:xfrm>
              <a:custGeom>
                <a:avLst/>
                <a:gdLst>
                  <a:gd name="T0" fmla="*/ 40 w 924"/>
                  <a:gd name="T1" fmla="*/ 26 h 27"/>
                  <a:gd name="T2" fmla="*/ 0 w 924"/>
                  <a:gd name="T3" fmla="*/ 0 h 27"/>
                  <a:gd name="T4" fmla="*/ 923 w 924"/>
                  <a:gd name="T5" fmla="*/ 0 h 27"/>
                  <a:gd name="T6" fmla="*/ 883 w 924"/>
                  <a:gd name="T7" fmla="*/ 26 h 27"/>
                  <a:gd name="T8" fmla="*/ 40 w 924"/>
                  <a:gd name="T9" fmla="*/ 26 h 27"/>
                  <a:gd name="T10" fmla="*/ 40 w 924"/>
                  <a:gd name="T11" fmla="*/ 26 h 27"/>
                </a:gdLst>
                <a:ahLst/>
                <a:cxnLst>
                  <a:cxn ang="0">
                    <a:pos x="T0" y="T1"/>
                  </a:cxn>
                  <a:cxn ang="0">
                    <a:pos x="T2" y="T3"/>
                  </a:cxn>
                  <a:cxn ang="0">
                    <a:pos x="T4" y="T5"/>
                  </a:cxn>
                  <a:cxn ang="0">
                    <a:pos x="T6" y="T7"/>
                  </a:cxn>
                  <a:cxn ang="0">
                    <a:pos x="T8" y="T9"/>
                  </a:cxn>
                  <a:cxn ang="0">
                    <a:pos x="T10" y="T11"/>
                  </a:cxn>
                </a:cxnLst>
                <a:rect l="0" t="0" r="r" b="b"/>
                <a:pathLst>
                  <a:path w="924" h="27">
                    <a:moveTo>
                      <a:pt x="40" y="26"/>
                    </a:moveTo>
                    <a:lnTo>
                      <a:pt x="0" y="0"/>
                    </a:lnTo>
                    <a:lnTo>
                      <a:pt x="923" y="0"/>
                    </a:lnTo>
                    <a:lnTo>
                      <a:pt x="883" y="26"/>
                    </a:lnTo>
                    <a:lnTo>
                      <a:pt x="40" y="26"/>
                    </a:lnTo>
                    <a:lnTo>
                      <a:pt x="40" y="26"/>
                    </a:lnTo>
                  </a:path>
                </a:pathLst>
              </a:custGeom>
              <a:solidFill>
                <a:srgbClr val="0000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10251" name="Freeform 11">
                <a:extLst>
                  <a:ext uri="{FF2B5EF4-FFF2-40B4-BE49-F238E27FC236}">
                    <a16:creationId xmlns:a16="http://schemas.microsoft.com/office/drawing/2014/main" id="{0090F570-90C8-EC64-71CB-A6C2C6215593}"/>
                  </a:ext>
                </a:extLst>
              </p:cNvPr>
              <p:cNvSpPr>
                <a:spLocks/>
              </p:cNvSpPr>
              <p:nvPr/>
            </p:nvSpPr>
            <p:spPr bwMode="auto">
              <a:xfrm>
                <a:off x="341" y="461"/>
                <a:ext cx="919" cy="942"/>
              </a:xfrm>
              <a:custGeom>
                <a:avLst/>
                <a:gdLst>
                  <a:gd name="T0" fmla="*/ 0 w 919"/>
                  <a:gd name="T1" fmla="*/ 941 h 942"/>
                  <a:gd name="T2" fmla="*/ 2 w 919"/>
                  <a:gd name="T3" fmla="*/ 0 h 942"/>
                  <a:gd name="T4" fmla="*/ 918 w 919"/>
                  <a:gd name="T5" fmla="*/ 0 h 942"/>
                </a:gdLst>
                <a:ahLst/>
                <a:cxnLst>
                  <a:cxn ang="0">
                    <a:pos x="T0" y="T1"/>
                  </a:cxn>
                  <a:cxn ang="0">
                    <a:pos x="T2" y="T3"/>
                  </a:cxn>
                  <a:cxn ang="0">
                    <a:pos x="T4" y="T5"/>
                  </a:cxn>
                </a:cxnLst>
                <a:rect l="0" t="0" r="r" b="b"/>
                <a:pathLst>
                  <a:path w="919" h="942">
                    <a:moveTo>
                      <a:pt x="0" y="941"/>
                    </a:moveTo>
                    <a:lnTo>
                      <a:pt x="2" y="0"/>
                    </a:lnTo>
                    <a:lnTo>
                      <a:pt x="918" y="0"/>
                    </a:lnTo>
                  </a:path>
                </a:pathLst>
              </a:custGeom>
              <a:noFill/>
              <a:ln w="31622" cap="flat" cmpd="sng">
                <a:solidFill>
                  <a:srgbClr val="7F604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grpSp>
      <p:sp>
        <p:nvSpPr>
          <p:cNvPr id="10243" name="Rectangle 3">
            <a:extLst>
              <a:ext uri="{FF2B5EF4-FFF2-40B4-BE49-F238E27FC236}">
                <a16:creationId xmlns:a16="http://schemas.microsoft.com/office/drawing/2014/main" id="{C8CAC1E9-3944-F64B-758F-15D5CA3F289F}"/>
              </a:ext>
            </a:extLst>
          </p:cNvPr>
          <p:cNvSpPr>
            <a:spLocks noGrp="1" noChangeArrowheads="1"/>
          </p:cNvSpPr>
          <p:nvPr>
            <p:ph type="body" idx="1"/>
          </p:nvPr>
        </p:nvSpPr>
        <p:spPr>
          <a:xfrm>
            <a:off x="2074490" y="224118"/>
            <a:ext cx="6909827" cy="2165537"/>
          </a:xfrm>
          <a:noFill/>
          <a:ln/>
        </p:spPr>
        <p:txBody>
          <a:bodyPr vert="horz" wrap="square" lIns="0" tIns="0" rIns="0" bIns="0" numCol="1" anchor="ctr" anchorCtr="0" compatLnSpc="1">
            <a:prstTxWarp prst="textNoShape">
              <a:avLst/>
            </a:prstTxWarp>
          </a:bodyPr>
          <a:lstStyle/>
          <a:p>
            <a:pPr marL="0" indent="0" defTabSz="418843">
              <a:spcBef>
                <a:spcPct val="0"/>
              </a:spcBef>
              <a:buClr>
                <a:srgbClr val="FFE118"/>
              </a:buClr>
              <a:buSzPct val="90000"/>
              <a:buNone/>
            </a:pPr>
            <a:r>
              <a:rPr lang="en-US" altLang="zh-CN" sz="3706" b="1">
                <a:solidFill>
                  <a:srgbClr val="FFE118"/>
                </a:solidFill>
                <a:ea typeface="宋体" panose="02010600030101010101" pitchFamily="2" charset="-122"/>
              </a:rPr>
              <a:t>Transmissible Spongiform Encephalopathies: Transmissible Mink Encephalopathy</a:t>
            </a:r>
            <a:endParaRPr lang="en-US" altLang="zh-CN">
              <a:ea typeface="宋体" panose="02010600030101010101" pitchFamily="2" charset="-122"/>
            </a:endParaRPr>
          </a:p>
        </p:txBody>
      </p:sp>
      <p:sp>
        <p:nvSpPr>
          <p:cNvPr id="10254" name="Text Box 14">
            <a:extLst>
              <a:ext uri="{FF2B5EF4-FFF2-40B4-BE49-F238E27FC236}">
                <a16:creationId xmlns:a16="http://schemas.microsoft.com/office/drawing/2014/main" id="{8311BBF1-0A29-E2E9-75BD-578A34035F49}"/>
              </a:ext>
            </a:extLst>
          </p:cNvPr>
          <p:cNvSpPr txBox="1">
            <a:spLocks noChangeArrowheads="1"/>
          </p:cNvSpPr>
          <p:nvPr/>
        </p:nvSpPr>
        <p:spPr bwMode="auto">
          <a:xfrm>
            <a:off x="1439956" y="2208960"/>
            <a:ext cx="7720853" cy="272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74663">
              <a:defRPr sz="2400">
                <a:solidFill>
                  <a:schemeClr val="tx1"/>
                </a:solidFill>
                <a:latin typeface="Times New Roman" panose="02020603050405020304" pitchFamily="18" charset="0"/>
              </a:defRPr>
            </a:lvl1pPr>
            <a:lvl2pPr marL="773113" indent="-315913" defTabSz="474663">
              <a:defRPr sz="2400">
                <a:solidFill>
                  <a:schemeClr val="tx1"/>
                </a:solidFill>
                <a:latin typeface="Times New Roman" panose="02020603050405020304" pitchFamily="18" charset="0"/>
              </a:defRPr>
            </a:lvl2pPr>
            <a:lvl3pPr marL="1208088" indent="-293688" defTabSz="474663">
              <a:defRPr sz="2400">
                <a:solidFill>
                  <a:schemeClr val="tx1"/>
                </a:solidFill>
                <a:latin typeface="Times New Roman" panose="02020603050405020304" pitchFamily="18" charset="0"/>
              </a:defRPr>
            </a:lvl3pPr>
            <a:lvl4pPr marL="1624013" indent="-252413" defTabSz="474663">
              <a:defRPr sz="2400">
                <a:solidFill>
                  <a:schemeClr val="tx1"/>
                </a:solidFill>
                <a:latin typeface="Times New Roman" panose="02020603050405020304" pitchFamily="18" charset="0"/>
              </a:defRPr>
            </a:lvl4pPr>
            <a:lvl5pPr defTabSz="474663">
              <a:defRPr sz="2400">
                <a:solidFill>
                  <a:schemeClr val="tx1"/>
                </a:solidFill>
                <a:latin typeface="Times New Roman" panose="02020603050405020304" pitchFamily="18" charset="0"/>
              </a:defRPr>
            </a:lvl5pPr>
            <a:lvl6pPr defTabSz="474663" fontAlgn="base">
              <a:spcBef>
                <a:spcPct val="0"/>
              </a:spcBef>
              <a:spcAft>
                <a:spcPct val="0"/>
              </a:spcAft>
              <a:defRPr sz="2400">
                <a:solidFill>
                  <a:schemeClr val="tx1"/>
                </a:solidFill>
                <a:latin typeface="Times New Roman" panose="02020603050405020304" pitchFamily="18" charset="0"/>
              </a:defRPr>
            </a:lvl6pPr>
            <a:lvl7pPr defTabSz="474663" fontAlgn="base">
              <a:spcBef>
                <a:spcPct val="0"/>
              </a:spcBef>
              <a:spcAft>
                <a:spcPct val="0"/>
              </a:spcAft>
              <a:defRPr sz="2400">
                <a:solidFill>
                  <a:schemeClr val="tx1"/>
                </a:solidFill>
                <a:latin typeface="Times New Roman" panose="02020603050405020304" pitchFamily="18" charset="0"/>
              </a:defRPr>
            </a:lvl7pPr>
            <a:lvl8pPr defTabSz="474663" fontAlgn="base">
              <a:spcBef>
                <a:spcPct val="0"/>
              </a:spcBef>
              <a:spcAft>
                <a:spcPct val="0"/>
              </a:spcAft>
              <a:defRPr sz="2400">
                <a:solidFill>
                  <a:schemeClr val="tx1"/>
                </a:solidFill>
                <a:latin typeface="Times New Roman" panose="02020603050405020304" pitchFamily="18" charset="0"/>
              </a:defRPr>
            </a:lvl8pPr>
            <a:lvl9pPr defTabSz="474663" fontAlgn="base">
              <a:spcBef>
                <a:spcPct val="0"/>
              </a:spcBef>
              <a:spcAft>
                <a:spcPct val="0"/>
              </a:spcAft>
              <a:defRPr sz="2400">
                <a:solidFill>
                  <a:schemeClr val="tx1"/>
                </a:solidFill>
                <a:latin typeface="Times New Roman" panose="02020603050405020304" pitchFamily="18" charset="0"/>
              </a:defRPr>
            </a:lvl9pPr>
          </a:lstStyle>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Affects ranch raised mink</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First recognized in 1947</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Detected and documented in Canada, Finland, (East) Germany, Russia </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FFFF"/>
                </a:solidFill>
                <a:ea typeface="宋体" panose="02010600030101010101" pitchFamily="2" charset="-122"/>
              </a:rPr>
              <a:t>Associated with feed</a:t>
            </a:r>
            <a:endParaRPr lang="en-US" altLang="zh-CN" sz="2118">
              <a:solidFill>
                <a:srgbClr val="FFFFFF"/>
              </a:solidFill>
              <a:ea typeface="宋体" panose="02010600030101010101" pitchFamily="2" charset="-122"/>
            </a:endParaRPr>
          </a:p>
        </p:txBody>
      </p:sp>
      <p:pic>
        <p:nvPicPr>
          <p:cNvPr id="10255" name="Picture 15">
            <a:extLst>
              <a:ext uri="{FF2B5EF4-FFF2-40B4-BE49-F238E27FC236}">
                <a16:creationId xmlns:a16="http://schemas.microsoft.com/office/drawing/2014/main" id="{8712B91E-A7F7-354A-6559-F9A473F3774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08177"/>
            <a:ext cx="2571750" cy="156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FAB63FD-B9F2-A03A-AD48-B942B915F828}"/>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006BA49B-188A-7D76-A9BC-1C3469547E3C}"/>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E52E192-C58C-4007-BFE2-C5BDF2EE9E3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50" name="Footer Placeholder 4">
            <a:extLst>
              <a:ext uri="{FF2B5EF4-FFF2-40B4-BE49-F238E27FC236}">
                <a16:creationId xmlns:a16="http://schemas.microsoft.com/office/drawing/2014/main" id="{6CBD0B15-ED0A-EF66-679D-64411478E41A}"/>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2051" name="Slide Number Placeholder 5">
            <a:extLst>
              <a:ext uri="{FF2B5EF4-FFF2-40B4-BE49-F238E27FC236}">
                <a16:creationId xmlns:a16="http://schemas.microsoft.com/office/drawing/2014/main" id="{08D58E6B-ACEC-17C4-B823-39254E64E9BD}"/>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54DF09C-22D4-461F-B922-830CBD414BC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52" name="Rectangle 2">
            <a:extLst>
              <a:ext uri="{FF2B5EF4-FFF2-40B4-BE49-F238E27FC236}">
                <a16:creationId xmlns:a16="http://schemas.microsoft.com/office/drawing/2014/main" id="{1AB372C7-1B20-0661-C8C0-8C2128C44C6E}"/>
              </a:ext>
            </a:extLst>
          </p:cNvPr>
          <p:cNvSpPr>
            <a:spLocks noGrp="1" noChangeArrowheads="1"/>
          </p:cNvSpPr>
          <p:nvPr>
            <p:ph type="title"/>
          </p:nvPr>
        </p:nvSpPr>
        <p:spPr>
          <a:xfrm>
            <a:off x="0" y="146050"/>
            <a:ext cx="9144000" cy="996950"/>
          </a:xfrm>
        </p:spPr>
        <p:txBody>
          <a:bodyPr/>
          <a:lstStyle/>
          <a:p>
            <a:pPr>
              <a:lnSpc>
                <a:spcPct val="80000"/>
              </a:lnSpc>
            </a:pPr>
            <a:r>
              <a:rPr lang="en-US" altLang="zh-CN">
                <a:ea typeface="宋体" panose="02010600030101010101" pitchFamily="2" charset="-122"/>
              </a:rPr>
              <a:t>Holdings Session 6 --</a:t>
            </a:r>
            <a:br>
              <a:rPr lang="en-US" altLang="zh-CN" sz="4000">
                <a:ea typeface="宋体" panose="02010600030101010101" pitchFamily="2" charset="-122"/>
              </a:rPr>
            </a:br>
            <a:r>
              <a:rPr lang="en-US" altLang="zh-CN" sz="3600">
                <a:ea typeface="宋体" panose="02010600030101010101" pitchFamily="2" charset="-122"/>
              </a:rPr>
              <a:t>Special Problems</a:t>
            </a:r>
          </a:p>
        </p:txBody>
      </p:sp>
      <p:sp>
        <p:nvSpPr>
          <p:cNvPr id="4099" name="Rectangle 3">
            <a:extLst>
              <a:ext uri="{FF2B5EF4-FFF2-40B4-BE49-F238E27FC236}">
                <a16:creationId xmlns:a16="http://schemas.microsoft.com/office/drawing/2014/main" id="{A17431A4-9B8A-DA4D-0823-331D747D8FA7}"/>
              </a:ext>
            </a:extLst>
          </p:cNvPr>
          <p:cNvSpPr>
            <a:spLocks noGrp="1" noChangeArrowheads="1"/>
          </p:cNvSpPr>
          <p:nvPr>
            <p:ph type="body" idx="1"/>
          </p:nvPr>
        </p:nvSpPr>
        <p:spPr>
          <a:xfrm>
            <a:off x="762000" y="1371600"/>
            <a:ext cx="7696200" cy="5181600"/>
          </a:xfrm>
        </p:spPr>
        <p:txBody>
          <a:bodyPr/>
          <a:lstStyle/>
          <a:p>
            <a:pPr>
              <a:lnSpc>
                <a:spcPct val="70000"/>
              </a:lnSpc>
              <a:buFontTx/>
              <a:buNone/>
            </a:pPr>
            <a:r>
              <a:rPr lang="en-US" altLang="zh-CN" i="1">
                <a:solidFill>
                  <a:srgbClr val="FFCC66"/>
                </a:solidFill>
                <a:effectLst>
                  <a:outerShdw blurRad="38100" dist="38100" dir="2700000" algn="tl">
                    <a:srgbClr val="000000"/>
                  </a:outerShdw>
                </a:effectLst>
                <a:ea typeface="宋体" panose="02010600030101010101" pitchFamily="2" charset="-122"/>
              </a:rPr>
              <a:t>How do we deal with</a:t>
            </a:r>
            <a:r>
              <a:rPr lang="en-US" altLang="zh-CN" sz="2800" i="1">
                <a:solidFill>
                  <a:srgbClr val="FFCC66"/>
                </a:solidFill>
                <a:effectLst>
                  <a:outerShdw blurRad="38100" dist="38100" dir="2700000" algn="tl">
                    <a:srgbClr val="000000"/>
                  </a:outerShdw>
                </a:effectLst>
                <a:ea typeface="宋体" panose="02010600030101010101" pitchFamily="2" charset="-122"/>
              </a:rPr>
              <a:t>…</a:t>
            </a:r>
            <a:endParaRPr lang="en-US" altLang="zh-CN" sz="2800" i="1">
              <a:solidFill>
                <a:srgbClr val="FFFF00"/>
              </a:solidFill>
              <a:effectLst>
                <a:outerShdw blurRad="38100" dist="38100" dir="2700000" algn="tl">
                  <a:srgbClr val="000000"/>
                </a:outerShdw>
              </a:effectLst>
              <a:ea typeface="宋体" panose="02010600030101010101" pitchFamily="2" charset="-122"/>
            </a:endParaRPr>
          </a:p>
          <a:p>
            <a:pPr lvl="1">
              <a:lnSpc>
                <a:spcPct val="70000"/>
              </a:lnSpc>
              <a:buFontTx/>
              <a:buNone/>
            </a:pPr>
            <a:r>
              <a:rPr lang="en-US" altLang="zh-CN" i="1">
                <a:ea typeface="宋体" panose="02010600030101010101" pitchFamily="2" charset="-122"/>
              </a:rPr>
              <a:t>captions not ending in a period?</a:t>
            </a:r>
          </a:p>
          <a:p>
            <a:pPr lvl="1">
              <a:lnSpc>
                <a:spcPct val="80000"/>
              </a:lnSpc>
              <a:buFontTx/>
              <a:buNone/>
            </a:pPr>
            <a:r>
              <a:rPr lang="en-US" altLang="zh-CN" i="1">
                <a:ea typeface="宋体" panose="02010600030101010101" pitchFamily="2" charset="-122"/>
              </a:rPr>
              <a:t>supplements and indexes?</a:t>
            </a:r>
          </a:p>
          <a:p>
            <a:pPr lvl="1">
              <a:lnSpc>
                <a:spcPct val="90000"/>
              </a:lnSpc>
              <a:buFontTx/>
              <a:buNone/>
            </a:pPr>
            <a:r>
              <a:rPr lang="en-US" altLang="zh-CN" i="1">
                <a:ea typeface="宋体" panose="02010600030101010101" pitchFamily="2" charset="-122"/>
              </a:rPr>
              <a:t>ordinal numbers?</a:t>
            </a:r>
          </a:p>
          <a:p>
            <a:pPr lvl="1">
              <a:lnSpc>
                <a:spcPct val="90000"/>
              </a:lnSpc>
              <a:buFontTx/>
              <a:buNone/>
            </a:pPr>
            <a:r>
              <a:rPr lang="en-US" altLang="zh-CN" i="1">
                <a:ea typeface="宋体" panose="02010600030101010101" pitchFamily="2" charset="-122"/>
              </a:rPr>
              <a:t>numbers without captions?</a:t>
            </a:r>
          </a:p>
          <a:p>
            <a:pPr lvl="1">
              <a:lnSpc>
                <a:spcPct val="90000"/>
              </a:lnSpc>
              <a:buFontTx/>
              <a:buNone/>
            </a:pPr>
            <a:r>
              <a:rPr lang="en-US" altLang="zh-CN" i="1">
                <a:ea typeface="宋体" panose="02010600030101010101" pitchFamily="2" charset="-122"/>
              </a:rPr>
              <a:t>dates with internal numbering?</a:t>
            </a:r>
          </a:p>
          <a:p>
            <a:pPr lvl="1">
              <a:lnSpc>
                <a:spcPct val="90000"/>
              </a:lnSpc>
              <a:buFontTx/>
              <a:buNone/>
            </a:pPr>
            <a:r>
              <a:rPr lang="en-US" altLang="zh-CN" i="1">
                <a:ea typeface="宋体" panose="02010600030101010101" pitchFamily="2" charset="-122"/>
              </a:rPr>
              <a:t>symbols, hyphens, coding challenges?</a:t>
            </a:r>
          </a:p>
          <a:p>
            <a:pPr lvl="1">
              <a:lnSpc>
                <a:spcPct val="90000"/>
              </a:lnSpc>
              <a:buFontTx/>
              <a:buNone/>
            </a:pPr>
            <a:r>
              <a:rPr lang="en-US" altLang="zh-CN" i="1">
                <a:ea typeface="宋体" panose="02010600030101010101" pitchFamily="2" charset="-122"/>
              </a:rPr>
              <a:t>“new series” designations?</a:t>
            </a:r>
          </a:p>
          <a:p>
            <a:pPr lvl="1">
              <a:lnSpc>
                <a:spcPct val="90000"/>
              </a:lnSpc>
              <a:buFontTx/>
              <a:buNone/>
            </a:pPr>
            <a:r>
              <a:rPr lang="en-US" altLang="zh-CN" i="1">
                <a:ea typeface="宋体" panose="02010600030101010101" pitchFamily="2" charset="-122"/>
              </a:rPr>
              <a:t>alphabetic enumeration?</a:t>
            </a:r>
          </a:p>
          <a:p>
            <a:pPr lvl="1">
              <a:lnSpc>
                <a:spcPct val="90000"/>
              </a:lnSpc>
              <a:buFontTx/>
              <a:buNone/>
            </a:pPr>
            <a:r>
              <a:rPr lang="en-US" altLang="zh-CN" i="1">
                <a:ea typeface="宋体" panose="02010600030101010101" pitchFamily="2" charset="-122"/>
              </a:rPr>
              <a:t>alternative enumeration and chronology?</a:t>
            </a:r>
          </a:p>
          <a:p>
            <a:pPr lvl="1">
              <a:lnSpc>
                <a:spcPct val="90000"/>
              </a:lnSpc>
              <a:buFontTx/>
              <a:buNone/>
            </a:pPr>
            <a:r>
              <a:rPr lang="en-US" altLang="zh-CN" i="1">
                <a:solidFill>
                  <a:srgbClr val="FFCC66"/>
                </a:solidFill>
                <a:effectLst>
                  <a:outerShdw blurRad="38100" dist="38100" dir="2700000" algn="tl">
                    <a:srgbClr val="000000"/>
                  </a:outerShdw>
                </a:effectLst>
                <a:ea typeface="宋体" panose="02010600030101010101" pitchFamily="2" charset="-122"/>
              </a:rPr>
              <a:t>what’s</a:t>
            </a:r>
            <a:r>
              <a:rPr lang="en-US" altLang="zh-CN" i="1">
                <a:solidFill>
                  <a:srgbClr val="FFFF00"/>
                </a:solidFill>
                <a:effectLst>
                  <a:outerShdw blurRad="38100" dist="38100" dir="2700000" algn="tl">
                    <a:srgbClr val="000000"/>
                  </a:outerShdw>
                </a:effectLst>
                <a:ea typeface="宋体" panose="02010600030101010101" pitchFamily="2" charset="-122"/>
              </a:rPr>
              <a:t> </a:t>
            </a:r>
            <a:r>
              <a:rPr lang="en-US" altLang="zh-CN" i="1" u="sng">
                <a:solidFill>
                  <a:srgbClr val="FFFF00"/>
                </a:solidFill>
                <a:effectLst>
                  <a:outerShdw blurRad="38100" dist="38100" dir="2700000" algn="tl">
                    <a:srgbClr val="000000"/>
                  </a:outerShdw>
                </a:effectLst>
                <a:ea typeface="宋体" panose="02010600030101010101" pitchFamily="2" charset="-122"/>
              </a:rPr>
              <a:t>your </a:t>
            </a:r>
            <a:r>
              <a:rPr lang="en-US" altLang="zh-CN" i="1">
                <a:solidFill>
                  <a:srgbClr val="FFCC66"/>
                </a:solidFill>
                <a:effectLst>
                  <a:outerShdw blurRad="38100" dist="38100" dir="2700000" algn="tl">
                    <a:srgbClr val="000000"/>
                  </a:outerShdw>
                </a:effectLst>
                <a:ea typeface="宋体" panose="02010600030101010101" pitchFamily="2" charset="-122"/>
              </a:rPr>
              <a:t>worst nightmare?</a:t>
            </a:r>
            <a:r>
              <a:rPr lang="en-US" altLang="zh-CN" sz="2400">
                <a:solidFill>
                  <a:srgbClr val="FFFF00"/>
                </a:solidFill>
                <a:effectLst>
                  <a:outerShdw blurRad="38100" dist="38100" dir="2700000" algn="tl">
                    <a:srgbClr val="000000"/>
                  </a:outerShdw>
                </a:effectLst>
                <a:latin typeface="Arial Narrow" panose="020B0606020202030204" pitchFamily="34" charset="0"/>
                <a:ea typeface="宋体" panose="02010600030101010101" pitchFamily="2" charset="-122"/>
              </a:rPr>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B4F985C-57FE-2605-203E-DB6C16497F63}"/>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1AB45AB1-9E91-84C3-1F24-409A881039B4}"/>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8D8C710-D12B-4F1E-A8C0-1780E5CE402A}"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122" name="Footer Placeholder 2">
            <a:extLst>
              <a:ext uri="{FF2B5EF4-FFF2-40B4-BE49-F238E27FC236}">
                <a16:creationId xmlns:a16="http://schemas.microsoft.com/office/drawing/2014/main" id="{B2D1EE86-99A0-0AD9-1365-63173C1E5298}"/>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5123" name="Slide Number Placeholder 3">
            <a:extLst>
              <a:ext uri="{FF2B5EF4-FFF2-40B4-BE49-F238E27FC236}">
                <a16:creationId xmlns:a16="http://schemas.microsoft.com/office/drawing/2014/main" id="{50BD9E1C-5A6D-5E13-E6CF-AFC378DBEA77}"/>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91B1446-DD9F-40F4-B789-FF8D44396FF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124" name="Rectangle 2">
            <a:extLst>
              <a:ext uri="{FF2B5EF4-FFF2-40B4-BE49-F238E27FC236}">
                <a16:creationId xmlns:a16="http://schemas.microsoft.com/office/drawing/2014/main" id="{51694BC0-8DCE-0EC0-260A-08202A855D15}"/>
              </a:ext>
            </a:extLst>
          </p:cNvPr>
          <p:cNvSpPr>
            <a:spLocks noChangeArrowheads="1"/>
          </p:cNvSpPr>
          <p:nvPr/>
        </p:nvSpPr>
        <p:spPr bwMode="auto">
          <a:xfrm>
            <a:off x="228600" y="0"/>
            <a:ext cx="8915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5125" name="Rectangle 3">
            <a:extLst>
              <a:ext uri="{FF2B5EF4-FFF2-40B4-BE49-F238E27FC236}">
                <a16:creationId xmlns:a16="http://schemas.microsoft.com/office/drawing/2014/main" id="{F9F5A9FE-A570-BD59-71BC-1E1A8E46D527}"/>
              </a:ext>
            </a:extLst>
          </p:cNvPr>
          <p:cNvSpPr>
            <a:spLocks noChangeArrowheads="1"/>
          </p:cNvSpPr>
          <p:nvPr/>
        </p:nvSpPr>
        <p:spPr bwMode="auto">
          <a:xfrm>
            <a:off x="425450" y="0"/>
            <a:ext cx="8718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4000" b="1" i="0" u="none" strike="noStrike" kern="1200" cap="none" spc="0" normalizeH="0" baseline="0" noProof="0">
                <a:ln>
                  <a:noFill/>
                </a:ln>
                <a:solidFill>
                  <a:srgbClr val="FFFF66"/>
                </a:solidFill>
                <a:effectLst/>
                <a:uLnTx/>
                <a:uFillTx/>
                <a:latin typeface="Tahoma" panose="020B0604030504040204" pitchFamily="34" charset="0"/>
                <a:ea typeface="宋体" panose="02010600030101010101" pitchFamily="2" charset="-122"/>
                <a:cs typeface="+mn-cs"/>
              </a:rPr>
              <a:t>Supplement Holding</a:t>
            </a:r>
          </a:p>
        </p:txBody>
      </p:sp>
      <p:sp>
        <p:nvSpPr>
          <p:cNvPr id="10244" name="Rectangle 4">
            <a:extLst>
              <a:ext uri="{FF2B5EF4-FFF2-40B4-BE49-F238E27FC236}">
                <a16:creationId xmlns:a16="http://schemas.microsoft.com/office/drawing/2014/main" id="{4844CBE9-4FB5-B0F1-506E-C5B731A202F0}"/>
              </a:ext>
            </a:extLst>
          </p:cNvPr>
          <p:cNvSpPr>
            <a:spLocks noChangeArrowheads="1"/>
          </p:cNvSpPr>
          <p:nvPr/>
        </p:nvSpPr>
        <p:spPr bwMode="auto">
          <a:xfrm>
            <a:off x="304800" y="1143000"/>
            <a:ext cx="883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0245" name="Rectangle 5">
            <a:extLst>
              <a:ext uri="{FF2B5EF4-FFF2-40B4-BE49-F238E27FC236}">
                <a16:creationId xmlns:a16="http://schemas.microsoft.com/office/drawing/2014/main" id="{A6FC29ED-5D63-E9C1-92DD-A37452E91980}"/>
              </a:ext>
            </a:extLst>
          </p:cNvPr>
          <p:cNvSpPr>
            <a:spLocks noChangeArrowheads="1"/>
          </p:cNvSpPr>
          <p:nvPr/>
        </p:nvSpPr>
        <p:spPr bwMode="auto">
          <a:xfrm>
            <a:off x="381000" y="2209800"/>
            <a:ext cx="8458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0246" name="Rectangle 6">
            <a:extLst>
              <a:ext uri="{FF2B5EF4-FFF2-40B4-BE49-F238E27FC236}">
                <a16:creationId xmlns:a16="http://schemas.microsoft.com/office/drawing/2014/main" id="{913E1BFD-7428-F46E-B156-FC1258000AA0}"/>
              </a:ext>
            </a:extLst>
          </p:cNvPr>
          <p:cNvSpPr>
            <a:spLocks noChangeArrowheads="1"/>
          </p:cNvSpPr>
          <p:nvPr/>
        </p:nvSpPr>
        <p:spPr bwMode="auto">
          <a:xfrm>
            <a:off x="381000" y="3429000"/>
            <a:ext cx="87630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854 20   $8 1  $a  v. $b suppl. $o Research Notes $u 2 $v r $i (year) $j (month) $w f $x 06</a:t>
            </a:r>
          </a:p>
        </p:txBody>
      </p:sp>
      <p:sp>
        <p:nvSpPr>
          <p:cNvPr id="10247" name="Rectangle 7">
            <a:extLst>
              <a:ext uri="{FF2B5EF4-FFF2-40B4-BE49-F238E27FC236}">
                <a16:creationId xmlns:a16="http://schemas.microsoft.com/office/drawing/2014/main" id="{1DE4211A-9DA8-FD82-F9DE-D36E6BB98B17}"/>
              </a:ext>
            </a:extLst>
          </p:cNvPr>
          <p:cNvSpPr>
            <a:spLocks noChangeArrowheads="1"/>
          </p:cNvSpPr>
          <p:nvPr/>
        </p:nvSpPr>
        <p:spPr bwMode="auto">
          <a:xfrm>
            <a:off x="381000" y="4419600"/>
            <a:ext cx="8763000" cy="482600"/>
          </a:xfrm>
          <a:prstGeom prst="rect">
            <a:avLst/>
          </a:prstGeom>
          <a:noFill/>
          <a:ln w="9525">
            <a:noFill/>
            <a:miter lim="800000"/>
            <a:headEnd/>
            <a:tailEnd/>
          </a:ln>
          <a:effectLst/>
        </p:spPr>
        <p:txBody>
          <a:bodyPr lIns="92075" tIns="46038" rIns="92075" bIns="46038">
            <a:spAutoFit/>
          </a:bodyPr>
          <a:lstStyle/>
          <a:p>
            <a:pPr marL="0" marR="0" lvl="0" indent="0" algn="l" defTabSz="914400" rtl="0" eaLnBrk="0" fontAlgn="base" latinLnBrk="0" hangingPunct="0">
              <a:lnSpc>
                <a:spcPct val="8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FFCC66"/>
                </a:solidFill>
                <a:effectLst/>
                <a:uLnTx/>
                <a:uFillTx/>
                <a:latin typeface="Tahoma" pitchFamily="34" charset="0"/>
                <a:ea typeface="+mn-ea"/>
                <a:cs typeface="+mn-cs"/>
              </a:rPr>
              <a:t>864 </a:t>
            </a:r>
            <a:r>
              <a:rPr kumimoji="0" lang="en-US" sz="3200" b="0" i="0" u="none" strike="noStrike" kern="1200" cap="none" spc="0" normalizeH="0" baseline="0" noProof="0">
                <a:ln>
                  <a:noFill/>
                </a:ln>
                <a:solidFill>
                  <a:srgbClr val="FFFF00"/>
                </a:solidFill>
                <a:effectLst>
                  <a:outerShdw blurRad="38100" dist="38100" dir="2700000" algn="tl">
                    <a:srgbClr val="000000"/>
                  </a:outerShdw>
                </a:effectLst>
                <a:uLnTx/>
                <a:uFillTx/>
                <a:latin typeface="Tahoma" pitchFamily="34" charset="0"/>
                <a:ea typeface="+mn-ea"/>
                <a:cs typeface="+mn-cs"/>
              </a:rPr>
              <a:t>41</a:t>
            </a:r>
            <a:r>
              <a:rPr kumimoji="0" lang="en-US" sz="3200" b="0" i="0" u="none" strike="noStrike" kern="1200" cap="none" spc="0" normalizeH="0" baseline="0" noProof="0">
                <a:ln>
                  <a:noFill/>
                </a:ln>
                <a:solidFill>
                  <a:srgbClr val="FFCC66"/>
                </a:solidFill>
                <a:effectLst/>
                <a:uLnTx/>
                <a:uFillTx/>
                <a:latin typeface="Tahoma" pitchFamily="34" charset="0"/>
                <a:ea typeface="+mn-ea"/>
                <a:cs typeface="+mn-cs"/>
              </a:rPr>
              <a:t>   $8 1.1  $a 2 $b 1  $i 1986 $j 06</a:t>
            </a:r>
          </a:p>
        </p:txBody>
      </p:sp>
      <p:sp>
        <p:nvSpPr>
          <p:cNvPr id="10248" name="Rectangle 8">
            <a:extLst>
              <a:ext uri="{FF2B5EF4-FFF2-40B4-BE49-F238E27FC236}">
                <a16:creationId xmlns:a16="http://schemas.microsoft.com/office/drawing/2014/main" id="{9619F434-78BE-E483-2C18-EA954596C852}"/>
              </a:ext>
            </a:extLst>
          </p:cNvPr>
          <p:cNvSpPr>
            <a:spLocks noChangeArrowheads="1"/>
          </p:cNvSpPr>
          <p:nvPr/>
        </p:nvSpPr>
        <p:spPr bwMode="auto">
          <a:xfrm>
            <a:off x="1523969" y="5029226"/>
            <a:ext cx="46482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1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00"/>
                </a:solidFill>
                <a:effectLst/>
                <a:uLnTx/>
                <a:uFillTx/>
                <a:latin typeface="Tahoma" panose="020B0604030504040204" pitchFamily="34" charset="0"/>
                <a:ea typeface="宋体" panose="02010600030101010101" pitchFamily="2" charset="-122"/>
                <a:cs typeface="+mn-cs"/>
              </a:rPr>
              <a:t>May display as</a:t>
            </a: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0" fontAlgn="base" latinLnBrk="0" hangingPunct="0">
              <a:lnSpc>
                <a:spcPct val="4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v.2:suppl.1(1986:June)</a:t>
            </a:r>
          </a:p>
          <a:p>
            <a:pPr marL="0" marR="0" lvl="0" indent="0" algn="l" defTabSz="914400" rtl="0" eaLnBrk="0" fontAlgn="base" latinLnBrk="0" hangingPunct="0">
              <a:lnSpc>
                <a:spcPct val="4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 “Research Notes”</a:t>
            </a:r>
          </a:p>
        </p:txBody>
      </p:sp>
      <p:sp>
        <p:nvSpPr>
          <p:cNvPr id="5131" name="Rectangle 9">
            <a:extLst>
              <a:ext uri="{FF2B5EF4-FFF2-40B4-BE49-F238E27FC236}">
                <a16:creationId xmlns:a16="http://schemas.microsoft.com/office/drawing/2014/main" id="{E537F3C5-3326-1EE7-003A-93BECA2E5699}"/>
              </a:ext>
            </a:extLst>
          </p:cNvPr>
          <p:cNvSpPr>
            <a:spLocks noChangeArrowheads="1"/>
          </p:cNvSpPr>
          <p:nvPr/>
        </p:nvSpPr>
        <p:spPr bwMode="auto">
          <a:xfrm>
            <a:off x="4267200" y="1804988"/>
            <a:ext cx="4495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Designation: </a:t>
            </a: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v.:suppl.(year:month)</a:t>
            </a:r>
          </a:p>
        </p:txBody>
      </p:sp>
      <p:sp>
        <p:nvSpPr>
          <p:cNvPr id="5132" name="Rectangle 10">
            <a:extLst>
              <a:ext uri="{FF2B5EF4-FFF2-40B4-BE49-F238E27FC236}">
                <a16:creationId xmlns:a16="http://schemas.microsoft.com/office/drawing/2014/main" id="{5D1E1ABD-1CB9-97B2-E9F5-EBABEAD27509}"/>
              </a:ext>
            </a:extLst>
          </p:cNvPr>
          <p:cNvSpPr>
            <a:spLocks noChangeArrowheads="1"/>
          </p:cNvSpPr>
          <p:nvPr/>
        </p:nvSpPr>
        <p:spPr bwMode="auto">
          <a:xfrm>
            <a:off x="304800" y="990600"/>
            <a:ext cx="3581400" cy="1647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GENEALOGY BULLETIN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Volume 2        1986</a:t>
            </a:r>
          </a:p>
          <a:p>
            <a:pPr marL="0" marR="0" lvl="0" indent="0" algn="ctr" defTabSz="914400" rtl="0" eaLnBrk="0" fontAlgn="base" latinLnBrk="0" hangingPunct="0">
              <a:lnSpc>
                <a:spcPct val="8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Supplement 1 </a:t>
            </a:r>
          </a:p>
          <a:p>
            <a:pPr marL="0" marR="0" lvl="0" indent="0" algn="ctr" defTabSz="914400" rtl="0" eaLnBrk="0" fontAlgn="base" latinLnBrk="0" hangingPunct="0">
              <a:lnSpc>
                <a:spcPct val="8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Research Notes -- June</a:t>
            </a:r>
          </a:p>
        </p:txBody>
      </p:sp>
      <p:sp>
        <p:nvSpPr>
          <p:cNvPr id="5133" name="Rectangle 11">
            <a:extLst>
              <a:ext uri="{FF2B5EF4-FFF2-40B4-BE49-F238E27FC236}">
                <a16:creationId xmlns:a16="http://schemas.microsoft.com/office/drawing/2014/main" id="{200A1923-B652-5DC9-B28E-DEB75D5F4AFB}"/>
              </a:ext>
            </a:extLst>
          </p:cNvPr>
          <p:cNvSpPr>
            <a:spLocks noChangeArrowheads="1"/>
          </p:cNvSpPr>
          <p:nvPr/>
        </p:nvSpPr>
        <p:spPr bwMode="auto">
          <a:xfrm>
            <a:off x="381000" y="28194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1"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Entering the holding for a single supplement:</a:t>
            </a:r>
          </a:p>
        </p:txBody>
      </p:sp>
      <p:sp>
        <p:nvSpPr>
          <p:cNvPr id="5134" name="Rectangle 12">
            <a:extLst>
              <a:ext uri="{FF2B5EF4-FFF2-40B4-BE49-F238E27FC236}">
                <a16:creationId xmlns:a16="http://schemas.microsoft.com/office/drawing/2014/main" id="{587829E5-26A8-461C-4ABA-DCDA011E7350}"/>
              </a:ext>
            </a:extLst>
          </p:cNvPr>
          <p:cNvSpPr>
            <a:spLocks noChangeArrowheads="1"/>
          </p:cNvSpPr>
          <p:nvPr/>
        </p:nvSpPr>
        <p:spPr bwMode="auto">
          <a:xfrm>
            <a:off x="4343400" y="1066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Semiannual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0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499"/>
                                          </p:stCondLst>
                                        </p:cTn>
                                        <p:tgtEl>
                                          <p:spTgt spid="10245"/>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10247"/>
                                        </p:tgtEl>
                                        <p:attrNameLst>
                                          <p:attrName>style.visibility</p:attrName>
                                        </p:attrNameLst>
                                      </p:cBhvr>
                                      <p:to>
                                        <p:strVal val="visible"/>
                                      </p:to>
                                    </p:set>
                                  </p:childTnLst>
                                </p:cTn>
                              </p:par>
                            </p:childTnLst>
                          </p:cTn>
                        </p:par>
                        <p:par>
                          <p:cTn id="18" fill="hold" nodeType="afterGroup">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0248"/>
                                        </p:tgtEl>
                                        <p:attrNameLst>
                                          <p:attrName>style.visibility</p:attrName>
                                        </p:attrNameLst>
                                      </p:cBhvr>
                                      <p:to>
                                        <p:strVal val="visible"/>
                                      </p:to>
                                    </p:set>
                                    <p:anim calcmode="lin" valueType="num">
                                      <p:cBhvr additive="base">
                                        <p:cTn id="21" dur="500" fill="hold"/>
                                        <p:tgtEl>
                                          <p:spTgt spid="10248"/>
                                        </p:tgtEl>
                                        <p:attrNameLst>
                                          <p:attrName>ppt_x</p:attrName>
                                        </p:attrNameLst>
                                      </p:cBhvr>
                                      <p:tavLst>
                                        <p:tav tm="0">
                                          <p:val>
                                            <p:strVal val="0-#ppt_w/2"/>
                                          </p:val>
                                        </p:tav>
                                        <p:tav tm="100000">
                                          <p:val>
                                            <p:strVal val="#ppt_x"/>
                                          </p:val>
                                        </p:tav>
                                      </p:tavLst>
                                    </p:anim>
                                    <p:anim calcmode="lin" valueType="num">
                                      <p:cBhvr additive="base">
                                        <p:cTn id="22" dur="500" fill="hold"/>
                                        <p:tgtEl>
                                          <p:spTgt spid="10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utoUpdateAnimBg="0"/>
      <p:bldP spid="10245" grpId="0" autoUpdateAnimBg="0"/>
      <p:bldP spid="10246" grpId="0" autoUpdateAnimBg="0"/>
      <p:bldP spid="10247" grpId="0" autoUpdateAnimBg="0"/>
      <p:bldP spid="10248"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49A9A35-1B07-84A3-5A7B-6C7620011237}"/>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74016EA0-81A2-72E6-EA8A-9A6558D27FD5}"/>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6BA8BC0-8F5C-4ED4-8F2C-F15BD60632D6}"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58" name="Footer Placeholder 4">
            <a:extLst>
              <a:ext uri="{FF2B5EF4-FFF2-40B4-BE49-F238E27FC236}">
                <a16:creationId xmlns:a16="http://schemas.microsoft.com/office/drawing/2014/main" id="{A3FEF842-5E1F-6C07-29E7-80046D2FA3CE}"/>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19459" name="Slide Number Placeholder 5">
            <a:extLst>
              <a:ext uri="{FF2B5EF4-FFF2-40B4-BE49-F238E27FC236}">
                <a16:creationId xmlns:a16="http://schemas.microsoft.com/office/drawing/2014/main" id="{19BD1A28-579D-E933-D869-38C2B21F3B0D}"/>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AE43BC8-F165-407F-8326-45C2F8CDB358}"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460" name="Rectangle 2">
            <a:extLst>
              <a:ext uri="{FF2B5EF4-FFF2-40B4-BE49-F238E27FC236}">
                <a16:creationId xmlns:a16="http://schemas.microsoft.com/office/drawing/2014/main" id="{2A6736A7-95FB-95AC-9E7D-3726554D1776}"/>
              </a:ext>
            </a:extLst>
          </p:cNvPr>
          <p:cNvSpPr>
            <a:spLocks noGrp="1" noChangeArrowheads="1"/>
          </p:cNvSpPr>
          <p:nvPr>
            <p:ph type="title"/>
          </p:nvPr>
        </p:nvSpPr>
        <p:spPr/>
        <p:txBody>
          <a:bodyPr/>
          <a:lstStyle/>
          <a:p>
            <a:r>
              <a:rPr lang="en-US" altLang="zh-CN" sz="4000">
                <a:ea typeface="宋体" panose="02010600030101010101" pitchFamily="2" charset="-122"/>
              </a:rPr>
              <a:t>Symbols, hyphens, coding challenges</a:t>
            </a:r>
          </a:p>
        </p:txBody>
      </p:sp>
      <p:sp>
        <p:nvSpPr>
          <p:cNvPr id="19461" name="Rectangle 3">
            <a:extLst>
              <a:ext uri="{FF2B5EF4-FFF2-40B4-BE49-F238E27FC236}">
                <a16:creationId xmlns:a16="http://schemas.microsoft.com/office/drawing/2014/main" id="{31E95F9C-39F7-FBB0-C6AA-8CF772D7F32C}"/>
              </a:ext>
            </a:extLst>
          </p:cNvPr>
          <p:cNvSpPr>
            <a:spLocks noGrp="1" noChangeArrowheads="1"/>
          </p:cNvSpPr>
          <p:nvPr>
            <p:ph type="body" idx="1"/>
          </p:nvPr>
        </p:nvSpPr>
        <p:spPr>
          <a:noFill/>
        </p:spPr>
        <p:txBody>
          <a:bodyPr/>
          <a:lstStyle/>
          <a:p>
            <a:pPr>
              <a:lnSpc>
                <a:spcPct val="90000"/>
              </a:lnSpc>
            </a:pPr>
            <a:r>
              <a:rPr lang="en-US" altLang="zh-CN" sz="2800">
                <a:ea typeface="宋体" panose="02010600030101010101" pitchFamily="2" charset="-122"/>
              </a:rPr>
              <a:t>NISO standards prescribe hyphens as connectors within holdings statements.  </a:t>
            </a:r>
          </a:p>
          <a:p>
            <a:pPr>
              <a:lnSpc>
                <a:spcPct val="90000"/>
              </a:lnSpc>
            </a:pPr>
            <a:r>
              <a:rPr lang="en-US" altLang="zh-CN" sz="2800">
                <a:ea typeface="宋体" panose="02010600030101010101" pitchFamily="2" charset="-122"/>
              </a:rPr>
              <a:t>Some serials have symbols as captions, internal hyphens, and other coding challenges. </a:t>
            </a:r>
            <a:r>
              <a:rPr lang="en-US" altLang="zh-CN" sz="2800" u="sng">
                <a:ea typeface="宋体" panose="02010600030101010101" pitchFamily="2" charset="-122"/>
              </a:rPr>
              <a:t>Unofficially</a:t>
            </a:r>
            <a:r>
              <a:rPr lang="en-US" altLang="zh-CN" sz="2800">
                <a:ea typeface="宋体" panose="02010600030101010101" pitchFamily="2" charset="-122"/>
              </a:rPr>
              <a:t>, the    Publication Patterns Initiative </a:t>
            </a:r>
          </a:p>
          <a:p>
            <a:pPr>
              <a:lnSpc>
                <a:spcPct val="90000"/>
              </a:lnSpc>
              <a:buFontTx/>
              <a:buNone/>
            </a:pPr>
            <a:r>
              <a:rPr lang="en-US" altLang="zh-CN" sz="2800">
                <a:ea typeface="宋体" panose="02010600030101010101" pitchFamily="2" charset="-122"/>
              </a:rPr>
              <a:t>   substitutes a period for the</a:t>
            </a:r>
          </a:p>
          <a:p>
            <a:pPr>
              <a:lnSpc>
                <a:spcPct val="90000"/>
              </a:lnSpc>
              <a:buFontTx/>
              <a:buNone/>
            </a:pPr>
            <a:r>
              <a:rPr lang="en-US" altLang="zh-CN" sz="2800">
                <a:ea typeface="宋体" panose="02010600030101010101" pitchFamily="2" charset="-122"/>
              </a:rPr>
              <a:t>   hyphen so as to distinguish</a:t>
            </a:r>
          </a:p>
          <a:p>
            <a:pPr>
              <a:lnSpc>
                <a:spcPct val="90000"/>
              </a:lnSpc>
              <a:buFontTx/>
              <a:buNone/>
            </a:pPr>
            <a:r>
              <a:rPr lang="en-US" altLang="zh-CN" sz="2800">
                <a:ea typeface="宋体" panose="02010600030101010101" pitchFamily="2" charset="-122"/>
              </a:rPr>
              <a:t>   them from ranges.</a:t>
            </a:r>
          </a:p>
        </p:txBody>
      </p:sp>
      <p:sp>
        <p:nvSpPr>
          <p:cNvPr id="19462" name="Rectangle 4">
            <a:extLst>
              <a:ext uri="{FF2B5EF4-FFF2-40B4-BE49-F238E27FC236}">
                <a16:creationId xmlns:a16="http://schemas.microsoft.com/office/drawing/2014/main" id="{7B062780-7214-6609-CAE9-EA5CF968D952}"/>
              </a:ext>
            </a:extLst>
          </p:cNvPr>
          <p:cNvSpPr>
            <a:spLocks noChangeArrowheads="1"/>
          </p:cNvSpPr>
          <p:nvPr/>
        </p:nvSpPr>
        <p:spPr bwMode="auto">
          <a:xfrm>
            <a:off x="304800" y="3733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pic>
        <p:nvPicPr>
          <p:cNvPr id="19463" name="Picture 5">
            <a:extLst>
              <a:ext uri="{FF2B5EF4-FFF2-40B4-BE49-F238E27FC236}">
                <a16:creationId xmlns:a16="http://schemas.microsoft.com/office/drawing/2014/main" id="{FE616655-125E-BB1C-0D08-A6581BBB09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743200"/>
            <a:ext cx="3886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6">
            <a:extLst>
              <a:ext uri="{FF2B5EF4-FFF2-40B4-BE49-F238E27FC236}">
                <a16:creationId xmlns:a16="http://schemas.microsoft.com/office/drawing/2014/main" id="{45114107-CE7C-E6F0-F88F-AE21FD36A378}"/>
              </a:ext>
            </a:extLst>
          </p:cNvPr>
          <p:cNvSpPr>
            <a:spLocks noChangeArrowheads="1"/>
          </p:cNvSpPr>
          <p:nvPr/>
        </p:nvSpPr>
        <p:spPr bwMode="auto">
          <a:xfrm>
            <a:off x="5791200" y="4191000"/>
            <a:ext cx="33528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Narrow" panose="020B0606020202030204" pitchFamily="34" charset="0"/>
                <a:ea typeface="宋体" panose="02010600030101010101" pitchFamily="2" charset="-122"/>
                <a:cs typeface="+mn-cs"/>
              </a:rPr>
              <a:t>A</a:t>
            </a:r>
          </a:p>
        </p:txBody>
      </p:sp>
      <p:sp>
        <p:nvSpPr>
          <p:cNvPr id="19465" name="Rectangle 7">
            <a:extLst>
              <a:ext uri="{FF2B5EF4-FFF2-40B4-BE49-F238E27FC236}">
                <a16:creationId xmlns:a16="http://schemas.microsoft.com/office/drawing/2014/main" id="{65BB4E67-A0FB-5B37-4C02-5F1B0729A1E4}"/>
              </a:ext>
            </a:extLst>
          </p:cNvPr>
          <p:cNvSpPr>
            <a:spLocks noChangeArrowheads="1"/>
          </p:cNvSpPr>
          <p:nvPr/>
        </p:nvSpPr>
        <p:spPr bwMode="auto">
          <a:xfrm>
            <a:off x="5334000" y="3657600"/>
            <a:ext cx="3352800" cy="5810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t>Weekly Intelligence Notes #24-00</a:t>
            </a:r>
            <a:b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br>
            <a:r>
              <a:rPr kumimoji="0" lang="en-US" altLang="zh-CN" sz="1600" b="0" i="0" u="none" strike="noStrike" kern="1200" cap="none" spc="0" normalizeH="0" baseline="0" noProof="0">
                <a:ln>
                  <a:noFill/>
                </a:ln>
                <a:solidFill>
                  <a:srgbClr val="FFFFFF"/>
                </a:solidFill>
                <a:effectLst/>
                <a:uLnTx/>
                <a:uFillTx/>
                <a:latin typeface="Book Antiqua" panose="02040602050305030304" pitchFamily="18" charset="0"/>
                <a:ea typeface="宋体" panose="02010600030101010101" pitchFamily="2" charset="-122"/>
                <a:cs typeface="+mn-cs"/>
              </a:rPr>
              <a:t>June 17, 2000</a:t>
            </a:r>
          </a:p>
        </p:txBody>
      </p:sp>
      <p:sp>
        <p:nvSpPr>
          <p:cNvPr id="38920" name="Rectangle 8">
            <a:extLst>
              <a:ext uri="{FF2B5EF4-FFF2-40B4-BE49-F238E27FC236}">
                <a16:creationId xmlns:a16="http://schemas.microsoft.com/office/drawing/2014/main" id="{7EEF23F9-A852-EF31-5594-C18C03ED7DD0}"/>
              </a:ext>
            </a:extLst>
          </p:cNvPr>
          <p:cNvSpPr>
            <a:spLocks noChangeArrowheads="1"/>
          </p:cNvSpPr>
          <p:nvPr/>
        </p:nvSpPr>
        <p:spPr bwMode="auto">
          <a:xfrm>
            <a:off x="304800" y="4724400"/>
            <a:ext cx="8305800" cy="903288"/>
          </a:xfrm>
          <a:prstGeom prst="rect">
            <a:avLst/>
          </a:prstGeom>
          <a:noFill/>
          <a:ln w="9525">
            <a:noFill/>
            <a:miter lim="800000"/>
            <a:headEnd/>
            <a:tailEnd/>
          </a:ln>
          <a:effectLst/>
        </p:spPr>
        <p:txBody>
          <a:bodyPr lIns="92075" tIns="46038" rIns="92075" bIns="46038">
            <a:spAutoFit/>
          </a:bodyPr>
          <a:lstStyle/>
          <a:p>
            <a:pPr marL="0" marR="0" lvl="0" indent="0" algn="l" defTabSz="914400" rtl="0" eaLnBrk="0" fontAlgn="base" latinLnBrk="0" hangingPunct="0">
              <a:lnSpc>
                <a:spcPct val="7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66"/>
                </a:solidFill>
                <a:effectLst>
                  <a:outerShdw blurRad="38100" dist="38100" dir="2700000" algn="tl">
                    <a:srgbClr val="000000"/>
                  </a:outerShdw>
                </a:effectLst>
                <a:uLnTx/>
                <a:uFillTx/>
                <a:latin typeface="Arial Narrow" panose="020B0606020202030204" pitchFamily="34" charset="0"/>
                <a:ea typeface="+mn-ea"/>
                <a:cs typeface="+mn-cs"/>
              </a:rPr>
              <a:t>853 20</a:t>
            </a:r>
            <a:r>
              <a:rPr kumimoji="0" lang="en-US" sz="2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t> $8 1 $a #  $i (year) $j (month) $k (day) $w w $x 0107</a:t>
            </a:r>
          </a:p>
          <a:p>
            <a:pPr marL="0" marR="0" lvl="0" indent="0" algn="l" defTabSz="914400" rtl="0" eaLnBrk="0" fontAlgn="base" latinLnBrk="0" hangingPunct="0">
              <a:lnSpc>
                <a:spcPct val="7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E9D0"/>
                </a:solidFill>
                <a:effectLst>
                  <a:outerShdw blurRad="38100" dist="38100" dir="2700000" algn="tl">
                    <a:srgbClr val="000000"/>
                  </a:outerShdw>
                </a:effectLst>
                <a:uLnTx/>
                <a:uFillTx/>
                <a:latin typeface="Arial Narrow" panose="020B0606020202030204" pitchFamily="34" charset="0"/>
                <a:ea typeface="+mn-ea"/>
                <a:cs typeface="+mn-cs"/>
              </a:rPr>
              <a:t>863 41</a:t>
            </a:r>
            <a:r>
              <a:rPr kumimoji="0" lang="en-US" sz="2800" b="0" i="0" u="none" strike="noStrike" kern="1200" cap="none" spc="0" normalizeH="0" baseline="0" noProof="0">
                <a:ln>
                  <a:noFill/>
                </a:ln>
                <a:solidFill>
                  <a:srgbClr val="FCE9D0"/>
                </a:solidFill>
                <a:effectLst/>
                <a:uLnTx/>
                <a:uFillTx/>
                <a:latin typeface="Arial Narrow" panose="020B0606020202030204" pitchFamily="34" charset="0"/>
                <a:ea typeface="+mn-ea"/>
                <a:cs typeface="+mn-cs"/>
              </a:rPr>
              <a:t>  $8 1.1 $a 24.00 $i 2000 $j 06 $k 17</a:t>
            </a:r>
          </a:p>
        </p:txBody>
      </p:sp>
      <p:sp>
        <p:nvSpPr>
          <p:cNvPr id="38921" name="Rectangle 9">
            <a:extLst>
              <a:ext uri="{FF2B5EF4-FFF2-40B4-BE49-F238E27FC236}">
                <a16:creationId xmlns:a16="http://schemas.microsoft.com/office/drawing/2014/main" id="{36BCBF4E-7839-0A22-76F3-D6430C822E3C}"/>
              </a:ext>
            </a:extLst>
          </p:cNvPr>
          <p:cNvSpPr>
            <a:spLocks noChangeArrowheads="1"/>
          </p:cNvSpPr>
          <p:nvPr/>
        </p:nvSpPr>
        <p:spPr bwMode="auto">
          <a:xfrm>
            <a:off x="228600" y="57912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66"/>
                </a:solidFill>
                <a:effectLst/>
                <a:uLnTx/>
                <a:uFillTx/>
                <a:latin typeface="Arial Narrow" panose="020B0606020202030204" pitchFamily="34" charset="0"/>
                <a:ea typeface="宋体" panose="02010600030101010101" pitchFamily="2" charset="-122"/>
                <a:cs typeface="+mn-cs"/>
              </a:rPr>
              <a:t>May display as</a:t>
            </a:r>
            <a:r>
              <a:rPr kumimoji="0" lang="en-US" altLang="zh-CN" sz="2400" b="0" i="0" u="none" strike="noStrike" kern="1200" cap="none" spc="0" normalizeH="0" baseline="0" noProof="0">
                <a:ln>
                  <a:noFill/>
                </a:ln>
                <a:solidFill>
                  <a:srgbClr val="FFFFFF"/>
                </a:solidFill>
                <a:effectLst/>
                <a:uLnTx/>
                <a:uFillTx/>
                <a:latin typeface="Arial Narrow" panose="020B0606020202030204" pitchFamily="34" charset="0"/>
                <a:ea typeface="宋体" panose="02010600030101010101" pitchFamily="2" charset="-122"/>
                <a:cs typeface="+mn-cs"/>
              </a:rPr>
              <a:t>:    #24.00(2000:June 17)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20"/>
                                        </p:tgtEl>
                                        <p:attrNameLst>
                                          <p:attrName>style.visibility</p:attrName>
                                        </p:attrNameLst>
                                      </p:cBhvr>
                                      <p:to>
                                        <p:strVal val="visible"/>
                                      </p:to>
                                    </p:set>
                                    <p:anim calcmode="lin" valueType="num">
                                      <p:cBhvr additive="base">
                                        <p:cTn id="7" dur="500" fill="hold"/>
                                        <p:tgtEl>
                                          <p:spTgt spid="38920"/>
                                        </p:tgtEl>
                                        <p:attrNameLst>
                                          <p:attrName>ppt_x</p:attrName>
                                        </p:attrNameLst>
                                      </p:cBhvr>
                                      <p:tavLst>
                                        <p:tav tm="0">
                                          <p:val>
                                            <p:strVal val="#ppt_x"/>
                                          </p:val>
                                        </p:tav>
                                        <p:tav tm="100000">
                                          <p:val>
                                            <p:strVal val="#ppt_x"/>
                                          </p:val>
                                        </p:tav>
                                      </p:tavLst>
                                    </p:anim>
                                    <p:anim calcmode="lin" valueType="num">
                                      <p:cBhvr additive="base">
                                        <p:cTn id="8" dur="500" fill="hold"/>
                                        <p:tgtEl>
                                          <p:spTgt spid="3892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921"/>
                                        </p:tgtEl>
                                        <p:attrNameLst>
                                          <p:attrName>style.visibility</p:attrName>
                                        </p:attrNameLst>
                                      </p:cBhvr>
                                      <p:to>
                                        <p:strVal val="visible"/>
                                      </p:to>
                                    </p:set>
                                    <p:anim calcmode="lin" valueType="num">
                                      <p:cBhvr additive="base">
                                        <p:cTn id="12" dur="500" fill="hold"/>
                                        <p:tgtEl>
                                          <p:spTgt spid="38921"/>
                                        </p:tgtEl>
                                        <p:attrNameLst>
                                          <p:attrName>ppt_x</p:attrName>
                                        </p:attrNameLst>
                                      </p:cBhvr>
                                      <p:tavLst>
                                        <p:tav tm="0">
                                          <p:val>
                                            <p:strVal val="0-#ppt_w/2"/>
                                          </p:val>
                                        </p:tav>
                                        <p:tav tm="100000">
                                          <p:val>
                                            <p:strVal val="#ppt_x"/>
                                          </p:val>
                                        </p:tav>
                                      </p:tavLst>
                                    </p:anim>
                                    <p:anim calcmode="lin" valueType="num">
                                      <p:cBhvr additive="base">
                                        <p:cTn id="13" dur="500" fill="hold"/>
                                        <p:tgtEl>
                                          <p:spTgt spid="389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0" grpId="0" autoUpdateAnimBg="0"/>
      <p:bldP spid="38921"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64C37DD-A527-AFC7-CB7B-575543EBE8A8}"/>
              </a:ext>
            </a:extLst>
          </p:cNvPr>
          <p:cNvSpPr>
            <a:spLocks noGrp="1" noChangeArrowheads="1"/>
          </p:cNvSpPr>
          <p:nvPr>
            <p:ph type="title"/>
          </p:nvPr>
        </p:nvSpPr>
        <p:spPr>
          <a:xfrm>
            <a:off x="457199" y="-30"/>
          </a:xfrm>
        </p:spPr>
        <p:txBody>
          <a:bodyPr/>
          <a:lstStyle/>
          <a:p>
            <a:r>
              <a:rPr lang="en-GB" altLang="zh-CN">
                <a:ea typeface="宋体" panose="02010600030101010101" pitchFamily="2" charset="-122"/>
              </a:rPr>
              <a:t>Landuse/landcover change</a:t>
            </a:r>
          </a:p>
        </p:txBody>
      </p:sp>
      <p:sp>
        <p:nvSpPr>
          <p:cNvPr id="4099" name="Rectangle 3">
            <a:extLst>
              <a:ext uri="{FF2B5EF4-FFF2-40B4-BE49-F238E27FC236}">
                <a16:creationId xmlns:a16="http://schemas.microsoft.com/office/drawing/2014/main" id="{D7B35F37-B9BD-E2E3-81C6-6D845E76B132}"/>
              </a:ext>
            </a:extLst>
          </p:cNvPr>
          <p:cNvSpPr>
            <a:spLocks noGrp="1" noChangeArrowheads="1"/>
          </p:cNvSpPr>
          <p:nvPr>
            <p:ph type="body" idx="1"/>
          </p:nvPr>
        </p:nvSpPr>
        <p:spPr/>
        <p:txBody>
          <a:bodyPr/>
          <a:lstStyle/>
          <a:p>
            <a:pPr>
              <a:lnSpc>
                <a:spcPct val="90000"/>
              </a:lnSpc>
            </a:pPr>
            <a:r>
              <a:rPr lang="en-GB" altLang="zh-CN">
                <a:ea typeface="宋体" panose="02010600030101010101" pitchFamily="2" charset="-122"/>
              </a:rPr>
              <a:t>Need for cross-chapter and cross-WG coordination to ensure that</a:t>
            </a:r>
          </a:p>
          <a:p>
            <a:pPr lvl="1">
              <a:lnSpc>
                <a:spcPct val="90000"/>
              </a:lnSpc>
            </a:pPr>
            <a:r>
              <a:rPr lang="en-GB" altLang="zh-CN">
                <a:ea typeface="宋体" panose="02010600030101010101" pitchFamily="2" charset="-122"/>
              </a:rPr>
              <a:t>Range of uncertainty in future LULC change is adequately specified</a:t>
            </a:r>
          </a:p>
          <a:p>
            <a:pPr lvl="2">
              <a:lnSpc>
                <a:spcPct val="90000"/>
              </a:lnSpc>
            </a:pPr>
            <a:r>
              <a:rPr lang="en-GB" altLang="zh-CN">
                <a:ea typeface="宋体" panose="02010600030101010101" pitchFamily="2" charset="-122"/>
              </a:rPr>
              <a:t>Suggest a fast-track synthesis and publishing exercise </a:t>
            </a:r>
          </a:p>
          <a:p>
            <a:pPr lvl="1">
              <a:lnSpc>
                <a:spcPct val="90000"/>
              </a:lnSpc>
            </a:pPr>
            <a:r>
              <a:rPr lang="en-GB" altLang="zh-CN">
                <a:ea typeface="宋体" panose="02010600030101010101" pitchFamily="2" charset="-122"/>
              </a:rPr>
              <a:t>Selection of ‘reference scenarios’ of LULC change for comparative purposes</a:t>
            </a:r>
          </a:p>
          <a:p>
            <a:pPr lvl="2">
              <a:lnSpc>
                <a:spcPct val="90000"/>
              </a:lnSpc>
            </a:pPr>
            <a:r>
              <a:rPr lang="en-GB" altLang="zh-CN">
                <a:ea typeface="宋体" panose="02010600030101010101" pitchFamily="2" charset="-122"/>
              </a:rPr>
              <a:t>Suggest interaction with the RCP/SSP gang to specify this</a:t>
            </a:r>
          </a:p>
          <a:p>
            <a:pPr>
              <a:lnSpc>
                <a:spcPct val="90000"/>
              </a:lnSpc>
            </a:pPr>
            <a:endParaRPr lang="en-GB" altLang="zh-CN">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CC"/>
        </a:solidFill>
        <a:effectLst/>
      </p:bgPr>
    </p:bg>
    <p:spTree>
      <p:nvGrpSpPr>
        <p:cNvPr id="1" name=""/>
        <p:cNvGrpSpPr/>
        <p:nvPr/>
      </p:nvGrpSpPr>
      <p:grpSpPr>
        <a:xfrm>
          <a:off x="0" y="0"/>
          <a:ext cx="0" cy="0"/>
          <a:chOff x="0" y="0"/>
          <a:chExt cx="0" cy="0"/>
        </a:xfrm>
      </p:grpSpPr>
      <p:pic>
        <p:nvPicPr>
          <p:cNvPr id="63495" name="Picture 7">
            <a:extLst>
              <a:ext uri="{FF2B5EF4-FFF2-40B4-BE49-F238E27FC236}">
                <a16:creationId xmlns:a16="http://schemas.microsoft.com/office/drawing/2014/main" id="{A5001C66-913B-9A8F-654D-D73BD8FBC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78575"/>
            <a:ext cx="9144000" cy="479425"/>
          </a:xfrm>
          <a:prstGeom prst="rect">
            <a:avLst/>
          </a:prstGeom>
          <a:noFill/>
          <a:extLst>
            <a:ext uri="{909E8E84-426E-40DD-AFC4-6F175D3DCCD1}">
              <a14:hiddenFill xmlns:a14="http://schemas.microsoft.com/office/drawing/2010/main">
                <a:solidFill>
                  <a:srgbClr val="FFFFFF"/>
                </a:solidFill>
              </a14:hiddenFill>
            </a:ext>
          </a:extLst>
        </p:spPr>
      </p:pic>
      <p:sp>
        <p:nvSpPr>
          <p:cNvPr id="63496" name="Rectangle 8">
            <a:extLst>
              <a:ext uri="{FF2B5EF4-FFF2-40B4-BE49-F238E27FC236}">
                <a16:creationId xmlns:a16="http://schemas.microsoft.com/office/drawing/2014/main" id="{F682B297-507C-7FB5-2C94-2C05F935E790}"/>
              </a:ext>
            </a:extLst>
          </p:cNvPr>
          <p:cNvSpPr>
            <a:spLocks noGrp="1" noChangeArrowheads="1"/>
          </p:cNvSpPr>
          <p:nvPr>
            <p:ph type="body" idx="1"/>
          </p:nvPr>
        </p:nvSpPr>
        <p:spPr>
          <a:xfrm>
            <a:off x="304800" y="1066800"/>
            <a:ext cx="4800600" cy="4800600"/>
          </a:xfrm>
        </p:spPr>
        <p:txBody>
          <a:bodyPr/>
          <a:lstStyle/>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1.   Ice motion (non-equilibrium)… then continuity should apply. The 24 day ice volume flux through G1 is ~ (18.1</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±2).</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G2 is ~ (18.5</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±2).</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 but the surface subsidence is equivalent to</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a volume of</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 (6.7</a:t>
            </a:r>
            <a:r>
              <a:rPr lang="en-US" altLang="zh-CN" sz="1800">
                <a:solidFill>
                  <a:srgbClr val="660033"/>
                </a:solidFill>
                <a:latin typeface="Arial" panose="020B0604020202020204" pitchFamily="34" charset="0"/>
                <a:ea typeface="宋体" panose="02010600030101010101" pitchFamily="2" charset="-122"/>
                <a:cs typeface="Arial" panose="020B0604020202020204" pitchFamily="34" charset="0"/>
              </a:rPr>
              <a:t>±1). </a:t>
            </a:r>
            <a:r>
              <a:rPr lang="en-US" altLang="zh-CN" sz="1800">
                <a:solidFill>
                  <a:srgbClr val="660033"/>
                </a:solidFill>
                <a:latin typeface="Arial" panose="020B0604020202020204" pitchFamily="34" charset="0"/>
                <a:ea typeface="宋体" panose="02010600030101010101" pitchFamily="2" charset="-122"/>
              </a:rPr>
              <a:t>10</a:t>
            </a:r>
            <a:r>
              <a:rPr lang="en-US" altLang="zh-CN" sz="1800" baseline="30000">
                <a:solidFill>
                  <a:srgbClr val="660033"/>
                </a:solidFill>
                <a:latin typeface="Arial" panose="020B0604020202020204" pitchFamily="34" charset="0"/>
                <a:ea typeface="宋体" panose="02010600030101010101" pitchFamily="2" charset="-122"/>
              </a:rPr>
              <a:t>6  </a:t>
            </a:r>
            <a:r>
              <a:rPr lang="en-US" altLang="zh-CN" sz="1800">
                <a:solidFill>
                  <a:srgbClr val="660033"/>
                </a:solidFill>
                <a:latin typeface="Arial" panose="020B0604020202020204" pitchFamily="34" charset="0"/>
                <a:ea typeface="宋体" panose="02010600030101010101" pitchFamily="2" charset="-122"/>
              </a:rPr>
              <a:t>m</a:t>
            </a:r>
            <a:r>
              <a:rPr lang="en-US" altLang="zh-CN" sz="1800" baseline="30000">
                <a:solidFill>
                  <a:srgbClr val="660033"/>
                </a:solidFill>
                <a:latin typeface="Arial" panose="020B0604020202020204" pitchFamily="34" charset="0"/>
                <a:ea typeface="宋体" panose="02010600030101010101" pitchFamily="2" charset="-122"/>
              </a:rPr>
              <a:t>3</a:t>
            </a:r>
            <a:r>
              <a:rPr lang="en-US" altLang="zh-CN" sz="1800">
                <a:solidFill>
                  <a:srgbClr val="660033"/>
                </a:solidFill>
                <a:latin typeface="Arial" panose="020B0604020202020204" pitchFamily="34" charset="0"/>
                <a:ea typeface="宋体" panose="02010600030101010101" pitchFamily="2" charset="-122"/>
              </a:rPr>
              <a:t>. </a:t>
            </a:r>
            <a:r>
              <a:rPr lang="en-US" altLang="zh-CN" sz="1800" baseline="30000">
                <a:solidFill>
                  <a:srgbClr val="660033"/>
                </a:solidFill>
                <a:latin typeface="Arial" panose="020B0604020202020204" pitchFamily="34" charset="0"/>
                <a:ea typeface="宋体" panose="02010600030101010101" pitchFamily="2" charset="-122"/>
              </a:rPr>
              <a:t> </a:t>
            </a:r>
            <a:r>
              <a:rPr lang="en-US" altLang="zh-CN" sz="1800">
                <a:solidFill>
                  <a:srgbClr val="660033"/>
                </a:solidFill>
                <a:latin typeface="Arial" panose="020B0604020202020204" pitchFamily="34" charset="0"/>
                <a:ea typeface="宋体" panose="02010600030101010101" pitchFamily="2" charset="-122"/>
              </a:rPr>
              <a:t>So if the subsurface ice motion mirrors the surface motion then there is not enough ice going out through G2. As we don’t have precise ice thickness estimates for G1 and G2 the error margins are just estimates.</a:t>
            </a:r>
          </a:p>
          <a:p>
            <a:pPr marL="0" indent="0">
              <a:lnSpc>
                <a:spcPct val="90000"/>
              </a:lnSpc>
              <a:buFontTx/>
              <a:buNone/>
            </a:pPr>
            <a:endParaRPr lang="en-US" altLang="zh-CN" sz="1800">
              <a:solidFill>
                <a:srgbClr val="660033"/>
              </a:solidFill>
              <a:latin typeface="Arial" panose="020B0604020202020204" pitchFamily="34" charset="0"/>
              <a:ea typeface="宋体" panose="02010600030101010101" pitchFamily="2" charset="-122"/>
            </a:endParaRPr>
          </a:p>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Maybe the missing volume is not ice but water, so that we are observing…</a:t>
            </a:r>
          </a:p>
          <a:p>
            <a:pPr marL="0" indent="0">
              <a:lnSpc>
                <a:spcPct val="90000"/>
              </a:lnSpc>
              <a:buFontTx/>
              <a:buNone/>
            </a:pPr>
            <a:r>
              <a:rPr lang="en-US" altLang="zh-CN" sz="1800">
                <a:solidFill>
                  <a:srgbClr val="660033"/>
                </a:solidFill>
                <a:latin typeface="Arial" panose="020B0604020202020204" pitchFamily="34" charset="0"/>
                <a:ea typeface="宋体" panose="02010600030101010101" pitchFamily="2" charset="-122"/>
              </a:rPr>
              <a:t>2.   Movement of ‘pockets’ of subglacial water. Also, all the ‘features’ appear to be at hydropotential wells so water can certainly collect there.</a:t>
            </a:r>
          </a:p>
        </p:txBody>
      </p:sp>
      <p:sp>
        <p:nvSpPr>
          <p:cNvPr id="63497" name="Text Box 9">
            <a:extLst>
              <a:ext uri="{FF2B5EF4-FFF2-40B4-BE49-F238E27FC236}">
                <a16:creationId xmlns:a16="http://schemas.microsoft.com/office/drawing/2014/main" id="{F0F03D35-B751-562F-A3FA-193936A8A8C0}"/>
              </a:ext>
            </a:extLst>
          </p:cNvPr>
          <p:cNvSpPr txBox="1">
            <a:spLocks noChangeArrowheads="1"/>
          </p:cNvSpPr>
          <p:nvPr/>
        </p:nvSpPr>
        <p:spPr bwMode="auto">
          <a:xfrm>
            <a:off x="304800" y="254000"/>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660033"/>
                </a:solidFill>
                <a:effectLst/>
                <a:uLnTx/>
                <a:uFillTx/>
                <a:latin typeface="Arial" panose="020B0604020202020204" pitchFamily="34" charset="0"/>
                <a:ea typeface="宋体" panose="02010600030101010101" pitchFamily="2" charset="-122"/>
                <a:cs typeface="+mn-cs"/>
              </a:rPr>
              <a:t>Possible explanations for the anomalous vertical motion ?</a:t>
            </a:r>
          </a:p>
        </p:txBody>
      </p:sp>
      <p:pic>
        <p:nvPicPr>
          <p:cNvPr id="63506" name="Picture 18">
            <a:extLst>
              <a:ext uri="{FF2B5EF4-FFF2-40B4-BE49-F238E27FC236}">
                <a16:creationId xmlns:a16="http://schemas.microsoft.com/office/drawing/2014/main" id="{E68E5661-2D27-D52E-60E5-159388051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042" t="25000" r="46875" b="41667"/>
          <a:stretch>
            <a:fillRect/>
          </a:stretch>
        </p:blipFill>
        <p:spPr bwMode="auto">
          <a:xfrm>
            <a:off x="5867400" y="0"/>
            <a:ext cx="2895600" cy="2671763"/>
          </a:xfrm>
          <a:prstGeom prst="rect">
            <a:avLst/>
          </a:prstGeom>
          <a:noFill/>
          <a:extLst>
            <a:ext uri="{909E8E84-426E-40DD-AFC4-6F175D3DCCD1}">
              <a14:hiddenFill xmlns:a14="http://schemas.microsoft.com/office/drawing/2010/main">
                <a:solidFill>
                  <a:srgbClr val="FFFFFF"/>
                </a:solidFill>
              </a14:hiddenFill>
            </a:ext>
          </a:extLst>
        </p:spPr>
      </p:pic>
      <p:pic>
        <p:nvPicPr>
          <p:cNvPr id="63507" name="Picture 19">
            <a:extLst>
              <a:ext uri="{FF2B5EF4-FFF2-40B4-BE49-F238E27FC236}">
                <a16:creationId xmlns:a16="http://schemas.microsoft.com/office/drawing/2014/main" id="{B34460F2-9D2A-C9FA-6978-AB4C6CE8A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129" t="35365" r="47200" b="8537"/>
          <a:stretch>
            <a:fillRect/>
          </a:stretch>
        </p:blipFill>
        <p:spPr bwMode="auto">
          <a:xfrm>
            <a:off x="5486400" y="2743200"/>
            <a:ext cx="3657600" cy="3505200"/>
          </a:xfrm>
          <a:prstGeom prst="rect">
            <a:avLst/>
          </a:prstGeom>
          <a:noFill/>
          <a:extLst>
            <a:ext uri="{909E8E84-426E-40DD-AFC4-6F175D3DCCD1}">
              <a14:hiddenFill xmlns:a14="http://schemas.microsoft.com/office/drawing/2010/main">
                <a:solidFill>
                  <a:srgbClr val="FFFFFF"/>
                </a:solidFill>
              </a14:hiddenFill>
            </a:ext>
          </a:extLst>
        </p:spPr>
      </p:pic>
      <p:sp>
        <p:nvSpPr>
          <p:cNvPr id="63508" name="Line 20">
            <a:extLst>
              <a:ext uri="{FF2B5EF4-FFF2-40B4-BE49-F238E27FC236}">
                <a16:creationId xmlns:a16="http://schemas.microsoft.com/office/drawing/2014/main" id="{3E452E55-26ED-E87C-D699-72C2200AA5BB}"/>
              </a:ext>
            </a:extLst>
          </p:cNvPr>
          <p:cNvSpPr>
            <a:spLocks noChangeShapeType="1"/>
          </p:cNvSpPr>
          <p:nvPr/>
        </p:nvSpPr>
        <p:spPr bwMode="auto">
          <a:xfrm>
            <a:off x="6781800" y="16002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509" name="Line 21">
            <a:extLst>
              <a:ext uri="{FF2B5EF4-FFF2-40B4-BE49-F238E27FC236}">
                <a16:creationId xmlns:a16="http://schemas.microsoft.com/office/drawing/2014/main" id="{1E43EC9F-29EE-3F39-6DE4-5C2888A23752}"/>
              </a:ext>
            </a:extLst>
          </p:cNvPr>
          <p:cNvSpPr>
            <a:spLocks noChangeShapeType="1"/>
          </p:cNvSpPr>
          <p:nvPr/>
        </p:nvSpPr>
        <p:spPr bwMode="auto">
          <a:xfrm>
            <a:off x="7848600" y="1447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510" name="Text Box 22">
            <a:extLst>
              <a:ext uri="{FF2B5EF4-FFF2-40B4-BE49-F238E27FC236}">
                <a16:creationId xmlns:a16="http://schemas.microsoft.com/office/drawing/2014/main" id="{BF26C85E-5E8C-5147-E11F-06AB034CAB33}"/>
              </a:ext>
            </a:extLst>
          </p:cNvPr>
          <p:cNvSpPr txBox="1">
            <a:spLocks noChangeArrowheads="1"/>
          </p:cNvSpPr>
          <p:nvPr/>
        </p:nvSpPr>
        <p:spPr bwMode="auto">
          <a:xfrm>
            <a:off x="5105400" y="5943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30</a:t>
            </a:r>
          </a:p>
        </p:txBody>
      </p:sp>
      <p:sp>
        <p:nvSpPr>
          <p:cNvPr id="63511" name="Text Box 23">
            <a:extLst>
              <a:ext uri="{FF2B5EF4-FFF2-40B4-BE49-F238E27FC236}">
                <a16:creationId xmlns:a16="http://schemas.microsoft.com/office/drawing/2014/main" id="{B9BE5403-0F84-89A6-5ACA-CC82528343E8}"/>
              </a:ext>
            </a:extLst>
          </p:cNvPr>
          <p:cNvSpPr txBox="1">
            <a:spLocks noChangeArrowheads="1"/>
          </p:cNvSpPr>
          <p:nvPr/>
        </p:nvSpPr>
        <p:spPr bwMode="auto">
          <a:xfrm>
            <a:off x="5105400" y="5562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40</a:t>
            </a:r>
          </a:p>
        </p:txBody>
      </p:sp>
      <p:sp>
        <p:nvSpPr>
          <p:cNvPr id="63512" name="Text Box 24">
            <a:extLst>
              <a:ext uri="{FF2B5EF4-FFF2-40B4-BE49-F238E27FC236}">
                <a16:creationId xmlns:a16="http://schemas.microsoft.com/office/drawing/2014/main" id="{CFAD2307-1CCC-597E-0397-CBEF6128D948}"/>
              </a:ext>
            </a:extLst>
          </p:cNvPr>
          <p:cNvSpPr txBox="1">
            <a:spLocks noChangeArrowheads="1"/>
          </p:cNvSpPr>
          <p:nvPr/>
        </p:nvSpPr>
        <p:spPr bwMode="auto">
          <a:xfrm>
            <a:off x="6705600" y="1752600"/>
            <a:ext cx="420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G1</a:t>
            </a:r>
          </a:p>
        </p:txBody>
      </p:sp>
      <p:sp>
        <p:nvSpPr>
          <p:cNvPr id="63513" name="Text Box 25">
            <a:extLst>
              <a:ext uri="{FF2B5EF4-FFF2-40B4-BE49-F238E27FC236}">
                <a16:creationId xmlns:a16="http://schemas.microsoft.com/office/drawing/2014/main" id="{4CA0E0E6-C3FB-9916-7C53-2343B99E1BBD}"/>
              </a:ext>
            </a:extLst>
          </p:cNvPr>
          <p:cNvSpPr txBox="1">
            <a:spLocks noChangeArrowheads="1"/>
          </p:cNvSpPr>
          <p:nvPr/>
        </p:nvSpPr>
        <p:spPr bwMode="auto">
          <a:xfrm>
            <a:off x="7772400" y="1600200"/>
            <a:ext cx="420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G2</a:t>
            </a:r>
          </a:p>
        </p:txBody>
      </p:sp>
      <p:sp>
        <p:nvSpPr>
          <p:cNvPr id="63514" name="Text Box 26">
            <a:extLst>
              <a:ext uri="{FF2B5EF4-FFF2-40B4-BE49-F238E27FC236}">
                <a16:creationId xmlns:a16="http://schemas.microsoft.com/office/drawing/2014/main" id="{B96D186C-5FB5-D93D-6D48-28A8149F64F0}"/>
              </a:ext>
            </a:extLst>
          </p:cNvPr>
          <p:cNvSpPr txBox="1">
            <a:spLocks noChangeArrowheads="1"/>
          </p:cNvSpPr>
          <p:nvPr/>
        </p:nvSpPr>
        <p:spPr bwMode="auto">
          <a:xfrm>
            <a:off x="5851525" y="2830513"/>
            <a:ext cx="3041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24 day vertical displacement profiles</a:t>
            </a:r>
          </a:p>
        </p:txBody>
      </p:sp>
      <p:sp>
        <p:nvSpPr>
          <p:cNvPr id="63515" name="Text Box 27">
            <a:extLst>
              <a:ext uri="{FF2B5EF4-FFF2-40B4-BE49-F238E27FC236}">
                <a16:creationId xmlns:a16="http://schemas.microsoft.com/office/drawing/2014/main" id="{90A6F004-7EDC-B9C3-66EB-9C1BB35F6A99}"/>
              </a:ext>
            </a:extLst>
          </p:cNvPr>
          <p:cNvSpPr txBox="1">
            <a:spLocks noChangeArrowheads="1"/>
          </p:cNvSpPr>
          <p:nvPr/>
        </p:nvSpPr>
        <p:spPr bwMode="auto">
          <a:xfrm>
            <a:off x="5851525" y="4659313"/>
            <a:ext cx="203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Ice speed profiles (m/a)</a:t>
            </a:r>
          </a:p>
        </p:txBody>
      </p:sp>
      <p:sp>
        <p:nvSpPr>
          <p:cNvPr id="63516" name="Text Box 28">
            <a:extLst>
              <a:ext uri="{FF2B5EF4-FFF2-40B4-BE49-F238E27FC236}">
                <a16:creationId xmlns:a16="http://schemas.microsoft.com/office/drawing/2014/main" id="{EF78FFCB-1F8C-7942-743C-A1BF0C5D6970}"/>
              </a:ext>
            </a:extLst>
          </p:cNvPr>
          <p:cNvSpPr txBox="1">
            <a:spLocks noChangeArrowheads="1"/>
          </p:cNvSpPr>
          <p:nvPr/>
        </p:nvSpPr>
        <p:spPr bwMode="auto">
          <a:xfrm>
            <a:off x="7146925" y="4354513"/>
            <a:ext cx="500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Km.</a:t>
            </a:r>
          </a:p>
        </p:txBody>
      </p:sp>
      <p:sp>
        <p:nvSpPr>
          <p:cNvPr id="63517" name="Text Box 29">
            <a:extLst>
              <a:ext uri="{FF2B5EF4-FFF2-40B4-BE49-F238E27FC236}">
                <a16:creationId xmlns:a16="http://schemas.microsoft.com/office/drawing/2014/main" id="{8B4E21D8-B205-4CDB-D9D2-93AF0228F8DE}"/>
              </a:ext>
            </a:extLst>
          </p:cNvPr>
          <p:cNvSpPr txBox="1">
            <a:spLocks noChangeArrowheads="1"/>
          </p:cNvSpPr>
          <p:nvPr/>
        </p:nvSpPr>
        <p:spPr bwMode="auto">
          <a:xfrm>
            <a:off x="5105400" y="51816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50</a:t>
            </a:r>
          </a:p>
        </p:txBody>
      </p:sp>
      <p:sp>
        <p:nvSpPr>
          <p:cNvPr id="63518" name="Text Box 30">
            <a:extLst>
              <a:ext uri="{FF2B5EF4-FFF2-40B4-BE49-F238E27FC236}">
                <a16:creationId xmlns:a16="http://schemas.microsoft.com/office/drawing/2014/main" id="{A6923699-AAD8-AC45-9FB8-92800F2FA4B1}"/>
              </a:ext>
            </a:extLst>
          </p:cNvPr>
          <p:cNvSpPr txBox="1">
            <a:spLocks noChangeArrowheads="1"/>
          </p:cNvSpPr>
          <p:nvPr/>
        </p:nvSpPr>
        <p:spPr bwMode="auto">
          <a:xfrm>
            <a:off x="5257800" y="30480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0</a:t>
            </a:r>
          </a:p>
        </p:txBody>
      </p:sp>
      <p:sp>
        <p:nvSpPr>
          <p:cNvPr id="63519" name="Text Box 31">
            <a:extLst>
              <a:ext uri="{FF2B5EF4-FFF2-40B4-BE49-F238E27FC236}">
                <a16:creationId xmlns:a16="http://schemas.microsoft.com/office/drawing/2014/main" id="{1C83FC5F-ABF6-9B08-925C-37C131FFD227}"/>
              </a:ext>
            </a:extLst>
          </p:cNvPr>
          <p:cNvSpPr txBox="1">
            <a:spLocks noChangeArrowheads="1"/>
          </p:cNvSpPr>
          <p:nvPr/>
        </p:nvSpPr>
        <p:spPr bwMode="auto">
          <a:xfrm>
            <a:off x="5029200" y="3352800"/>
            <a:ext cx="725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-20 cm</a:t>
            </a:r>
          </a:p>
        </p:txBody>
      </p:sp>
      <p:sp>
        <p:nvSpPr>
          <p:cNvPr id="63520" name="Text Box 32">
            <a:extLst>
              <a:ext uri="{FF2B5EF4-FFF2-40B4-BE49-F238E27FC236}">
                <a16:creationId xmlns:a16="http://schemas.microsoft.com/office/drawing/2014/main" id="{1431F968-F4F8-24CA-879A-894536DB2060}"/>
              </a:ext>
            </a:extLst>
          </p:cNvPr>
          <p:cNvSpPr txBox="1">
            <a:spLocks noChangeArrowheads="1"/>
          </p:cNvSpPr>
          <p:nvPr/>
        </p:nvSpPr>
        <p:spPr bwMode="auto">
          <a:xfrm>
            <a:off x="5029213" y="3733802"/>
            <a:ext cx="725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-40 cm</a:t>
            </a:r>
          </a:p>
        </p:txBody>
      </p:sp>
      <p:sp>
        <p:nvSpPr>
          <p:cNvPr id="63521" name="Text Box 33">
            <a:extLst>
              <a:ext uri="{FF2B5EF4-FFF2-40B4-BE49-F238E27FC236}">
                <a16:creationId xmlns:a16="http://schemas.microsoft.com/office/drawing/2014/main" id="{9A1EC49E-6553-1548-C305-85FA37C005CA}"/>
              </a:ext>
            </a:extLst>
          </p:cNvPr>
          <p:cNvSpPr txBox="1">
            <a:spLocks noChangeArrowheads="1"/>
          </p:cNvSpPr>
          <p:nvPr/>
        </p:nvSpPr>
        <p:spPr bwMode="auto">
          <a:xfrm>
            <a:off x="5013325" y="4049713"/>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-60</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8DE9430-B690-9C0C-CCB7-297E1D189E2D}"/>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3753C27F-9447-59DB-BCF4-02221313339A}"/>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A0F1D04-1B10-448C-B9F0-1B8DEB4AB74D}"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314" name="Footer Placeholder 4">
            <a:extLst>
              <a:ext uri="{FF2B5EF4-FFF2-40B4-BE49-F238E27FC236}">
                <a16:creationId xmlns:a16="http://schemas.microsoft.com/office/drawing/2014/main" id="{884F953F-CA2A-B25A-894F-D1371623A38D}"/>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13315" name="Slide Number Placeholder 5">
            <a:extLst>
              <a:ext uri="{FF2B5EF4-FFF2-40B4-BE49-F238E27FC236}">
                <a16:creationId xmlns:a16="http://schemas.microsoft.com/office/drawing/2014/main" id="{08718C85-1535-559C-4D59-77E2BE815FC2}"/>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1E2B8B9-1272-4F99-8024-93012DD92087}"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316" name="Rectangle 2">
            <a:extLst>
              <a:ext uri="{FF2B5EF4-FFF2-40B4-BE49-F238E27FC236}">
                <a16:creationId xmlns:a16="http://schemas.microsoft.com/office/drawing/2014/main" id="{8DA470A2-6ACB-7618-967C-5050EE1A4D08}"/>
              </a:ext>
            </a:extLst>
          </p:cNvPr>
          <p:cNvSpPr>
            <a:spLocks noGrp="1" noChangeArrowheads="1"/>
          </p:cNvSpPr>
          <p:nvPr>
            <p:ph type="title"/>
          </p:nvPr>
        </p:nvSpPr>
        <p:spPr>
          <a:xfrm>
            <a:off x="0" y="0"/>
            <a:ext cx="9144000" cy="762000"/>
          </a:xfrm>
        </p:spPr>
        <p:txBody>
          <a:bodyPr/>
          <a:lstStyle/>
          <a:p>
            <a:r>
              <a:rPr lang="en-US" altLang="zh-CN">
                <a:ea typeface="宋体" panose="02010600030101010101" pitchFamily="2" charset="-122"/>
              </a:rPr>
              <a:t>Dates with both kinds of division</a:t>
            </a:r>
          </a:p>
        </p:txBody>
      </p:sp>
      <p:sp>
        <p:nvSpPr>
          <p:cNvPr id="13317" name="Rectangle 3">
            <a:extLst>
              <a:ext uri="{FF2B5EF4-FFF2-40B4-BE49-F238E27FC236}">
                <a16:creationId xmlns:a16="http://schemas.microsoft.com/office/drawing/2014/main" id="{A3503DCA-9CD5-579F-89B6-AB0A6C35228F}"/>
              </a:ext>
            </a:extLst>
          </p:cNvPr>
          <p:cNvSpPr>
            <a:spLocks noChangeArrowheads="1"/>
          </p:cNvSpPr>
          <p:nvPr/>
        </p:nvSpPr>
        <p:spPr bwMode="auto">
          <a:xfrm>
            <a:off x="533400" y="1600200"/>
            <a:ext cx="2286000" cy="3048000"/>
          </a:xfrm>
          <a:prstGeom prst="rect">
            <a:avLst/>
          </a:prstGeom>
          <a:solidFill>
            <a:schemeClr val="folHlink"/>
          </a:solidFill>
          <a:ln w="12700">
            <a:solidFill>
              <a:srgbClr val="000000"/>
            </a:solidFill>
            <a:miter lim="800000"/>
            <a:headEnd/>
            <a:tailEnd/>
          </a:ln>
        </p:spPr>
        <p:txBody>
          <a:bodyPr wrap="none" lIns="92075" tIns="46038" rIns="92075" bIns="46038" anchor="ct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pSp>
        <p:nvGrpSpPr>
          <p:cNvPr id="13318" name="Group 6">
            <a:extLst>
              <a:ext uri="{FF2B5EF4-FFF2-40B4-BE49-F238E27FC236}">
                <a16:creationId xmlns:a16="http://schemas.microsoft.com/office/drawing/2014/main" id="{0F920F0C-BF09-ED98-A7EF-D3C131214D33}"/>
              </a:ext>
            </a:extLst>
          </p:cNvPr>
          <p:cNvGrpSpPr>
            <a:grpSpLocks/>
          </p:cNvGrpSpPr>
          <p:nvPr/>
        </p:nvGrpSpPr>
        <p:grpSpPr bwMode="auto">
          <a:xfrm>
            <a:off x="1066800" y="2209800"/>
            <a:ext cx="1778000" cy="1854200"/>
            <a:chOff x="672" y="1392"/>
            <a:chExt cx="1120" cy="1168"/>
          </a:xfrm>
        </p:grpSpPr>
        <p:pic>
          <p:nvPicPr>
            <p:cNvPr id="13327" name="Picture 4">
              <a:extLst>
                <a:ext uri="{FF2B5EF4-FFF2-40B4-BE49-F238E27FC236}">
                  <a16:creationId xmlns:a16="http://schemas.microsoft.com/office/drawing/2014/main" id="{966A6E1B-BFA4-86D2-9393-C182E5C918C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1392"/>
              <a:ext cx="1120"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Rectangle 5">
              <a:extLst>
                <a:ext uri="{FF2B5EF4-FFF2-40B4-BE49-F238E27FC236}">
                  <a16:creationId xmlns:a16="http://schemas.microsoft.com/office/drawing/2014/main" id="{C6D8072C-E356-495F-7886-5676720FE5F9}"/>
                </a:ext>
              </a:extLst>
            </p:cNvPr>
            <p:cNvSpPr>
              <a:spLocks noChangeArrowheads="1"/>
            </p:cNvSpPr>
            <p:nvPr/>
          </p:nvSpPr>
          <p:spPr bwMode="auto">
            <a:xfrm>
              <a:off x="730" y="1421"/>
              <a:ext cx="748"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pSp>
      <p:sp>
        <p:nvSpPr>
          <p:cNvPr id="13319" name="Rectangle 7">
            <a:extLst>
              <a:ext uri="{FF2B5EF4-FFF2-40B4-BE49-F238E27FC236}">
                <a16:creationId xmlns:a16="http://schemas.microsoft.com/office/drawing/2014/main" id="{B0A34B04-3FA5-A0D4-619F-89FE9FE872F4}"/>
              </a:ext>
            </a:extLst>
          </p:cNvPr>
          <p:cNvSpPr>
            <a:spLocks noChangeArrowheads="1"/>
          </p:cNvSpPr>
          <p:nvPr/>
        </p:nvSpPr>
        <p:spPr bwMode="auto">
          <a:xfrm>
            <a:off x="838200" y="17526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ahoma" panose="020B0604030504040204" pitchFamily="34" charset="0"/>
                <a:ea typeface="宋体" panose="02010600030101010101" pitchFamily="2" charset="-122"/>
                <a:cs typeface="+mn-cs"/>
              </a:rPr>
              <a:t>global</a:t>
            </a:r>
          </a:p>
        </p:txBody>
      </p:sp>
      <p:sp>
        <p:nvSpPr>
          <p:cNvPr id="13320" name="Rectangle 8">
            <a:extLst>
              <a:ext uri="{FF2B5EF4-FFF2-40B4-BE49-F238E27FC236}">
                <a16:creationId xmlns:a16="http://schemas.microsoft.com/office/drawing/2014/main" id="{0244B091-A13D-FFE7-EF3B-27084E217F0E}"/>
              </a:ext>
            </a:extLst>
          </p:cNvPr>
          <p:cNvSpPr>
            <a:spLocks noChangeArrowheads="1"/>
          </p:cNvSpPr>
          <p:nvPr/>
        </p:nvSpPr>
        <p:spPr bwMode="auto">
          <a:xfrm>
            <a:off x="0" y="3581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ahoma" panose="020B0604030504040204" pitchFamily="34" charset="0"/>
                <a:ea typeface="宋体" panose="02010600030101010101" pitchFamily="2" charset="-122"/>
                <a:cs typeface="+mn-cs"/>
              </a:rPr>
              <a:t>events</a:t>
            </a:r>
          </a:p>
        </p:txBody>
      </p:sp>
      <p:sp>
        <p:nvSpPr>
          <p:cNvPr id="13321" name="Rectangle 9">
            <a:extLst>
              <a:ext uri="{FF2B5EF4-FFF2-40B4-BE49-F238E27FC236}">
                <a16:creationId xmlns:a16="http://schemas.microsoft.com/office/drawing/2014/main" id="{0382BD93-F0A7-2017-4C6B-1AB34A58067B}"/>
              </a:ext>
            </a:extLst>
          </p:cNvPr>
          <p:cNvSpPr>
            <a:spLocks noChangeArrowheads="1"/>
          </p:cNvSpPr>
          <p:nvPr/>
        </p:nvSpPr>
        <p:spPr bwMode="auto">
          <a:xfrm>
            <a:off x="609600" y="40386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99"/>
                </a:solidFill>
                <a:effectLst/>
                <a:uLnTx/>
                <a:uFillTx/>
                <a:latin typeface="Arial" panose="020B0604020202020204" pitchFamily="34" charset="0"/>
                <a:ea typeface="宋体" panose="02010600030101010101" pitchFamily="2" charset="-122"/>
                <a:cs typeface="+mn-cs"/>
              </a:rPr>
              <a:t>spring 1999</a:t>
            </a:r>
          </a:p>
        </p:txBody>
      </p:sp>
      <p:sp>
        <p:nvSpPr>
          <p:cNvPr id="13322" name="Rectangle 10">
            <a:extLst>
              <a:ext uri="{FF2B5EF4-FFF2-40B4-BE49-F238E27FC236}">
                <a16:creationId xmlns:a16="http://schemas.microsoft.com/office/drawing/2014/main" id="{5E7F9678-2492-1DF4-5508-7A11C2E20A64}"/>
              </a:ext>
            </a:extLst>
          </p:cNvPr>
          <p:cNvSpPr>
            <a:spLocks noChangeArrowheads="1"/>
          </p:cNvSpPr>
          <p:nvPr/>
        </p:nvSpPr>
        <p:spPr bwMode="auto">
          <a:xfrm>
            <a:off x="1752600" y="41910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99"/>
                </a:solidFill>
                <a:effectLst/>
                <a:uLnTx/>
                <a:uFillTx/>
                <a:latin typeface="Arial" panose="020B0604020202020204" pitchFamily="34" charset="0"/>
                <a:ea typeface="宋体" panose="02010600030101010101" pitchFamily="2" charset="-122"/>
                <a:cs typeface="+mn-cs"/>
              </a:rPr>
              <a:t>number 1</a:t>
            </a:r>
          </a:p>
        </p:txBody>
      </p:sp>
      <p:sp>
        <p:nvSpPr>
          <p:cNvPr id="26635" name="Rectangle 11">
            <a:extLst>
              <a:ext uri="{FF2B5EF4-FFF2-40B4-BE49-F238E27FC236}">
                <a16:creationId xmlns:a16="http://schemas.microsoft.com/office/drawing/2014/main" id="{DA2AF947-317D-6AE5-4EDC-42D3505A24B1}"/>
              </a:ext>
            </a:extLst>
          </p:cNvPr>
          <p:cNvSpPr>
            <a:spLocks noChangeArrowheads="1"/>
          </p:cNvSpPr>
          <p:nvPr/>
        </p:nvSpPr>
        <p:spPr bwMode="auto">
          <a:xfrm>
            <a:off x="3048000" y="1676400"/>
            <a:ext cx="609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853 20   $8 1 $a (year) $b no. $u 4 $v r $i (year) $j (season) $w q $x 21</a:t>
            </a:r>
          </a:p>
        </p:txBody>
      </p:sp>
      <p:sp>
        <p:nvSpPr>
          <p:cNvPr id="26636" name="Rectangle 12">
            <a:extLst>
              <a:ext uri="{FF2B5EF4-FFF2-40B4-BE49-F238E27FC236}">
                <a16:creationId xmlns:a16="http://schemas.microsoft.com/office/drawing/2014/main" id="{122A8F47-242D-0589-B785-14AB01051460}"/>
              </a:ext>
            </a:extLst>
          </p:cNvPr>
          <p:cNvSpPr>
            <a:spLocks noChangeArrowheads="1"/>
          </p:cNvSpPr>
          <p:nvPr/>
        </p:nvSpPr>
        <p:spPr bwMode="auto">
          <a:xfrm>
            <a:off x="3048000" y="2667000"/>
            <a:ext cx="5867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66"/>
                </a:solidFill>
                <a:effectLst/>
                <a:uLnTx/>
                <a:uFillTx/>
                <a:latin typeface="Tahoma" panose="020B0604030504040204" pitchFamily="34" charset="0"/>
                <a:ea typeface="宋体" panose="02010600030101010101" pitchFamily="2" charset="-122"/>
                <a:cs typeface="+mn-cs"/>
              </a:rPr>
              <a:t>863 41  $8 1.1 $a 1999 $b 1 $i 1999 $j 21</a:t>
            </a:r>
          </a:p>
        </p:txBody>
      </p:sp>
      <p:sp>
        <p:nvSpPr>
          <p:cNvPr id="26637" name="Rectangle 13">
            <a:extLst>
              <a:ext uri="{FF2B5EF4-FFF2-40B4-BE49-F238E27FC236}">
                <a16:creationId xmlns:a16="http://schemas.microsoft.com/office/drawing/2014/main" id="{07AE608E-0433-0EDC-2692-CEA832150758}"/>
              </a:ext>
            </a:extLst>
          </p:cNvPr>
          <p:cNvSpPr>
            <a:spLocks noChangeArrowheads="1"/>
          </p:cNvSpPr>
          <p:nvPr/>
        </p:nvSpPr>
        <p:spPr bwMode="auto">
          <a:xfrm>
            <a:off x="3200400" y="4030663"/>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00"/>
                </a:solidFill>
                <a:effectLst/>
                <a:uLnTx/>
                <a:uFillTx/>
                <a:latin typeface="Tahoma" panose="020B0604030504040204" pitchFamily="34" charset="0"/>
                <a:ea typeface="宋体" panose="02010600030101010101" pitchFamily="2" charset="-122"/>
                <a:cs typeface="+mn-cs"/>
              </a:rPr>
              <a:t>may display as:</a:t>
            </a:r>
          </a:p>
        </p:txBody>
      </p:sp>
      <p:sp>
        <p:nvSpPr>
          <p:cNvPr id="26638" name="Rectangle 14">
            <a:extLst>
              <a:ext uri="{FF2B5EF4-FFF2-40B4-BE49-F238E27FC236}">
                <a16:creationId xmlns:a16="http://schemas.microsoft.com/office/drawing/2014/main" id="{D85C75FE-0867-2821-FB50-BCD673CE39C8}"/>
              </a:ext>
            </a:extLst>
          </p:cNvPr>
          <p:cNvSpPr>
            <a:spLocks noChangeArrowheads="1"/>
          </p:cNvSpPr>
          <p:nvPr/>
        </p:nvSpPr>
        <p:spPr bwMode="auto">
          <a:xfrm>
            <a:off x="3200400" y="4495800"/>
            <a:ext cx="49530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1999:no. 1(1999:spring)</a:t>
            </a:r>
            <a:endPar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1" u="none" strike="noStrike" kern="1200" cap="none" spc="0" normalizeH="0" baseline="0" noProof="0">
                <a:ln>
                  <a:noFill/>
                </a:ln>
                <a:solidFill>
                  <a:srgbClr val="FFCC66"/>
                </a:solidFill>
                <a:effectLst/>
                <a:uLnTx/>
                <a:uFillTx/>
                <a:latin typeface="Tahoma" panose="020B0604030504040204" pitchFamily="34" charset="0"/>
                <a:ea typeface="宋体" panose="02010600030101010101" pitchFamily="2" charset="-122"/>
                <a:cs typeface="+mn-cs"/>
              </a:rPr>
              <a:t>(The year is repeated.  When the statement is compressed, the chronology is dropped.)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663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6637"/>
                                        </p:tgtEl>
                                        <p:attrNameLst>
                                          <p:attrName>style.visibility</p:attrName>
                                        </p:attrNameLst>
                                      </p:cBhvr>
                                      <p:to>
                                        <p:strVal val="visible"/>
                                      </p:to>
                                    </p:set>
                                    <p:anim calcmode="lin" valueType="num">
                                      <p:cBhvr additive="base">
                                        <p:cTn id="14" dur="500" fill="hold"/>
                                        <p:tgtEl>
                                          <p:spTgt spid="26637"/>
                                        </p:tgtEl>
                                        <p:attrNameLst>
                                          <p:attrName>ppt_x</p:attrName>
                                        </p:attrNameLst>
                                      </p:cBhvr>
                                      <p:tavLst>
                                        <p:tav tm="0">
                                          <p:val>
                                            <p:strVal val="0-#ppt_w/2"/>
                                          </p:val>
                                        </p:tav>
                                        <p:tav tm="100000">
                                          <p:val>
                                            <p:strVal val="#ppt_x"/>
                                          </p:val>
                                        </p:tav>
                                      </p:tavLst>
                                    </p:anim>
                                    <p:anim calcmode="lin" valueType="num">
                                      <p:cBhvr additive="base">
                                        <p:cTn id="15" dur="500" fill="hold"/>
                                        <p:tgtEl>
                                          <p:spTgt spid="2663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26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utoUpdateAnimBg="0"/>
      <p:bldP spid="26636" grpId="0" autoUpdateAnimBg="0"/>
      <p:bldP spid="26637" grpId="0" autoUpdateAnimBg="0"/>
      <p:bldP spid="2663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64C37DD-A527-AFC7-CB7B-575543EBE8A8}"/>
              </a:ext>
            </a:extLst>
          </p:cNvPr>
          <p:cNvSpPr>
            <a:spLocks noGrp="1" noChangeArrowheads="1"/>
          </p:cNvSpPr>
          <p:nvPr>
            <p:ph type="title"/>
          </p:nvPr>
        </p:nvSpPr>
        <p:spPr>
          <a:xfrm>
            <a:off x="457200" y="0"/>
          </a:xfrm>
        </p:spPr>
        <p:txBody>
          <a:bodyPr/>
          <a:lstStyle/>
          <a:p>
            <a:r>
              <a:rPr lang="en-GB" altLang="zh-CN">
                <a:ea typeface="宋体" panose="02010600030101010101" pitchFamily="2" charset="-122"/>
              </a:rPr>
              <a:t>Landuse/landcover change</a:t>
            </a:r>
          </a:p>
        </p:txBody>
      </p:sp>
      <p:sp>
        <p:nvSpPr>
          <p:cNvPr id="4099" name="Rectangle 3">
            <a:extLst>
              <a:ext uri="{FF2B5EF4-FFF2-40B4-BE49-F238E27FC236}">
                <a16:creationId xmlns:a16="http://schemas.microsoft.com/office/drawing/2014/main" id="{D7B35F37-B9BD-E2E3-81C6-6D845E76B132}"/>
              </a:ext>
            </a:extLst>
          </p:cNvPr>
          <p:cNvSpPr>
            <a:spLocks noGrp="1" noChangeArrowheads="1"/>
          </p:cNvSpPr>
          <p:nvPr>
            <p:ph type="body" idx="1"/>
          </p:nvPr>
        </p:nvSpPr>
        <p:spPr/>
        <p:txBody>
          <a:bodyPr/>
          <a:lstStyle/>
          <a:p>
            <a:pPr>
              <a:lnSpc>
                <a:spcPct val="90000"/>
              </a:lnSpc>
            </a:pPr>
            <a:r>
              <a:rPr lang="en-GB" altLang="zh-CN">
                <a:ea typeface="宋体" panose="02010600030101010101" pitchFamily="2" charset="-122"/>
              </a:rPr>
              <a:t>Need for cross-chapter and cross-WG coordination to ensure that</a:t>
            </a:r>
          </a:p>
          <a:p>
            <a:pPr lvl="1">
              <a:lnSpc>
                <a:spcPct val="90000"/>
              </a:lnSpc>
            </a:pPr>
            <a:r>
              <a:rPr lang="en-GB" altLang="zh-CN">
                <a:ea typeface="宋体" panose="02010600030101010101" pitchFamily="2" charset="-122"/>
              </a:rPr>
              <a:t>Range of uncertainty in future LULC change is adequately specified</a:t>
            </a:r>
          </a:p>
          <a:p>
            <a:pPr lvl="2">
              <a:lnSpc>
                <a:spcPct val="90000"/>
              </a:lnSpc>
            </a:pPr>
            <a:r>
              <a:rPr lang="en-GB" altLang="zh-CN">
                <a:ea typeface="宋体" panose="02010600030101010101" pitchFamily="2" charset="-122"/>
              </a:rPr>
              <a:t>Suggest a fast-track synthesis and publishing exercise </a:t>
            </a:r>
          </a:p>
          <a:p>
            <a:pPr lvl="1">
              <a:lnSpc>
                <a:spcPct val="90000"/>
              </a:lnSpc>
            </a:pPr>
            <a:r>
              <a:rPr lang="en-GB" altLang="zh-CN">
                <a:ea typeface="宋体" panose="02010600030101010101" pitchFamily="2" charset="-122"/>
              </a:rPr>
              <a:t>Selection of ‘reference scenarios’ of LULC change for comparative purposes</a:t>
            </a:r>
          </a:p>
          <a:p>
            <a:pPr lvl="2">
              <a:lnSpc>
                <a:spcPct val="90000"/>
              </a:lnSpc>
            </a:pPr>
            <a:r>
              <a:rPr lang="en-GB" altLang="zh-CN">
                <a:ea typeface="宋体" panose="02010600030101010101" pitchFamily="2" charset="-122"/>
              </a:rPr>
              <a:t>Suggest interaction with the RCP/SSP gang to specify this</a:t>
            </a:r>
          </a:p>
          <a:p>
            <a:pPr>
              <a:lnSpc>
                <a:spcPct val="90000"/>
              </a:lnSpc>
            </a:pPr>
            <a:endParaRPr lang="en-GB" altLang="zh-CN">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Rectangle 2">
            <a:extLst>
              <a:ext uri="{FF2B5EF4-FFF2-40B4-BE49-F238E27FC236}">
                <a16:creationId xmlns:a16="http://schemas.microsoft.com/office/drawing/2014/main" id="{42F35D7B-E742-90FE-9BD9-7649A0110825}"/>
              </a:ext>
            </a:extLst>
          </p:cNvPr>
          <p:cNvSpPr>
            <a:spLocks noChangeArrowheads="1"/>
          </p:cNvSpPr>
          <p:nvPr/>
        </p:nvSpPr>
        <p:spPr bwMode="auto">
          <a:xfrm>
            <a:off x="3252057" y="121865"/>
            <a:ext cx="5891943" cy="51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24" tIns="39212" rIns="79824" bIns="39212">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06867" eaLnBrk="0" fontAlgn="base" hangingPunct="0">
              <a:spcBef>
                <a:spcPct val="0"/>
              </a:spcBef>
              <a:spcAft>
                <a:spcPct val="0"/>
              </a:spcAft>
            </a:pPr>
            <a:r>
              <a:rPr lang="en-US" altLang="zh-CN" sz="2824"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2008 COV Organization and Membership</a:t>
            </a:r>
          </a:p>
        </p:txBody>
      </p:sp>
      <p:sp>
        <p:nvSpPr>
          <p:cNvPr id="1722371" name="Rectangle 3">
            <a:extLst>
              <a:ext uri="{FF2B5EF4-FFF2-40B4-BE49-F238E27FC236}">
                <a16:creationId xmlns:a16="http://schemas.microsoft.com/office/drawing/2014/main" id="{B803516A-7FD4-E0C4-16F3-AC44E6C97AA9}"/>
              </a:ext>
            </a:extLst>
          </p:cNvPr>
          <p:cNvSpPr>
            <a:spLocks noChangeArrowheads="1"/>
          </p:cNvSpPr>
          <p:nvPr/>
        </p:nvSpPr>
        <p:spPr bwMode="auto">
          <a:xfrm>
            <a:off x="449637" y="728382"/>
            <a:ext cx="8257334" cy="597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824" tIns="39212" rIns="79824" bIns="39212">
            <a:spAutoFit/>
          </a:bodyPr>
          <a:lstStyle>
            <a:lvl1pPr marL="471488" indent="-457200">
              <a:defRPr sz="2400">
                <a:solidFill>
                  <a:schemeClr val="tx1"/>
                </a:solidFill>
                <a:latin typeface="Times New Roman" panose="02020603050405020304" pitchFamily="18" charset="0"/>
              </a:defRPr>
            </a:lvl1pPr>
            <a:lvl2pPr marL="917575"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marL="416041" indent="-403433" defTabSz="806867" eaLnBrk="0" fontAlgn="base" hangingPunct="0">
              <a:spcBef>
                <a:spcPct val="2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Chair:  Geri Richmond,** University of Oregon</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1:  AMO Sciences/Gas-Phase Chemical Physics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Carl Lineberger,** University of Colorado (2002 COV)</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Members:     </a:t>
            </a:r>
            <a:r>
              <a:rPr lang="en-US" altLang="zh-CN" sz="1588" b="1">
                <a:solidFill>
                  <a:srgbClr val="FF0000"/>
                </a:solidFill>
                <a:latin typeface="Arial Narrow" panose="020B0606020202030204" pitchFamily="34" charset="0"/>
                <a:ea typeface="宋体" panose="02010600030101010101" pitchFamily="2" charset="-122"/>
              </a:rPr>
              <a:t>Tom Gallagher,</a:t>
            </a:r>
            <a:r>
              <a:rPr lang="en-US" altLang="zh-CN" sz="1588" b="1">
                <a:solidFill>
                  <a:srgbClr val="000000"/>
                </a:solidFill>
                <a:latin typeface="Arial Narrow" panose="020B0606020202030204" pitchFamily="34" charset="0"/>
                <a:ea typeface="宋体" panose="02010600030101010101" pitchFamily="2" charset="-122"/>
              </a:rPr>
              <a:t> University of Virginia</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Anthony Johnson,** University of Maryland</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Kate Kirby,* Harvard-Smithsonian CFA</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Arthur Suits,</a:t>
            </a:r>
            <a:r>
              <a:rPr lang="en-US" altLang="zh-CN" sz="1588" b="1">
                <a:solidFill>
                  <a:srgbClr val="000000"/>
                </a:solidFill>
                <a:latin typeface="Arial Narrow" panose="020B0606020202030204" pitchFamily="34" charset="0"/>
                <a:ea typeface="宋体" panose="02010600030101010101" pitchFamily="2" charset="-122"/>
              </a:rPr>
              <a:t> Wayne St.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Sotiris Xantheas,</a:t>
            </a:r>
            <a:r>
              <a:rPr lang="en-US" altLang="zh-CN" sz="1588" b="1">
                <a:solidFill>
                  <a:srgbClr val="000000"/>
                </a:solidFill>
                <a:latin typeface="Arial Narrow" panose="020B0606020202030204" pitchFamily="34" charset="0"/>
                <a:ea typeface="宋体" panose="02010600030101010101" pitchFamily="2" charset="-122"/>
              </a:rPr>
              <a:t> Pacific Northwest National Lab</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2:  Photochemistry/Condensed Phase Chemical Physics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Peter Rossky, University of Texas (2005 COV)</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Members:     Luis Echegoyen, NSF &amp; Clemson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Etsuko Fujita,</a:t>
            </a:r>
            <a:r>
              <a:rPr lang="en-US" altLang="zh-CN" sz="1588" b="1">
                <a:solidFill>
                  <a:srgbClr val="000000"/>
                </a:solidFill>
                <a:latin typeface="Arial Narrow" panose="020B0606020202030204" pitchFamily="34" charset="0"/>
                <a:ea typeface="宋体" panose="02010600030101010101" pitchFamily="2" charset="-122"/>
              </a:rPr>
              <a:t> Brookhaven National Laboratory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Devens Gust,</a:t>
            </a:r>
            <a:r>
              <a:rPr lang="en-US" altLang="zh-CN" sz="1588" b="1">
                <a:solidFill>
                  <a:srgbClr val="000000"/>
                </a:solidFill>
                <a:latin typeface="Arial Narrow" panose="020B0606020202030204" pitchFamily="34" charset="0"/>
                <a:ea typeface="宋体" panose="02010600030101010101" pitchFamily="2" charset="-122"/>
              </a:rPr>
              <a:t> Arizona State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Sharon Hammes-Schiffer,* Pennsylvania State University</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Thom Orlando,</a:t>
            </a:r>
            <a:r>
              <a:rPr lang="en-US" altLang="zh-CN" sz="1588" b="1">
                <a:solidFill>
                  <a:srgbClr val="000000"/>
                </a:solidFill>
                <a:latin typeface="Arial Narrow" panose="020B0606020202030204" pitchFamily="34" charset="0"/>
                <a:ea typeface="宋体" panose="02010600030101010101" pitchFamily="2" charset="-122"/>
              </a:rPr>
              <a:t> Georgia Tech</a:t>
            </a:r>
          </a:p>
          <a:p>
            <a:pPr marL="416041" indent="-403433" defTabSz="806867" eaLnBrk="0" fontAlgn="base" hangingPunct="0">
              <a:spcBef>
                <a:spcPct val="50000"/>
              </a:spcBef>
              <a:spcAft>
                <a:spcPct val="0"/>
              </a:spcAft>
              <a:buFont typeface="Wingdings" panose="05000000000000000000" pitchFamily="2" charset="2"/>
              <a:buChar char="§"/>
            </a:pPr>
            <a:r>
              <a:rPr lang="en-US" altLang="zh-CN" sz="1765" b="1">
                <a:solidFill>
                  <a:srgbClr val="0000FF"/>
                </a:solidFill>
                <a:latin typeface="Arial Narrow" panose="020B0606020202030204" pitchFamily="34" charset="0"/>
                <a:ea typeface="宋体" panose="02010600030101010101" pitchFamily="2" charset="-122"/>
              </a:rPr>
              <a:t>Panel 3:  Catalysis</a:t>
            </a:r>
          </a:p>
          <a:p>
            <a:pPr marL="809668" lvl="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Lead:  </a:t>
            </a:r>
            <a:r>
              <a:rPr lang="en-US" altLang="zh-CN" sz="1588" b="1">
                <a:solidFill>
                  <a:srgbClr val="FF0000"/>
                </a:solidFill>
                <a:latin typeface="Arial Narrow" panose="020B0606020202030204" pitchFamily="34" charset="0"/>
                <a:ea typeface="宋体" panose="02010600030101010101" pitchFamily="2" charset="-122"/>
              </a:rPr>
              <a:t>Bruce Gates,*</a:t>
            </a:r>
            <a:r>
              <a:rPr lang="en-US" altLang="zh-CN" sz="1588" b="1">
                <a:solidFill>
                  <a:srgbClr val="000000"/>
                </a:solidFill>
                <a:latin typeface="Arial Narrow" panose="020B0606020202030204" pitchFamily="34" charset="0"/>
                <a:ea typeface="宋体" panose="02010600030101010101" pitchFamily="2" charset="-122"/>
              </a:rPr>
              <a:t> UC Davis</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Members:     </a:t>
            </a:r>
            <a:r>
              <a:rPr lang="en-US" altLang="zh-CN" sz="1588" b="1">
                <a:solidFill>
                  <a:srgbClr val="FF0000"/>
                </a:solidFill>
                <a:latin typeface="Arial Narrow" panose="020B0606020202030204" pitchFamily="34" charset="0"/>
                <a:ea typeface="宋体" panose="02010600030101010101" pitchFamily="2" charset="-122"/>
              </a:rPr>
              <a:t>Cynthia Friend,</a:t>
            </a:r>
            <a:r>
              <a:rPr lang="en-US" altLang="zh-CN" sz="1588" b="1">
                <a:solidFill>
                  <a:srgbClr val="000000"/>
                </a:solidFill>
                <a:latin typeface="Arial Narrow" panose="020B0606020202030204" pitchFamily="34" charset="0"/>
                <a:ea typeface="宋体" panose="02010600030101010101" pitchFamily="2" charset="-122"/>
              </a:rPr>
              <a:t> Harvard University (2005 COV)</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Horia Metiu, UC Santa Barbara</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a:t>
            </a:r>
            <a:r>
              <a:rPr lang="en-US" altLang="zh-CN" sz="1588" b="1">
                <a:solidFill>
                  <a:srgbClr val="FF0000"/>
                </a:solidFill>
                <a:latin typeface="Arial Narrow" panose="020B0606020202030204" pitchFamily="34" charset="0"/>
                <a:ea typeface="宋体" panose="02010600030101010101" pitchFamily="2" charset="-122"/>
              </a:rPr>
              <a:t>Umit Ozkan,</a:t>
            </a:r>
            <a:r>
              <a:rPr lang="en-US" altLang="zh-CN" sz="1588" b="1">
                <a:solidFill>
                  <a:srgbClr val="000000"/>
                </a:solidFill>
                <a:latin typeface="Arial Narrow" panose="020B0606020202030204" pitchFamily="34" charset="0"/>
                <a:ea typeface="宋体" panose="02010600030101010101" pitchFamily="2" charset="-122"/>
              </a:rPr>
              <a:t> Ohio State University</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Simon Bare,* UOP LLC</a:t>
            </a:r>
          </a:p>
          <a:p>
            <a:pPr marL="416041" indent="-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		              D. Michael Heinekey, University of Washington</a:t>
            </a:r>
          </a:p>
        </p:txBody>
      </p:sp>
      <p:sp>
        <p:nvSpPr>
          <p:cNvPr id="1722372" name="Text Box 4">
            <a:extLst>
              <a:ext uri="{FF2B5EF4-FFF2-40B4-BE49-F238E27FC236}">
                <a16:creationId xmlns:a16="http://schemas.microsoft.com/office/drawing/2014/main" id="{C21B62E0-5BCB-B102-CAE5-A0C799932AEF}"/>
              </a:ext>
            </a:extLst>
          </p:cNvPr>
          <p:cNvSpPr txBox="1">
            <a:spLocks noChangeArrowheads="1"/>
          </p:cNvSpPr>
          <p:nvPr/>
        </p:nvSpPr>
        <p:spPr bwMode="auto">
          <a:xfrm>
            <a:off x="6237475" y="5824258"/>
            <a:ext cx="2664512" cy="82541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403433" defTabSz="806867" eaLnBrk="0" fontAlgn="base" hangingPunct="0">
              <a:spcBef>
                <a:spcPct val="0"/>
              </a:spcBef>
              <a:spcAft>
                <a:spcPct val="0"/>
              </a:spcAft>
            </a:pPr>
            <a:r>
              <a:rPr lang="en-US" altLang="zh-CN" sz="1588" b="1">
                <a:solidFill>
                  <a:srgbClr val="FF0000"/>
                </a:solidFill>
                <a:latin typeface="Arial Narrow" panose="020B0606020202030204" pitchFamily="34" charset="0"/>
                <a:ea typeface="宋体" panose="02010600030101010101" pitchFamily="2" charset="-122"/>
              </a:rPr>
              <a:t>Funded by CSGB Division</a:t>
            </a:r>
          </a:p>
          <a:p>
            <a:pPr marL="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*Current BESAC member</a:t>
            </a:r>
          </a:p>
          <a:p>
            <a:pPr marL="403433" defTabSz="806867" eaLnBrk="0" fontAlgn="base" hangingPunct="0">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**Past BESAC member</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730" name="Rectangle 2">
            <a:extLst>
              <a:ext uri="{FF2B5EF4-FFF2-40B4-BE49-F238E27FC236}">
                <a16:creationId xmlns:a16="http://schemas.microsoft.com/office/drawing/2014/main" id="{7B24ABF4-3F2A-582E-4BC5-59D1E19B54D1}"/>
              </a:ext>
            </a:extLst>
          </p:cNvPr>
          <p:cNvSpPr>
            <a:spLocks noChangeArrowheads="1"/>
          </p:cNvSpPr>
          <p:nvPr/>
        </p:nvSpPr>
        <p:spPr bwMode="auto">
          <a:xfrm>
            <a:off x="3218394" y="121865"/>
            <a:ext cx="5925606" cy="51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24" tIns="39212" rIns="79824" bIns="39212">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06867" eaLnBrk="0" fontAlgn="base" hangingPunct="0">
              <a:spcBef>
                <a:spcPct val="0"/>
              </a:spcBef>
              <a:spcAft>
                <a:spcPct val="0"/>
              </a:spcAft>
            </a:pPr>
            <a:r>
              <a:rPr lang="en-US" altLang="zh-CN" sz="2824"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2005 COV recommendations and actions</a:t>
            </a:r>
          </a:p>
        </p:txBody>
      </p:sp>
      <p:sp>
        <p:nvSpPr>
          <p:cNvPr id="1737731" name="Rectangle 3">
            <a:extLst>
              <a:ext uri="{FF2B5EF4-FFF2-40B4-BE49-F238E27FC236}">
                <a16:creationId xmlns:a16="http://schemas.microsoft.com/office/drawing/2014/main" id="{17BA81E5-F8DF-0545-7A56-80BB2117B447}"/>
              </a:ext>
            </a:extLst>
          </p:cNvPr>
          <p:cNvSpPr>
            <a:spLocks noChangeArrowheads="1"/>
          </p:cNvSpPr>
          <p:nvPr/>
        </p:nvSpPr>
        <p:spPr bwMode="auto">
          <a:xfrm>
            <a:off x="427225" y="655545"/>
            <a:ext cx="8044422" cy="6087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824" tIns="39212" rIns="79824" bIns="39212">
            <a:spAutoFit/>
          </a:bodyPr>
          <a:lstStyle>
            <a:lvl1pPr marL="263525" indent="-249238">
              <a:defRPr sz="2400">
                <a:solidFill>
                  <a:schemeClr val="tx1"/>
                </a:solidFill>
                <a:latin typeface="Times New Roman" panose="02020603050405020304" pitchFamily="18" charset="0"/>
              </a:defRPr>
            </a:lvl1pPr>
            <a:lvl2pPr marL="668338" indent="-20796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Program management database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Create a BES database for peer review/program management.</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Modest improvements in SC database (IMSC); more effective use of IMSC.</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Improved proposal solicitation</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Use “Dear Colleague” mailings to community in addition to normal postings on SC website.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  Department chair “Dear Colleague” lists developed and used for Chemical Imaging (FY2006) and SEU (FY2007) solicitations.</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Long-term support for basic research &amp; young investigator program</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Continue “tradition” of long term support, but also consider implementing a young investigator program. </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A significant young investigator program is not feasible under current budget constraints.  Award for BES PECASE winners codified ($50k/yr for 5 years)</a:t>
            </a:r>
            <a:r>
              <a:rPr lang="en-US" altLang="zh-CN" sz="794">
                <a:solidFill>
                  <a:srgbClr val="00279F"/>
                </a:solidFill>
                <a:ea typeface="宋体" panose="02010600030101010101" pitchFamily="2" charset="-122"/>
              </a:rPr>
              <a:t> </a:t>
            </a:r>
            <a:r>
              <a:rPr lang="en-US" altLang="zh-CN" sz="1765" b="1">
                <a:solidFill>
                  <a:srgbClr val="000000"/>
                </a:solidFill>
                <a:latin typeface="Arial Narrow" panose="020B0606020202030204" pitchFamily="34" charset="0"/>
                <a:ea typeface="宋体" panose="02010600030101010101" pitchFamily="2" charset="-122"/>
              </a:rPr>
              <a:t>.  BES solicitations have allowed more young investigators to be funded.</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Diversity</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BES should collect demographic data on gender, race, and career-stage and efforts should be made to ensure a diverse work force.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SC-wide demographic data collection system “in progress;” CSGB co-sponsored gender and URM equity in chemistry workshops with NSF and NIH.</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Rectangle 2">
            <a:extLst>
              <a:ext uri="{FF2B5EF4-FFF2-40B4-BE49-F238E27FC236}">
                <a16:creationId xmlns:a16="http://schemas.microsoft.com/office/drawing/2014/main" id="{63D513A4-940F-E24B-7769-5A414D67450B}"/>
              </a:ext>
            </a:extLst>
          </p:cNvPr>
          <p:cNvSpPr>
            <a:spLocks noChangeArrowheads="1"/>
          </p:cNvSpPr>
          <p:nvPr/>
        </p:nvSpPr>
        <p:spPr bwMode="auto">
          <a:xfrm>
            <a:off x="-11205" y="581889"/>
            <a:ext cx="184731" cy="214546"/>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79" name="Line 3">
            <a:extLst>
              <a:ext uri="{FF2B5EF4-FFF2-40B4-BE49-F238E27FC236}">
                <a16:creationId xmlns:a16="http://schemas.microsoft.com/office/drawing/2014/main" id="{907A0E32-03EC-8857-5B1B-F6EC675FFF2F}"/>
              </a:ext>
            </a:extLst>
          </p:cNvPr>
          <p:cNvSpPr>
            <a:spLocks noChangeShapeType="1"/>
          </p:cNvSpPr>
          <p:nvPr/>
        </p:nvSpPr>
        <p:spPr bwMode="auto">
          <a:xfrm>
            <a:off x="7194176" y="1826559"/>
            <a:ext cx="5603" cy="418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0" name="Line 4">
            <a:extLst>
              <a:ext uri="{FF2B5EF4-FFF2-40B4-BE49-F238E27FC236}">
                <a16:creationId xmlns:a16="http://schemas.microsoft.com/office/drawing/2014/main" id="{D20B144E-20C2-3C66-178F-FC33CCF59400}"/>
              </a:ext>
            </a:extLst>
          </p:cNvPr>
          <p:cNvSpPr>
            <a:spLocks noChangeShapeType="1"/>
          </p:cNvSpPr>
          <p:nvPr/>
        </p:nvSpPr>
        <p:spPr bwMode="auto">
          <a:xfrm flipH="1">
            <a:off x="4466945" y="1732710"/>
            <a:ext cx="5603" cy="36797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1" name="Rectangle 5">
            <a:extLst>
              <a:ext uri="{FF2B5EF4-FFF2-40B4-BE49-F238E27FC236}">
                <a16:creationId xmlns:a16="http://schemas.microsoft.com/office/drawing/2014/main" id="{685AFF9E-0AE3-402F-3B6C-C8FF1EE32309}"/>
              </a:ext>
            </a:extLst>
          </p:cNvPr>
          <p:cNvSpPr>
            <a:spLocks noChangeArrowheads="1"/>
          </p:cNvSpPr>
          <p:nvPr/>
        </p:nvSpPr>
        <p:spPr bwMode="auto">
          <a:xfrm>
            <a:off x="2455490" y="134471"/>
            <a:ext cx="3954275" cy="1616449"/>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53882" dir="18900000" algn="ctr" rotWithShape="0">
                    <a:schemeClr val="accent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2" name="Text Box 6">
            <a:extLst>
              <a:ext uri="{FF2B5EF4-FFF2-40B4-BE49-F238E27FC236}">
                <a16:creationId xmlns:a16="http://schemas.microsoft.com/office/drawing/2014/main" id="{F6890D36-DA9F-0210-AF96-282034028F19}"/>
              </a:ext>
            </a:extLst>
          </p:cNvPr>
          <p:cNvSpPr txBox="1">
            <a:spLocks noChangeArrowheads="1"/>
          </p:cNvSpPr>
          <p:nvPr/>
        </p:nvSpPr>
        <p:spPr bwMode="auto">
          <a:xfrm>
            <a:off x="2941040" y="257736"/>
            <a:ext cx="2971968" cy="5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15" rIns="0" bIns="42515">
            <a:spAutoFit/>
          </a:bodyPr>
          <a:lstStyle>
            <a:lvl1pPr defTabSz="963613">
              <a:defRPr sz="2400">
                <a:solidFill>
                  <a:schemeClr val="tx1"/>
                </a:solidFill>
                <a:latin typeface="Times New Roman" panose="02020603050405020304" pitchFamily="18" charset="0"/>
              </a:defRPr>
            </a:lvl1pPr>
            <a:lvl2pPr marL="48260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6213"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90000"/>
              </a:lnSpc>
              <a:spcBef>
                <a:spcPct val="0"/>
              </a:spcBef>
              <a:spcAft>
                <a:spcPct val="0"/>
              </a:spcAft>
            </a:pPr>
            <a:r>
              <a:rPr lang="en-US" altLang="zh-CN" sz="1765" b="1">
                <a:solidFill>
                  <a:srgbClr val="000080"/>
                </a:solidFill>
                <a:latin typeface="Arial Narrow" panose="020B0606020202030204" pitchFamily="34" charset="0"/>
                <a:ea typeface="宋体" panose="02010600030101010101" pitchFamily="2" charset="-122"/>
              </a:rPr>
              <a:t>Chemical Sciences, Geosciences,</a:t>
            </a:r>
          </a:p>
          <a:p>
            <a:pPr algn="ctr" defTabSz="850292" eaLnBrk="0" fontAlgn="base" hangingPunct="0">
              <a:lnSpc>
                <a:spcPct val="90000"/>
              </a:lnSpc>
              <a:spcBef>
                <a:spcPct val="0"/>
              </a:spcBef>
              <a:spcAft>
                <a:spcPct val="0"/>
              </a:spcAft>
            </a:pPr>
            <a:r>
              <a:rPr lang="en-US" altLang="zh-CN" sz="1765" b="1">
                <a:solidFill>
                  <a:srgbClr val="000080"/>
                </a:solidFill>
                <a:latin typeface="Arial Narrow" panose="020B0606020202030204" pitchFamily="34" charset="0"/>
                <a:ea typeface="宋体" panose="02010600030101010101" pitchFamily="2" charset="-122"/>
              </a:rPr>
              <a:t> and Biosciences Division</a:t>
            </a:r>
            <a:endParaRPr lang="en-US" altLang="zh-CN" sz="1765" b="1" baseline="42000">
              <a:solidFill>
                <a:srgbClr val="000080"/>
              </a:solidFill>
              <a:latin typeface="Arial Narrow" panose="020B0606020202030204" pitchFamily="34" charset="0"/>
              <a:ea typeface="宋体" panose="02010600030101010101" pitchFamily="2" charset="-122"/>
            </a:endParaRPr>
          </a:p>
        </p:txBody>
      </p:sp>
      <p:sp>
        <p:nvSpPr>
          <p:cNvPr id="1714183" name="Text Box 7">
            <a:extLst>
              <a:ext uri="{FF2B5EF4-FFF2-40B4-BE49-F238E27FC236}">
                <a16:creationId xmlns:a16="http://schemas.microsoft.com/office/drawing/2014/main" id="{D3634CDD-67DD-566C-C8DF-C7A3914AF794}"/>
              </a:ext>
            </a:extLst>
          </p:cNvPr>
          <p:cNvSpPr txBox="1">
            <a:spLocks noChangeArrowheads="1"/>
          </p:cNvSpPr>
          <p:nvPr/>
        </p:nvSpPr>
        <p:spPr bwMode="auto">
          <a:xfrm>
            <a:off x="3266828" y="967909"/>
            <a:ext cx="2431051" cy="71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15" rIns="0" bIns="42515">
            <a:spAutoFit/>
          </a:bodyPr>
          <a:lstStyle>
            <a:lvl1pPr defTabSz="963613">
              <a:defRPr sz="2400">
                <a:solidFill>
                  <a:schemeClr val="tx1"/>
                </a:solidFill>
                <a:latin typeface="Times New Roman" panose="02020603050405020304" pitchFamily="18" charset="0"/>
              </a:defRPr>
            </a:lvl1pPr>
            <a:lvl2pPr marL="48260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6213"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spcBef>
                <a:spcPct val="0"/>
              </a:spcBef>
              <a:spcAft>
                <a:spcPct val="0"/>
              </a:spcAft>
            </a:pPr>
            <a:r>
              <a:rPr lang="en-US" altLang="zh-CN" sz="1588" b="1">
                <a:solidFill>
                  <a:srgbClr val="FF0000"/>
                </a:solidFill>
                <a:latin typeface="Arial Narrow" panose="020B0606020202030204" pitchFamily="34" charset="0"/>
                <a:ea typeface="宋体" panose="02010600030101010101" pitchFamily="2" charset="-122"/>
              </a:rPr>
              <a:t>Eric Rohlfing, Director</a:t>
            </a:r>
            <a:endParaRPr lang="en-US" altLang="zh-CN" sz="1588" baseline="30000">
              <a:solidFill>
                <a:srgbClr val="FF0000"/>
              </a:solidFill>
              <a:latin typeface="Arial Narrow" panose="020B0606020202030204" pitchFamily="34" charset="0"/>
              <a:ea typeface="宋体" panose="02010600030101010101" pitchFamily="2" charset="-122"/>
            </a:endParaRPr>
          </a:p>
          <a:p>
            <a:pPr algn="ctr" defTabSz="850292"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Diane Marceau, Program Analyst</a:t>
            </a:r>
          </a:p>
          <a:p>
            <a:pPr algn="ctr" defTabSz="850292"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Michaelene Kyler-King, Program Assistant</a:t>
            </a:r>
          </a:p>
        </p:txBody>
      </p:sp>
      <p:sp>
        <p:nvSpPr>
          <p:cNvPr id="1714184" name="Line 8">
            <a:extLst>
              <a:ext uri="{FF2B5EF4-FFF2-40B4-BE49-F238E27FC236}">
                <a16:creationId xmlns:a16="http://schemas.microsoft.com/office/drawing/2014/main" id="{CAAE3242-82A0-B366-EDA1-82666EDA3366}"/>
              </a:ext>
            </a:extLst>
          </p:cNvPr>
          <p:cNvSpPr>
            <a:spLocks noChangeShapeType="1"/>
          </p:cNvSpPr>
          <p:nvPr/>
        </p:nvSpPr>
        <p:spPr bwMode="auto">
          <a:xfrm>
            <a:off x="2463894" y="909078"/>
            <a:ext cx="39360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5" name="Line 9">
            <a:extLst>
              <a:ext uri="{FF2B5EF4-FFF2-40B4-BE49-F238E27FC236}">
                <a16:creationId xmlns:a16="http://schemas.microsoft.com/office/drawing/2014/main" id="{B1D9C456-D90A-09DF-2AB2-4691E761A5B1}"/>
              </a:ext>
            </a:extLst>
          </p:cNvPr>
          <p:cNvSpPr>
            <a:spLocks noChangeShapeType="1"/>
          </p:cNvSpPr>
          <p:nvPr/>
        </p:nvSpPr>
        <p:spPr bwMode="auto">
          <a:xfrm>
            <a:off x="1678082" y="1816754"/>
            <a:ext cx="5527301" cy="16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6" name="Line 10">
            <a:extLst>
              <a:ext uri="{FF2B5EF4-FFF2-40B4-BE49-F238E27FC236}">
                <a16:creationId xmlns:a16="http://schemas.microsoft.com/office/drawing/2014/main" id="{E9EF1D7E-D72A-E293-8A97-C99C427512D3}"/>
              </a:ext>
            </a:extLst>
          </p:cNvPr>
          <p:cNvSpPr>
            <a:spLocks noChangeShapeType="1"/>
          </p:cNvSpPr>
          <p:nvPr/>
        </p:nvSpPr>
        <p:spPr bwMode="auto">
          <a:xfrm>
            <a:off x="1682284" y="1819556"/>
            <a:ext cx="0" cy="4202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87" name="Rectangle 11">
            <a:extLst>
              <a:ext uri="{FF2B5EF4-FFF2-40B4-BE49-F238E27FC236}">
                <a16:creationId xmlns:a16="http://schemas.microsoft.com/office/drawing/2014/main" id="{8E2B6DCA-411C-777A-E7AC-104F4F4F3CC1}"/>
              </a:ext>
            </a:extLst>
          </p:cNvPr>
          <p:cNvSpPr>
            <a:spLocks noChangeArrowheads="1"/>
          </p:cNvSpPr>
          <p:nvPr/>
        </p:nvSpPr>
        <p:spPr bwMode="auto">
          <a:xfrm>
            <a:off x="0" y="3150255"/>
            <a:ext cx="1668276" cy="780209"/>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Atomic, Molecular, and Optical Sciences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Jeffrey Krause</a:t>
            </a:r>
          </a:p>
        </p:txBody>
      </p:sp>
      <p:sp>
        <p:nvSpPr>
          <p:cNvPr id="1714188" name="Rectangle 12">
            <a:extLst>
              <a:ext uri="{FF2B5EF4-FFF2-40B4-BE49-F238E27FC236}">
                <a16:creationId xmlns:a16="http://schemas.microsoft.com/office/drawing/2014/main" id="{C6EBFB15-D25A-D8D4-78A1-911197061B08}"/>
              </a:ext>
            </a:extLst>
          </p:cNvPr>
          <p:cNvSpPr>
            <a:spLocks noChangeArrowheads="1"/>
          </p:cNvSpPr>
          <p:nvPr/>
        </p:nvSpPr>
        <p:spPr bwMode="auto">
          <a:xfrm>
            <a:off x="794217"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Fundamental Interactions </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Michael Casassa</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R. Felder,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89" name="Line 13">
            <a:extLst>
              <a:ext uri="{FF2B5EF4-FFF2-40B4-BE49-F238E27FC236}">
                <a16:creationId xmlns:a16="http://schemas.microsoft.com/office/drawing/2014/main" id="{2163D414-5032-4E6E-4BAB-64E2E87E2E50}"/>
              </a:ext>
            </a:extLst>
          </p:cNvPr>
          <p:cNvSpPr>
            <a:spLocks noChangeShapeType="1"/>
          </p:cNvSpPr>
          <p:nvPr/>
        </p:nvSpPr>
        <p:spPr bwMode="auto">
          <a:xfrm>
            <a:off x="808225"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190" name="Text Box 14">
            <a:extLst>
              <a:ext uri="{FF2B5EF4-FFF2-40B4-BE49-F238E27FC236}">
                <a16:creationId xmlns:a16="http://schemas.microsoft.com/office/drawing/2014/main" id="{F9262B23-F649-C4C2-4296-E45FFB855A41}"/>
              </a:ext>
            </a:extLst>
          </p:cNvPr>
          <p:cNvSpPr txBox="1">
            <a:spLocks noChangeArrowheads="1"/>
          </p:cNvSpPr>
          <p:nvPr/>
        </p:nvSpPr>
        <p:spPr bwMode="auto">
          <a:xfrm>
            <a:off x="8734985" y="6642287"/>
            <a:ext cx="275132" cy="21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673" tIns="40337" rIns="80673" bIns="40337">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806867" eaLnBrk="0" fontAlgn="base" hangingPunct="0">
              <a:spcBef>
                <a:spcPct val="0"/>
              </a:spcBef>
              <a:spcAft>
                <a:spcPct val="0"/>
              </a:spcAft>
            </a:pPr>
            <a:fld id="{2964739A-1F0D-419F-9E6D-389BF3A54B1D}" type="slidenum">
              <a:rPr lang="en-US" altLang="zh-CN" sz="882">
                <a:solidFill>
                  <a:srgbClr val="000000"/>
                </a:solidFill>
                <a:ea typeface="宋体" panose="02010600030101010101" pitchFamily="2" charset="-122"/>
              </a:rPr>
              <a:pPr defTabSz="806867" eaLnBrk="0" fontAlgn="base" hangingPunct="0">
                <a:spcBef>
                  <a:spcPct val="0"/>
                </a:spcBef>
                <a:spcAft>
                  <a:spcPct val="0"/>
                </a:spcAft>
              </a:pPr>
              <a:t>74</a:t>
            </a:fld>
            <a:endParaRPr lang="en-US" altLang="zh-CN" sz="882">
              <a:solidFill>
                <a:srgbClr val="000000"/>
              </a:solidFill>
              <a:ea typeface="宋体" panose="02010600030101010101" pitchFamily="2" charset="-122"/>
            </a:endParaRPr>
          </a:p>
        </p:txBody>
      </p:sp>
      <p:sp>
        <p:nvSpPr>
          <p:cNvPr id="1714191" name="Rectangle 15">
            <a:extLst>
              <a:ext uri="{FF2B5EF4-FFF2-40B4-BE49-F238E27FC236}">
                <a16:creationId xmlns:a16="http://schemas.microsoft.com/office/drawing/2014/main" id="{F95D2F46-A399-A1C8-35E5-731930DE1741}"/>
              </a:ext>
            </a:extLst>
          </p:cNvPr>
          <p:cNvSpPr>
            <a:spLocks noChangeArrowheads="1"/>
          </p:cNvSpPr>
          <p:nvPr/>
        </p:nvSpPr>
        <p:spPr bwMode="auto">
          <a:xfrm>
            <a:off x="3584482"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Photo- and Bio- Chemistry</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Richard Greene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S. Watson,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2" name="Rectangle 16">
            <a:extLst>
              <a:ext uri="{FF2B5EF4-FFF2-40B4-BE49-F238E27FC236}">
                <a16:creationId xmlns:a16="http://schemas.microsoft.com/office/drawing/2014/main" id="{2853F156-AEF7-BE00-39F7-19062BBA3252}"/>
              </a:ext>
            </a:extLst>
          </p:cNvPr>
          <p:cNvSpPr>
            <a:spLocks noChangeArrowheads="1"/>
          </p:cNvSpPr>
          <p:nvPr/>
        </p:nvSpPr>
        <p:spPr bwMode="auto">
          <a:xfrm>
            <a:off x="6262688" y="1927412"/>
            <a:ext cx="1808349" cy="1157007"/>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28398" dir="20006097" algn="ctr" rotWithShape="0">
                    <a:schemeClr val="accent2"/>
                  </a:outerShdw>
                </a:effectLst>
              </a14:hiddenEffects>
            </a:ext>
          </a:extLst>
        </p:spPr>
        <p:txBody>
          <a:bodyPr lIns="0" rIns="0" anchor="ctr"/>
          <a:lstStyle/>
          <a:p>
            <a:pPr algn="ctr" defTabSz="806867" eaLnBrk="0" fontAlgn="base" hangingPunct="0">
              <a:spcBef>
                <a:spcPct val="0"/>
              </a:spcBef>
              <a:spcAft>
                <a:spcPct val="0"/>
              </a:spcAft>
            </a:pPr>
            <a:r>
              <a:rPr lang="en-US" altLang="zh-CN" sz="1588" b="1">
                <a:solidFill>
                  <a:srgbClr val="000080"/>
                </a:solidFill>
                <a:latin typeface="Arial Narrow" panose="020B0606020202030204" pitchFamily="34" charset="0"/>
                <a:ea typeface="宋体" panose="02010600030101010101" pitchFamily="2" charset="-122"/>
              </a:rPr>
              <a:t>Chemical Transformations </a:t>
            </a:r>
          </a:p>
          <a:p>
            <a:pPr algn="ctr" defTabSz="806867" eaLnBrk="0" fontAlgn="base" hangingPunct="0">
              <a:spcBef>
                <a:spcPct val="20000"/>
              </a:spcBef>
              <a:spcAft>
                <a:spcPct val="0"/>
              </a:spcAft>
            </a:pPr>
            <a:r>
              <a:rPr lang="en-US" altLang="zh-CN" sz="1588" b="1">
                <a:solidFill>
                  <a:srgbClr val="FF0000"/>
                </a:solidFill>
                <a:latin typeface="Arial Narrow" panose="020B0606020202030204" pitchFamily="34" charset="0"/>
                <a:ea typeface="宋体" panose="02010600030101010101" pitchFamily="2" charset="-122"/>
              </a:rPr>
              <a:t>John Miller</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T. Russ, Prog. Asst.</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4" name="Rectangle 18">
            <a:extLst>
              <a:ext uri="{FF2B5EF4-FFF2-40B4-BE49-F238E27FC236}">
                <a16:creationId xmlns:a16="http://schemas.microsoft.com/office/drawing/2014/main" id="{FA6903A4-8C8F-F6B0-6817-89C5B39E1006}"/>
              </a:ext>
            </a:extLst>
          </p:cNvPr>
          <p:cNvSpPr>
            <a:spLocks noChangeArrowheads="1"/>
          </p:cNvSpPr>
          <p:nvPr/>
        </p:nvSpPr>
        <p:spPr bwMode="auto">
          <a:xfrm>
            <a:off x="854449" y="4001902"/>
            <a:ext cx="1668276" cy="66254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Gas-Phase Chem Physics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Wade Sisk , BNL</a:t>
            </a:r>
          </a:p>
        </p:txBody>
      </p:sp>
      <p:sp>
        <p:nvSpPr>
          <p:cNvPr id="1714195" name="Rectangle 19">
            <a:extLst>
              <a:ext uri="{FF2B5EF4-FFF2-40B4-BE49-F238E27FC236}">
                <a16:creationId xmlns:a16="http://schemas.microsoft.com/office/drawing/2014/main" id="{70F2043B-85EB-625F-D85A-278B53F1D7C7}"/>
              </a:ext>
            </a:extLst>
          </p:cNvPr>
          <p:cNvSpPr>
            <a:spLocks noChangeArrowheads="1"/>
          </p:cNvSpPr>
          <p:nvPr/>
        </p:nvSpPr>
        <p:spPr bwMode="auto">
          <a:xfrm>
            <a:off x="854449" y="4741490"/>
            <a:ext cx="1668276" cy="662547"/>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Cond. Phase &amp; Interfacial Molecular Science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Gregory Fiechtner</a:t>
            </a:r>
            <a:endParaRPr lang="en-US" altLang="zh-CN" sz="1059" b="1">
              <a:solidFill>
                <a:srgbClr val="000080"/>
              </a:solidFill>
              <a:latin typeface="Arial Narrow" panose="020B0606020202030204" pitchFamily="34" charset="0"/>
              <a:ea typeface="宋体" panose="02010600030101010101" pitchFamily="2" charset="-122"/>
            </a:endParaRPr>
          </a:p>
        </p:txBody>
      </p:sp>
      <p:sp>
        <p:nvSpPr>
          <p:cNvPr id="1714196" name="Rectangle 20">
            <a:extLst>
              <a:ext uri="{FF2B5EF4-FFF2-40B4-BE49-F238E27FC236}">
                <a16:creationId xmlns:a16="http://schemas.microsoft.com/office/drawing/2014/main" id="{75BC54A9-D424-03C6-A139-BE324426D28F}"/>
              </a:ext>
            </a:extLst>
          </p:cNvPr>
          <p:cNvSpPr>
            <a:spLocks noChangeArrowheads="1"/>
          </p:cNvSpPr>
          <p:nvPr/>
        </p:nvSpPr>
        <p:spPr bwMode="auto">
          <a:xfrm>
            <a:off x="854449" y="5444659"/>
            <a:ext cx="1668276" cy="66254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dirty="0">
                <a:solidFill>
                  <a:srgbClr val="000080"/>
                </a:solidFill>
                <a:latin typeface="Arial Narrow" panose="020B0606020202030204" pitchFamily="34" charset="0"/>
                <a:ea typeface="宋体" panose="02010600030101010101" pitchFamily="2" charset="-122"/>
              </a:rPr>
              <a:t>Computational &amp; Theoretical Chemistry</a:t>
            </a:r>
          </a:p>
          <a:p>
            <a:pPr algn="ctr" defTabSz="806867" eaLnBrk="0" fontAlgn="base" hangingPunct="0">
              <a:spcBef>
                <a:spcPct val="0"/>
              </a:spcBef>
              <a:spcAft>
                <a:spcPct val="0"/>
              </a:spcAft>
            </a:pPr>
            <a:r>
              <a:rPr lang="en-US" altLang="zh-CN" sz="1235" b="1" dirty="0">
                <a:solidFill>
                  <a:srgbClr val="FF0000"/>
                </a:solidFill>
                <a:latin typeface="Arial Narrow" panose="020B0606020202030204" pitchFamily="34" charset="0"/>
                <a:ea typeface="宋体" panose="02010600030101010101" pitchFamily="2" charset="-122"/>
              </a:rPr>
              <a:t>Vacant and Posted!</a:t>
            </a:r>
            <a:endParaRPr lang="en-US" altLang="zh-CN" sz="1059" b="1" dirty="0">
              <a:solidFill>
                <a:srgbClr val="FF0000"/>
              </a:solidFill>
              <a:latin typeface="Arial Narrow" panose="020B0606020202030204" pitchFamily="34" charset="0"/>
              <a:ea typeface="宋体" panose="02010600030101010101" pitchFamily="2" charset="-122"/>
            </a:endParaRPr>
          </a:p>
        </p:txBody>
      </p:sp>
      <p:sp>
        <p:nvSpPr>
          <p:cNvPr id="1714197" name="Rectangle 21">
            <a:extLst>
              <a:ext uri="{FF2B5EF4-FFF2-40B4-BE49-F238E27FC236}">
                <a16:creationId xmlns:a16="http://schemas.microsoft.com/office/drawing/2014/main" id="{B9464D28-0834-B34A-072E-D7FCD80E0F51}"/>
              </a:ext>
            </a:extLst>
          </p:cNvPr>
          <p:cNvSpPr>
            <a:spLocks noChangeArrowheads="1"/>
          </p:cNvSpPr>
          <p:nvPr/>
        </p:nvSpPr>
        <p:spPr bwMode="auto">
          <a:xfrm>
            <a:off x="3655920" y="3284725"/>
            <a:ext cx="1668276" cy="808224"/>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Solar Photochemistry</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Mark Spitler</a:t>
            </a:r>
            <a:endParaRPr lang="en-US" altLang="zh-CN" sz="1235" b="1">
              <a:solidFill>
                <a:srgbClr val="000080"/>
              </a:solidFill>
              <a:latin typeface="Arial Narrow" panose="020B0606020202030204" pitchFamily="34" charset="0"/>
              <a:ea typeface="宋体" panose="02010600030101010101" pitchFamily="2" charset="-122"/>
            </a:endParaRPr>
          </a:p>
        </p:txBody>
      </p:sp>
      <p:sp>
        <p:nvSpPr>
          <p:cNvPr id="1714198" name="Rectangle 22">
            <a:extLst>
              <a:ext uri="{FF2B5EF4-FFF2-40B4-BE49-F238E27FC236}">
                <a16:creationId xmlns:a16="http://schemas.microsoft.com/office/drawing/2014/main" id="{69096423-EF62-4A7B-A7BB-0A75AEC89ED3}"/>
              </a:ext>
            </a:extLst>
          </p:cNvPr>
          <p:cNvSpPr>
            <a:spLocks noChangeArrowheads="1"/>
          </p:cNvSpPr>
          <p:nvPr/>
        </p:nvSpPr>
        <p:spPr bwMode="auto">
          <a:xfrm>
            <a:off x="3678331" y="4226019"/>
            <a:ext cx="1668276" cy="774606"/>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Photosynthetic Systems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endParaRPr lang="en-US" altLang="zh-CN" sz="1059" b="1">
              <a:solidFill>
                <a:srgbClr val="FF0000"/>
              </a:solidFill>
              <a:latin typeface="Arial Narrow" panose="020B0606020202030204" pitchFamily="34" charset="0"/>
              <a:ea typeface="宋体" panose="02010600030101010101" pitchFamily="2" charset="-122"/>
            </a:endParaRPr>
          </a:p>
        </p:txBody>
      </p:sp>
      <p:sp>
        <p:nvSpPr>
          <p:cNvPr id="1714199" name="Rectangle 23">
            <a:extLst>
              <a:ext uri="{FF2B5EF4-FFF2-40B4-BE49-F238E27FC236}">
                <a16:creationId xmlns:a16="http://schemas.microsoft.com/office/drawing/2014/main" id="{3F490080-8BEC-3BB1-94E6-644D262FBD50}"/>
              </a:ext>
            </a:extLst>
          </p:cNvPr>
          <p:cNvSpPr>
            <a:spLocks noChangeArrowheads="1"/>
          </p:cNvSpPr>
          <p:nvPr/>
        </p:nvSpPr>
        <p:spPr bwMode="auto">
          <a:xfrm>
            <a:off x="3655920" y="5189725"/>
            <a:ext cx="1668276" cy="81943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Physical Biosciences</a:t>
            </a:r>
          </a:p>
          <a:p>
            <a:pPr algn="ctr" defTabSz="806867" eaLnBrk="0" fontAlgn="base" hangingPunct="0">
              <a:spcBef>
                <a:spcPct val="0"/>
              </a:spcBef>
              <a:spcAft>
                <a:spcPct val="0"/>
              </a:spcAft>
            </a:pPr>
            <a:r>
              <a:rPr lang="en-US" altLang="zh-CN" sz="1235" b="1">
                <a:solidFill>
                  <a:srgbClr val="FF0000"/>
                </a:solidFill>
                <a:latin typeface="Arial Narrow" panose="020B0606020202030204" pitchFamily="34" charset="0"/>
                <a:ea typeface="宋体" panose="02010600030101010101" pitchFamily="2" charset="-122"/>
              </a:rPr>
              <a:t>Vacant</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Bob Stack, PNNL</a:t>
            </a:r>
          </a:p>
        </p:txBody>
      </p:sp>
      <p:sp>
        <p:nvSpPr>
          <p:cNvPr id="1714200" name="Rectangle 24">
            <a:extLst>
              <a:ext uri="{FF2B5EF4-FFF2-40B4-BE49-F238E27FC236}">
                <a16:creationId xmlns:a16="http://schemas.microsoft.com/office/drawing/2014/main" id="{606B2675-391E-987D-2F1F-C62F29A831DF}"/>
              </a:ext>
            </a:extLst>
          </p:cNvPr>
          <p:cNvSpPr>
            <a:spLocks noChangeArrowheads="1"/>
          </p:cNvSpPr>
          <p:nvPr/>
        </p:nvSpPr>
        <p:spPr bwMode="auto">
          <a:xfrm>
            <a:off x="6345331" y="3228696"/>
            <a:ext cx="1668276" cy="875459"/>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Catalysis Science</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Raul Miranda</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Paul Maupin</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Michael Chen, ANL</a:t>
            </a:r>
          </a:p>
        </p:txBody>
      </p:sp>
      <p:sp>
        <p:nvSpPr>
          <p:cNvPr id="1714201" name="Rectangle 25">
            <a:extLst>
              <a:ext uri="{FF2B5EF4-FFF2-40B4-BE49-F238E27FC236}">
                <a16:creationId xmlns:a16="http://schemas.microsoft.com/office/drawing/2014/main" id="{704F58A8-6FB6-EE89-B79E-934F71F06526}"/>
              </a:ext>
            </a:extLst>
          </p:cNvPr>
          <p:cNvSpPr>
            <a:spLocks noChangeArrowheads="1"/>
          </p:cNvSpPr>
          <p:nvPr/>
        </p:nvSpPr>
        <p:spPr bwMode="auto">
          <a:xfrm>
            <a:off x="6345331" y="4192402"/>
            <a:ext cx="1668276" cy="763400"/>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Heavy Element Chemistry</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Lester Morss</a:t>
            </a:r>
          </a:p>
          <a:p>
            <a:pPr algn="ctr" defTabSz="806867" eaLnBrk="0" fontAlgn="base" hangingPunct="0">
              <a:spcBef>
                <a:spcPct val="0"/>
              </a:spcBef>
              <a:spcAft>
                <a:spcPct val="0"/>
              </a:spcAft>
            </a:pPr>
            <a:r>
              <a:rPr lang="en-US" altLang="zh-CN" sz="794">
                <a:solidFill>
                  <a:srgbClr val="0000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Noman Edelstein, LBNL</a:t>
            </a:r>
          </a:p>
        </p:txBody>
      </p:sp>
      <p:sp>
        <p:nvSpPr>
          <p:cNvPr id="1714202" name="Rectangle 26">
            <a:extLst>
              <a:ext uri="{FF2B5EF4-FFF2-40B4-BE49-F238E27FC236}">
                <a16:creationId xmlns:a16="http://schemas.microsoft.com/office/drawing/2014/main" id="{8A577D58-4A05-BC2C-007A-D7643D3592E7}"/>
              </a:ext>
            </a:extLst>
          </p:cNvPr>
          <p:cNvSpPr>
            <a:spLocks noChangeArrowheads="1"/>
          </p:cNvSpPr>
          <p:nvPr/>
        </p:nvSpPr>
        <p:spPr bwMode="auto">
          <a:xfrm>
            <a:off x="6345331" y="5066461"/>
            <a:ext cx="1668276" cy="752194"/>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Separations &amp; Analyses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William Millman</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Larry Rahn, SNL</a:t>
            </a:r>
          </a:p>
        </p:txBody>
      </p:sp>
      <p:sp>
        <p:nvSpPr>
          <p:cNvPr id="1714203" name="Rectangle 27">
            <a:extLst>
              <a:ext uri="{FF2B5EF4-FFF2-40B4-BE49-F238E27FC236}">
                <a16:creationId xmlns:a16="http://schemas.microsoft.com/office/drawing/2014/main" id="{37DCFD9D-B689-574C-B208-19E451DB1F9F}"/>
              </a:ext>
            </a:extLst>
          </p:cNvPr>
          <p:cNvSpPr>
            <a:spLocks noChangeArrowheads="1"/>
          </p:cNvSpPr>
          <p:nvPr/>
        </p:nvSpPr>
        <p:spPr bwMode="auto">
          <a:xfrm>
            <a:off x="6345331" y="5929314"/>
            <a:ext cx="1668276" cy="752194"/>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0" rIns="0" anchor="ctr"/>
          <a:lstStyle/>
          <a:p>
            <a:pPr algn="ctr" defTabSz="806867" eaLnBrk="0" fontAlgn="base" hangingPunct="0">
              <a:spcBef>
                <a:spcPct val="0"/>
              </a:spcBef>
              <a:spcAft>
                <a:spcPct val="0"/>
              </a:spcAft>
            </a:pPr>
            <a:r>
              <a:rPr lang="en-US" altLang="zh-CN" sz="1235" b="1">
                <a:solidFill>
                  <a:srgbClr val="000080"/>
                </a:solidFill>
                <a:latin typeface="Arial Narrow" panose="020B0606020202030204" pitchFamily="34" charset="0"/>
                <a:ea typeface="宋体" panose="02010600030101010101" pitchFamily="2" charset="-122"/>
              </a:rPr>
              <a:t>Geosciences</a:t>
            </a:r>
          </a:p>
          <a:p>
            <a:pPr algn="ctr" defTabSz="806867" eaLnBrk="0" fontAlgn="base" hangingPunct="0">
              <a:spcBef>
                <a:spcPct val="0"/>
              </a:spcBef>
              <a:spcAft>
                <a:spcPct val="0"/>
              </a:spcAft>
            </a:pPr>
            <a:r>
              <a:rPr lang="en-US" altLang="zh-CN" sz="1235">
                <a:solidFill>
                  <a:srgbClr val="000080"/>
                </a:solidFill>
                <a:latin typeface="Arial Narrow" panose="020B0606020202030204" pitchFamily="34" charset="0"/>
                <a:ea typeface="宋体" panose="02010600030101010101" pitchFamily="2" charset="-122"/>
              </a:rPr>
              <a:t>Nicholas Woodward</a:t>
            </a:r>
          </a:p>
          <a:p>
            <a:pPr algn="ctr" defTabSz="806867" eaLnBrk="0" fontAlgn="base" hangingPunct="0">
              <a:spcBef>
                <a:spcPct val="0"/>
              </a:spcBef>
              <a:spcAft>
                <a:spcPct val="0"/>
              </a:spcAft>
            </a:pPr>
            <a:r>
              <a:rPr lang="en-US" altLang="zh-CN" sz="794"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sz="794">
                <a:solidFill>
                  <a:srgbClr val="00279F"/>
                </a:solidFill>
                <a:latin typeface="Times New Roman" panose="02020603050405020304" pitchFamily="18" charset="0"/>
                <a:ea typeface="宋体" panose="02010600030101010101" pitchFamily="2" charset="-122"/>
              </a:rPr>
              <a:t> </a:t>
            </a:r>
            <a:r>
              <a:rPr lang="en-US" altLang="zh-CN" sz="1235">
                <a:solidFill>
                  <a:srgbClr val="000080"/>
                </a:solidFill>
                <a:latin typeface="Arial Narrow" panose="020B0606020202030204" pitchFamily="34" charset="0"/>
                <a:ea typeface="宋体" panose="02010600030101010101" pitchFamily="2" charset="-122"/>
              </a:rPr>
              <a:t>Patrick Dobson, LBNL</a:t>
            </a:r>
          </a:p>
        </p:txBody>
      </p:sp>
      <p:sp>
        <p:nvSpPr>
          <p:cNvPr id="1714204" name="Line 28">
            <a:extLst>
              <a:ext uri="{FF2B5EF4-FFF2-40B4-BE49-F238E27FC236}">
                <a16:creationId xmlns:a16="http://schemas.microsoft.com/office/drawing/2014/main" id="{03FFE7A8-9E43-9013-BD2D-6391A42111B9}"/>
              </a:ext>
            </a:extLst>
          </p:cNvPr>
          <p:cNvSpPr>
            <a:spLocks noChangeShapeType="1"/>
          </p:cNvSpPr>
          <p:nvPr/>
        </p:nvSpPr>
        <p:spPr bwMode="auto">
          <a:xfrm>
            <a:off x="6276695"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05" name="Line 29">
            <a:extLst>
              <a:ext uri="{FF2B5EF4-FFF2-40B4-BE49-F238E27FC236}">
                <a16:creationId xmlns:a16="http://schemas.microsoft.com/office/drawing/2014/main" id="{F604351E-D40E-4A0A-A655-843743F01E12}"/>
              </a:ext>
            </a:extLst>
          </p:cNvPr>
          <p:cNvSpPr>
            <a:spLocks noChangeShapeType="1"/>
          </p:cNvSpPr>
          <p:nvPr/>
        </p:nvSpPr>
        <p:spPr bwMode="auto">
          <a:xfrm>
            <a:off x="3598490" y="2543735"/>
            <a:ext cx="178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19" name="Text Box 43">
            <a:extLst>
              <a:ext uri="{FF2B5EF4-FFF2-40B4-BE49-F238E27FC236}">
                <a16:creationId xmlns:a16="http://schemas.microsoft.com/office/drawing/2014/main" id="{D8C8932D-4946-A209-0226-56A14A8D4CD5}"/>
              </a:ext>
            </a:extLst>
          </p:cNvPr>
          <p:cNvSpPr txBox="1">
            <a:spLocks noChangeArrowheads="1"/>
          </p:cNvSpPr>
          <p:nvPr/>
        </p:nvSpPr>
        <p:spPr bwMode="auto">
          <a:xfrm>
            <a:off x="503028" y="253533"/>
            <a:ext cx="1466244" cy="42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2118" b="1">
                <a:solidFill>
                  <a:srgbClr val="000000"/>
                </a:solidFill>
                <a:latin typeface="Arial Narrow" panose="020B0606020202030204" pitchFamily="34" charset="0"/>
                <a:ea typeface="宋体" panose="02010600030101010101" pitchFamily="2" charset="-122"/>
              </a:rPr>
              <a:t>April, 2008?</a:t>
            </a:r>
          </a:p>
        </p:txBody>
      </p:sp>
      <p:sp>
        <p:nvSpPr>
          <p:cNvPr id="1714221" name="Text Box 45">
            <a:extLst>
              <a:ext uri="{FF2B5EF4-FFF2-40B4-BE49-F238E27FC236}">
                <a16:creationId xmlns:a16="http://schemas.microsoft.com/office/drawing/2014/main" id="{BA272DBD-9FA3-465A-2560-6B864AC9A19A}"/>
              </a:ext>
            </a:extLst>
          </p:cNvPr>
          <p:cNvSpPr txBox="1">
            <a:spLocks noChangeArrowheads="1"/>
          </p:cNvSpPr>
          <p:nvPr/>
        </p:nvSpPr>
        <p:spPr bwMode="auto">
          <a:xfrm>
            <a:off x="134471" y="3658721"/>
            <a:ext cx="788175" cy="345908"/>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1</a:t>
            </a:r>
          </a:p>
        </p:txBody>
      </p:sp>
      <p:sp>
        <p:nvSpPr>
          <p:cNvPr id="1714222" name="Text Box 46">
            <a:extLst>
              <a:ext uri="{FF2B5EF4-FFF2-40B4-BE49-F238E27FC236}">
                <a16:creationId xmlns:a16="http://schemas.microsoft.com/office/drawing/2014/main" id="{C4135C55-6EBC-91E8-57DF-D87A445D4664}"/>
              </a:ext>
            </a:extLst>
          </p:cNvPr>
          <p:cNvSpPr txBox="1">
            <a:spLocks noChangeArrowheads="1"/>
          </p:cNvSpPr>
          <p:nvPr/>
        </p:nvSpPr>
        <p:spPr bwMode="auto">
          <a:xfrm>
            <a:off x="134471" y="4924986"/>
            <a:ext cx="788175" cy="345908"/>
          </a:xfrm>
          <a:prstGeom prst="rect">
            <a:avLst/>
          </a:prstGeom>
          <a:solidFill>
            <a:srgbClr val="FF99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2</a:t>
            </a:r>
          </a:p>
        </p:txBody>
      </p:sp>
      <p:sp>
        <p:nvSpPr>
          <p:cNvPr id="1714223" name="Text Box 47">
            <a:extLst>
              <a:ext uri="{FF2B5EF4-FFF2-40B4-BE49-F238E27FC236}">
                <a16:creationId xmlns:a16="http://schemas.microsoft.com/office/drawing/2014/main" id="{13B66988-8938-5BF9-641F-F7AD3D5553CC}"/>
              </a:ext>
            </a:extLst>
          </p:cNvPr>
          <p:cNvSpPr txBox="1">
            <a:spLocks noChangeArrowheads="1"/>
          </p:cNvSpPr>
          <p:nvPr/>
        </p:nvSpPr>
        <p:spPr bwMode="auto">
          <a:xfrm>
            <a:off x="4134971" y="6000751"/>
            <a:ext cx="788175" cy="345908"/>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6</a:t>
            </a:r>
          </a:p>
        </p:txBody>
      </p:sp>
      <p:sp>
        <p:nvSpPr>
          <p:cNvPr id="1714224" name="Text Box 48">
            <a:extLst>
              <a:ext uri="{FF2B5EF4-FFF2-40B4-BE49-F238E27FC236}">
                <a16:creationId xmlns:a16="http://schemas.microsoft.com/office/drawing/2014/main" id="{927361C9-4864-84B3-C6E0-9639C3E88563}"/>
              </a:ext>
            </a:extLst>
          </p:cNvPr>
          <p:cNvSpPr txBox="1">
            <a:spLocks noChangeArrowheads="1"/>
          </p:cNvSpPr>
          <p:nvPr/>
        </p:nvSpPr>
        <p:spPr bwMode="auto">
          <a:xfrm>
            <a:off x="5715000" y="3815603"/>
            <a:ext cx="788175" cy="345908"/>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3</a:t>
            </a:r>
          </a:p>
        </p:txBody>
      </p:sp>
      <p:sp>
        <p:nvSpPr>
          <p:cNvPr id="1714225" name="Text Box 49">
            <a:extLst>
              <a:ext uri="{FF2B5EF4-FFF2-40B4-BE49-F238E27FC236}">
                <a16:creationId xmlns:a16="http://schemas.microsoft.com/office/drawing/2014/main" id="{296863BD-A729-16E0-BAEE-5E7D62D064E4}"/>
              </a:ext>
            </a:extLst>
          </p:cNvPr>
          <p:cNvSpPr txBox="1">
            <a:spLocks noChangeArrowheads="1"/>
          </p:cNvSpPr>
          <p:nvPr/>
        </p:nvSpPr>
        <p:spPr bwMode="auto">
          <a:xfrm>
            <a:off x="5591735" y="4880162"/>
            <a:ext cx="788175" cy="345908"/>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4</a:t>
            </a:r>
          </a:p>
        </p:txBody>
      </p:sp>
      <p:sp>
        <p:nvSpPr>
          <p:cNvPr id="1714226" name="Text Box 50">
            <a:extLst>
              <a:ext uri="{FF2B5EF4-FFF2-40B4-BE49-F238E27FC236}">
                <a16:creationId xmlns:a16="http://schemas.microsoft.com/office/drawing/2014/main" id="{0CFC9D33-1754-F505-7767-144EF572613F}"/>
              </a:ext>
            </a:extLst>
          </p:cNvPr>
          <p:cNvSpPr txBox="1">
            <a:spLocks noChangeArrowheads="1"/>
          </p:cNvSpPr>
          <p:nvPr/>
        </p:nvSpPr>
        <p:spPr bwMode="auto">
          <a:xfrm>
            <a:off x="5625353" y="6090398"/>
            <a:ext cx="788175" cy="345908"/>
          </a:xfrm>
          <a:prstGeom prst="rect">
            <a:avLst/>
          </a:prstGeom>
          <a:solidFill>
            <a:srgbClr val="FF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557" tIns="50282" rIns="100557" bIns="50282">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defTabSz="899320" fontAlgn="base">
              <a:spcBef>
                <a:spcPct val="0"/>
              </a:spcBef>
              <a:spcAft>
                <a:spcPct val="0"/>
              </a:spcAft>
            </a:pPr>
            <a:r>
              <a:rPr lang="en-US" altLang="zh-CN" sz="1588" b="1">
                <a:solidFill>
                  <a:srgbClr val="000000"/>
                </a:solidFill>
                <a:latin typeface="Arial Narrow" panose="020B0606020202030204" pitchFamily="34" charset="0"/>
                <a:ea typeface="宋体" panose="02010600030101010101" pitchFamily="2" charset="-122"/>
              </a:rPr>
              <a:t>Panel 5</a:t>
            </a:r>
          </a:p>
        </p:txBody>
      </p:sp>
      <p:sp>
        <p:nvSpPr>
          <p:cNvPr id="1714227" name="Text Box 51">
            <a:extLst>
              <a:ext uri="{FF2B5EF4-FFF2-40B4-BE49-F238E27FC236}">
                <a16:creationId xmlns:a16="http://schemas.microsoft.com/office/drawing/2014/main" id="{3A8C1A7F-4258-ADF7-0CF6-D8E7E5E8A94F}"/>
              </a:ext>
            </a:extLst>
          </p:cNvPr>
          <p:cNvSpPr txBox="1">
            <a:spLocks noChangeArrowheads="1"/>
          </p:cNvSpPr>
          <p:nvPr/>
        </p:nvSpPr>
        <p:spPr bwMode="auto">
          <a:xfrm>
            <a:off x="7019085" y="1050552"/>
            <a:ext cx="1788739" cy="58981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0081" tIns="49928" rIns="0" bIns="49928">
            <a:spAutoFit/>
          </a:bodyPr>
          <a:lstStyle>
            <a:lvl1pPr marL="212725" indent="-212725" defTabSz="1073150">
              <a:defRPr sz="2400">
                <a:solidFill>
                  <a:schemeClr val="tx1"/>
                </a:solidFill>
                <a:latin typeface="Times New Roman" panose="02020603050405020304" pitchFamily="18" charset="0"/>
              </a:defRPr>
            </a:lvl1pPr>
            <a:lvl2pPr marL="538163" defTabSz="1073150">
              <a:defRPr sz="2400">
                <a:solidFill>
                  <a:schemeClr val="tx1"/>
                </a:solidFill>
                <a:latin typeface="Times New Roman" panose="02020603050405020304" pitchFamily="18" charset="0"/>
              </a:defRPr>
            </a:lvl2pPr>
            <a:lvl3pPr marL="1073150" defTabSz="1073150">
              <a:defRPr sz="2400">
                <a:solidFill>
                  <a:schemeClr val="tx1"/>
                </a:solidFill>
                <a:latin typeface="Times New Roman" panose="02020603050405020304" pitchFamily="18" charset="0"/>
              </a:defRPr>
            </a:lvl3pPr>
            <a:lvl4pPr marL="1611313" defTabSz="1073150">
              <a:defRPr sz="2400">
                <a:solidFill>
                  <a:schemeClr val="tx1"/>
                </a:solidFill>
                <a:latin typeface="Times New Roman" panose="02020603050405020304" pitchFamily="18" charset="0"/>
              </a:defRPr>
            </a:lvl4pPr>
            <a:lvl5pPr marL="2146300" defTabSz="1073150">
              <a:defRPr sz="2400">
                <a:solidFill>
                  <a:schemeClr val="tx1"/>
                </a:solidFill>
                <a:latin typeface="Times New Roman" panose="02020603050405020304" pitchFamily="18" charset="0"/>
              </a:defRPr>
            </a:lvl5pPr>
            <a:lvl6pPr marL="2603500" defTabSz="1073150" eaLnBrk="0" fontAlgn="base" hangingPunct="0">
              <a:spcBef>
                <a:spcPct val="0"/>
              </a:spcBef>
              <a:spcAft>
                <a:spcPct val="0"/>
              </a:spcAft>
              <a:defRPr sz="2400">
                <a:solidFill>
                  <a:schemeClr val="tx1"/>
                </a:solidFill>
                <a:latin typeface="Times New Roman" panose="02020603050405020304" pitchFamily="18" charset="0"/>
              </a:defRPr>
            </a:lvl6pPr>
            <a:lvl7pPr marL="3060700" defTabSz="1073150" eaLnBrk="0" fontAlgn="base" hangingPunct="0">
              <a:spcBef>
                <a:spcPct val="0"/>
              </a:spcBef>
              <a:spcAft>
                <a:spcPct val="0"/>
              </a:spcAft>
              <a:defRPr sz="2400">
                <a:solidFill>
                  <a:schemeClr val="tx1"/>
                </a:solidFill>
                <a:latin typeface="Times New Roman" panose="02020603050405020304" pitchFamily="18" charset="0"/>
              </a:defRPr>
            </a:lvl7pPr>
            <a:lvl8pPr marL="3517900" defTabSz="1073150" eaLnBrk="0" fontAlgn="base" hangingPunct="0">
              <a:spcBef>
                <a:spcPct val="0"/>
              </a:spcBef>
              <a:spcAft>
                <a:spcPct val="0"/>
              </a:spcAft>
              <a:defRPr sz="2400">
                <a:solidFill>
                  <a:schemeClr val="tx1"/>
                </a:solidFill>
                <a:latin typeface="Times New Roman" panose="02020603050405020304" pitchFamily="18" charset="0"/>
              </a:defRPr>
            </a:lvl8pPr>
            <a:lvl9pPr marL="3975100" defTabSz="1073150" eaLnBrk="0" fontAlgn="base" hangingPunct="0">
              <a:spcBef>
                <a:spcPct val="0"/>
              </a:spcBef>
              <a:spcAft>
                <a:spcPct val="0"/>
              </a:spcAft>
              <a:defRPr sz="2400">
                <a:solidFill>
                  <a:schemeClr val="tx1"/>
                </a:solidFill>
                <a:latin typeface="Times New Roman" panose="02020603050405020304" pitchFamily="18" charset="0"/>
              </a:defRPr>
            </a:lvl9pPr>
          </a:lstStyle>
          <a:p>
            <a:pPr marL="187709" indent="-187709" defTabSz="946948" eaLnBrk="0" fontAlgn="base" hangingPunct="0">
              <a:spcBef>
                <a:spcPct val="0"/>
              </a:spcBef>
              <a:spcAft>
                <a:spcPct val="0"/>
              </a:spcAft>
            </a:pPr>
            <a:r>
              <a:rPr lang="en-US" altLang="zh-CN" sz="1059">
                <a:solidFill>
                  <a:srgbClr val="000080"/>
                </a:solidFill>
                <a:latin typeface="Wingdings" panose="05000000000000000000" pitchFamily="2" charset="2"/>
                <a:ea typeface="宋体" panose="02010600030101010101" pitchFamily="2" charset="-122"/>
              </a:rPr>
              <a:t>l</a:t>
            </a:r>
            <a:r>
              <a:rPr lang="en-US" altLang="zh-CN" sz="1059">
                <a:solidFill>
                  <a:srgbClr val="003366"/>
                </a:solidFill>
                <a:latin typeface="Arial Unicode MS" pitchFamily="34" charset="-128"/>
                <a:ea typeface="宋体" panose="02010600030101010101" pitchFamily="2" charset="-122"/>
              </a:rPr>
              <a:t> </a:t>
            </a:r>
            <a:r>
              <a:rPr lang="en-US" altLang="zh-CN" sz="1059">
                <a:solidFill>
                  <a:srgbClr val="003366"/>
                </a:solidFill>
                <a:latin typeface="Arial Narrow" panose="020B0606020202030204" pitchFamily="34" charset="0"/>
                <a:ea typeface="宋体" panose="02010600030101010101" pitchFamily="2" charset="-122"/>
              </a:rPr>
              <a:t> </a:t>
            </a:r>
            <a:r>
              <a:rPr lang="en-US" altLang="zh-CN" sz="1059">
                <a:solidFill>
                  <a:srgbClr val="010000"/>
                </a:solidFill>
                <a:latin typeface="Arial Narrow" panose="020B0606020202030204" pitchFamily="34" charset="0"/>
                <a:ea typeface="宋体" panose="02010600030101010101" pitchFamily="2" charset="-122"/>
              </a:rPr>
              <a:t>IPA</a:t>
            </a:r>
          </a:p>
          <a:p>
            <a:pPr marL="187709" indent="-187709" defTabSz="946948" fontAlgn="base">
              <a:spcBef>
                <a:spcPct val="0"/>
              </a:spcBef>
              <a:spcAft>
                <a:spcPct val="0"/>
              </a:spcAft>
            </a:pPr>
            <a:r>
              <a:rPr lang="en-US" altLang="zh-CN" sz="1059">
                <a:solidFill>
                  <a:srgbClr val="FF0000"/>
                </a:solidFill>
                <a:latin typeface="Wingdings" panose="05000000000000000000" pitchFamily="2" charset="2"/>
                <a:ea typeface="宋体" panose="02010600030101010101" pitchFamily="2" charset="-122"/>
              </a:rPr>
              <a:t>u</a:t>
            </a:r>
            <a:r>
              <a:rPr lang="en-US" altLang="zh-CN" sz="1059">
                <a:solidFill>
                  <a:srgbClr val="003366"/>
                </a:solidFill>
                <a:latin typeface="Arial Narrow" panose="020B0606020202030204" pitchFamily="34" charset="0"/>
                <a:ea typeface="宋体" panose="02010600030101010101" pitchFamily="2" charset="-122"/>
              </a:rPr>
              <a:t> </a:t>
            </a:r>
            <a:r>
              <a:rPr lang="en-US" altLang="zh-CN" sz="1059">
                <a:solidFill>
                  <a:srgbClr val="010000"/>
                </a:solidFill>
                <a:latin typeface="Arial Narrow" panose="020B0606020202030204" pitchFamily="34" charset="0"/>
                <a:ea typeface="宋体" panose="02010600030101010101" pitchFamily="2" charset="-122"/>
              </a:rPr>
              <a:t>Detailee</a:t>
            </a:r>
          </a:p>
          <a:p>
            <a:pPr marL="187709" indent="-187709" defTabSz="946948" eaLnBrk="0" fontAlgn="base" hangingPunct="0">
              <a:spcBef>
                <a:spcPct val="0"/>
              </a:spcBef>
              <a:spcAft>
                <a:spcPct val="0"/>
              </a:spcAft>
            </a:pPr>
            <a:r>
              <a:rPr lang="en-US" altLang="zh-CN" sz="1059">
                <a:solidFill>
                  <a:srgbClr val="010000"/>
                </a:solidFill>
                <a:latin typeface="Arial Narrow" panose="020B0606020202030204" pitchFamily="34" charset="0"/>
                <a:ea typeface="宋体" panose="02010600030101010101" pitchFamily="2" charset="-122"/>
                <a:sym typeface="Wingdings" panose="05000000000000000000" pitchFamily="2" charset="2"/>
              </a:rPr>
              <a:t>  </a:t>
            </a:r>
            <a:r>
              <a:rPr lang="en-US" altLang="zh-CN" sz="1059">
                <a:solidFill>
                  <a:srgbClr val="010000"/>
                </a:solidFill>
                <a:latin typeface="Arial Narrow" panose="020B0606020202030204" pitchFamily="34" charset="0"/>
                <a:ea typeface="宋体" panose="02010600030101010101" pitchFamily="2" charset="-122"/>
              </a:rPr>
              <a:t>Detailee, 1/4 time, not at HQ</a:t>
            </a:r>
          </a:p>
        </p:txBody>
      </p:sp>
      <p:sp>
        <p:nvSpPr>
          <p:cNvPr id="1714229" name="Text Box 53">
            <a:extLst>
              <a:ext uri="{FF2B5EF4-FFF2-40B4-BE49-F238E27FC236}">
                <a16:creationId xmlns:a16="http://schemas.microsoft.com/office/drawing/2014/main" id="{D13B07D9-C050-0ABD-CDFD-20E6A44B9603}"/>
              </a:ext>
            </a:extLst>
          </p:cNvPr>
          <p:cNvSpPr txBox="1">
            <a:spLocks noChangeArrowheads="1"/>
          </p:cNvSpPr>
          <p:nvPr/>
        </p:nvSpPr>
        <p:spPr bwMode="auto">
          <a:xfrm>
            <a:off x="-44824" y="6363541"/>
            <a:ext cx="3991798" cy="36394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403433" defTabSz="806867" eaLnBrk="0" fontAlgn="base" hangingPunct="0">
              <a:spcBef>
                <a:spcPct val="0"/>
              </a:spcBef>
              <a:spcAft>
                <a:spcPct val="0"/>
              </a:spcAft>
            </a:pPr>
            <a:r>
              <a:rPr lang="en-US" altLang="zh-CN" sz="1765" b="1">
                <a:solidFill>
                  <a:srgbClr val="FF0000"/>
                </a:solidFill>
                <a:latin typeface="Arial Narrow" panose="020B0606020202030204" pitchFamily="34" charset="0"/>
                <a:ea typeface="宋体" panose="02010600030101010101" pitchFamily="2" charset="-122"/>
              </a:rPr>
              <a:t>Hiring 4 program managers in FY2008!</a:t>
            </a:r>
          </a:p>
        </p:txBody>
      </p:sp>
      <p:sp>
        <p:nvSpPr>
          <p:cNvPr id="1714230" name="Line 54">
            <a:extLst>
              <a:ext uri="{FF2B5EF4-FFF2-40B4-BE49-F238E27FC236}">
                <a16:creationId xmlns:a16="http://schemas.microsoft.com/office/drawing/2014/main" id="{2EF4600A-E22B-1338-3E28-9869BED660A3}"/>
              </a:ext>
            </a:extLst>
          </p:cNvPr>
          <p:cNvSpPr>
            <a:spLocks noChangeShapeType="1"/>
          </p:cNvSpPr>
          <p:nvPr/>
        </p:nvSpPr>
        <p:spPr bwMode="auto">
          <a:xfrm flipH="1" flipV="1">
            <a:off x="1580029" y="6084794"/>
            <a:ext cx="22412" cy="358588"/>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1" name="Line 55">
            <a:extLst>
              <a:ext uri="{FF2B5EF4-FFF2-40B4-BE49-F238E27FC236}">
                <a16:creationId xmlns:a16="http://schemas.microsoft.com/office/drawing/2014/main" id="{0EE5EC66-F86E-7086-A7E9-5429E634FD9D}"/>
              </a:ext>
            </a:extLst>
          </p:cNvPr>
          <p:cNvSpPr>
            <a:spLocks noChangeShapeType="1"/>
          </p:cNvSpPr>
          <p:nvPr/>
        </p:nvSpPr>
        <p:spPr bwMode="auto">
          <a:xfrm flipV="1">
            <a:off x="526677" y="4381500"/>
            <a:ext cx="907676" cy="1961029"/>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2" name="Line 56">
            <a:extLst>
              <a:ext uri="{FF2B5EF4-FFF2-40B4-BE49-F238E27FC236}">
                <a16:creationId xmlns:a16="http://schemas.microsoft.com/office/drawing/2014/main" id="{A0BEC3FB-2ED2-F63E-43A2-59EB51C29EDA}"/>
              </a:ext>
            </a:extLst>
          </p:cNvPr>
          <p:cNvSpPr>
            <a:spLocks noChangeShapeType="1"/>
          </p:cNvSpPr>
          <p:nvPr/>
        </p:nvSpPr>
        <p:spPr bwMode="auto">
          <a:xfrm flipV="1">
            <a:off x="2622177" y="4684059"/>
            <a:ext cx="1591235" cy="1748118"/>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14233" name="Line 57">
            <a:extLst>
              <a:ext uri="{FF2B5EF4-FFF2-40B4-BE49-F238E27FC236}">
                <a16:creationId xmlns:a16="http://schemas.microsoft.com/office/drawing/2014/main" id="{D6450426-AAE5-36AF-A47C-067444608BA2}"/>
              </a:ext>
            </a:extLst>
          </p:cNvPr>
          <p:cNvSpPr>
            <a:spLocks noChangeShapeType="1"/>
          </p:cNvSpPr>
          <p:nvPr/>
        </p:nvSpPr>
        <p:spPr bwMode="auto">
          <a:xfrm flipV="1">
            <a:off x="3081617" y="5591735"/>
            <a:ext cx="986118" cy="840441"/>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14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14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4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142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14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422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Rectangle 2">
            <a:extLst>
              <a:ext uri="{FF2B5EF4-FFF2-40B4-BE49-F238E27FC236}">
                <a16:creationId xmlns:a16="http://schemas.microsoft.com/office/drawing/2014/main" id="{B91F4F51-E5C3-0616-0190-8C7E3C39BE59}"/>
              </a:ext>
            </a:extLst>
          </p:cNvPr>
          <p:cNvSpPr>
            <a:spLocks noChangeArrowheads="1"/>
          </p:cNvSpPr>
          <p:nvPr>
            <p:ph type="title"/>
          </p:nvPr>
        </p:nvSpPr>
        <p:spPr bwMode="auto">
          <a:xfrm>
            <a:off x="578504" y="152681"/>
            <a:ext cx="7986993" cy="5336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26" tIns="42513" rIns="85026" bIns="42513" numCol="1" anchor="t" anchorCtr="0" compatLnSpc="1">
            <a:prstTxWarp prst="textNoShape">
              <a:avLst/>
            </a:prstTxWarp>
          </a:bodyPr>
          <a:lstStyle/>
          <a:p>
            <a:pPr algn="ctr"/>
            <a:r>
              <a:rPr lang="en-US" altLang="zh-CN" sz="2471"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CSGB Team Structure</a:t>
            </a:r>
          </a:p>
        </p:txBody>
      </p:sp>
      <p:sp>
        <p:nvSpPr>
          <p:cNvPr id="1733635" name="Text Box 3">
            <a:extLst>
              <a:ext uri="{FF2B5EF4-FFF2-40B4-BE49-F238E27FC236}">
                <a16:creationId xmlns:a16="http://schemas.microsoft.com/office/drawing/2014/main" id="{09D1F9FC-A169-36D4-853A-39BAD3D04C2A}"/>
              </a:ext>
            </a:extLst>
          </p:cNvPr>
          <p:cNvSpPr txBox="1">
            <a:spLocks noChangeArrowheads="1"/>
          </p:cNvSpPr>
          <p:nvPr/>
        </p:nvSpPr>
        <p:spPr bwMode="auto">
          <a:xfrm>
            <a:off x="1318093" y="5715000"/>
            <a:ext cx="6730533" cy="981871"/>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marL="514350" indent="-327025" defTabSz="963613">
              <a:defRPr sz="2400">
                <a:solidFill>
                  <a:schemeClr val="tx1"/>
                </a:solidFill>
                <a:latin typeface="Times New Roman" panose="02020603050405020304" pitchFamily="18" charset="0"/>
              </a:defRPr>
            </a:lvl1pPr>
            <a:lvl2pPr marL="641350"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marL="453862" indent="-288567" defTabSz="850292" fontAlgn="base">
              <a:spcBef>
                <a:spcPct val="0"/>
              </a:spcBef>
              <a:spcAft>
                <a:spcPct val="0"/>
              </a:spcAft>
              <a:buFont typeface="Wingdings" panose="05000000000000000000" pitchFamily="2" charset="2"/>
              <a:buChar char="§"/>
            </a:pPr>
            <a:r>
              <a:rPr lang="en-US" altLang="zh-CN" sz="1941" b="1">
                <a:solidFill>
                  <a:srgbClr val="000000"/>
                </a:solidFill>
                <a:latin typeface="Arial Narrow" panose="020B0606020202030204" pitchFamily="34" charset="0"/>
                <a:ea typeface="宋体" panose="02010600030101010101" pitchFamily="2" charset="-122"/>
              </a:rPr>
              <a:t>Division-wide themes:  chemical imaging; ultrafast chemical sciences; nanoscale science; catalysis science; theory, modeling, &amp; simulation; synthesis</a:t>
            </a:r>
          </a:p>
        </p:txBody>
      </p:sp>
      <p:sp>
        <p:nvSpPr>
          <p:cNvPr id="1733636" name="Text Box 4">
            <a:extLst>
              <a:ext uri="{FF2B5EF4-FFF2-40B4-BE49-F238E27FC236}">
                <a16:creationId xmlns:a16="http://schemas.microsoft.com/office/drawing/2014/main" id="{444B7528-9625-BBE1-D1D5-70DCA617F652}"/>
              </a:ext>
            </a:extLst>
          </p:cNvPr>
          <p:cNvSpPr txBox="1">
            <a:spLocks noChangeArrowheads="1"/>
          </p:cNvSpPr>
          <p:nvPr/>
        </p:nvSpPr>
        <p:spPr bwMode="auto">
          <a:xfrm>
            <a:off x="5385828" y="762001"/>
            <a:ext cx="2958353" cy="144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Molecular mechanisms of light capture and its conversion to chemical end electrical energy via chemical and biochemical pathways</a:t>
            </a:r>
          </a:p>
        </p:txBody>
      </p:sp>
      <p:sp>
        <p:nvSpPr>
          <p:cNvPr id="1733637" name="Text Box 5">
            <a:extLst>
              <a:ext uri="{FF2B5EF4-FFF2-40B4-BE49-F238E27FC236}">
                <a16:creationId xmlns:a16="http://schemas.microsoft.com/office/drawing/2014/main" id="{C8ABFAEF-1110-581B-3A54-E69F4D9B34AD}"/>
              </a:ext>
            </a:extLst>
          </p:cNvPr>
          <p:cNvSpPr txBox="1">
            <a:spLocks noChangeArrowheads="1"/>
          </p:cNvSpPr>
          <p:nvPr/>
        </p:nvSpPr>
        <p:spPr bwMode="auto">
          <a:xfrm>
            <a:off x="6569448" y="3353361"/>
            <a:ext cx="2218765" cy="198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Characterization, control, and optimization of chemical transformations, from catalysis to geochemistry</a:t>
            </a:r>
          </a:p>
        </p:txBody>
      </p:sp>
      <p:sp>
        <p:nvSpPr>
          <p:cNvPr id="1733638" name="Oval 6">
            <a:extLst>
              <a:ext uri="{FF2B5EF4-FFF2-40B4-BE49-F238E27FC236}">
                <a16:creationId xmlns:a16="http://schemas.microsoft.com/office/drawing/2014/main" id="{74DFCB53-EB28-7E92-BE0A-D248E66FB10F}"/>
              </a:ext>
            </a:extLst>
          </p:cNvPr>
          <p:cNvSpPr>
            <a:spLocks noChangeAspect="1" noChangeArrowheads="1"/>
          </p:cNvSpPr>
          <p:nvPr/>
        </p:nvSpPr>
        <p:spPr bwMode="auto">
          <a:xfrm>
            <a:off x="4423522" y="2742639"/>
            <a:ext cx="2262188" cy="2330824"/>
          </a:xfrm>
          <a:prstGeom prst="ellipse">
            <a:avLst/>
          </a:prstGeom>
          <a:solidFill>
            <a:srgbClr val="CCFF99"/>
          </a:solidFill>
          <a:ln w="28575">
            <a:solidFill>
              <a:srgbClr val="33CC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6" tIns="42513" rIns="85026" bIns="42513" anchor="ct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endParaRPr lang="zh-CN" altLang="zh-CN" sz="1941">
              <a:solidFill>
                <a:srgbClr val="FF3300"/>
              </a:solidFill>
              <a:latin typeface="Arial Narrow" panose="020B0606020202030204" pitchFamily="34" charset="0"/>
            </a:endParaRPr>
          </a:p>
        </p:txBody>
      </p:sp>
      <p:sp>
        <p:nvSpPr>
          <p:cNvPr id="1733639" name="Oval 7">
            <a:extLst>
              <a:ext uri="{FF2B5EF4-FFF2-40B4-BE49-F238E27FC236}">
                <a16:creationId xmlns:a16="http://schemas.microsoft.com/office/drawing/2014/main" id="{67D3FA8A-9B25-A1F8-696B-C2887DFDB7D2}"/>
              </a:ext>
            </a:extLst>
          </p:cNvPr>
          <p:cNvSpPr>
            <a:spLocks noChangeAspect="1" noChangeArrowheads="1"/>
          </p:cNvSpPr>
          <p:nvPr/>
        </p:nvSpPr>
        <p:spPr bwMode="auto">
          <a:xfrm>
            <a:off x="2501714" y="2742639"/>
            <a:ext cx="2260787" cy="2330824"/>
          </a:xfrm>
          <a:prstGeom prst="ellipse">
            <a:avLst/>
          </a:prstGeom>
          <a:solidFill>
            <a:srgbClr val="FFCCFF">
              <a:alpha val="75999"/>
            </a:srgbClr>
          </a:soli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6" tIns="42513" rIns="85026" bIns="42513" anchor="ct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endParaRPr lang="zh-CN" altLang="zh-CN" sz="1941">
              <a:solidFill>
                <a:srgbClr val="FF3300"/>
              </a:solidFill>
              <a:latin typeface="Arial Narrow" panose="020B0606020202030204" pitchFamily="34" charset="0"/>
            </a:endParaRPr>
          </a:p>
        </p:txBody>
      </p:sp>
      <p:sp>
        <p:nvSpPr>
          <p:cNvPr id="1733640" name="Rectangle 8">
            <a:extLst>
              <a:ext uri="{FF2B5EF4-FFF2-40B4-BE49-F238E27FC236}">
                <a16:creationId xmlns:a16="http://schemas.microsoft.com/office/drawing/2014/main" id="{17969183-E0BB-E6FA-EB15-A7E309C13D62}"/>
              </a:ext>
            </a:extLst>
          </p:cNvPr>
          <p:cNvSpPr>
            <a:spLocks noChangeArrowheads="1"/>
          </p:cNvSpPr>
          <p:nvPr/>
        </p:nvSpPr>
        <p:spPr bwMode="auto">
          <a:xfrm>
            <a:off x="4423522" y="3504640"/>
            <a:ext cx="2367243"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Chemical</a:t>
            </a:r>
          </a:p>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Transformations</a:t>
            </a:r>
          </a:p>
        </p:txBody>
      </p:sp>
      <p:sp>
        <p:nvSpPr>
          <p:cNvPr id="1733641" name="Rectangle 9">
            <a:extLst>
              <a:ext uri="{FF2B5EF4-FFF2-40B4-BE49-F238E27FC236}">
                <a16:creationId xmlns:a16="http://schemas.microsoft.com/office/drawing/2014/main" id="{36FC9B49-92DF-6E68-E588-B92949B55835}"/>
              </a:ext>
            </a:extLst>
          </p:cNvPr>
          <p:cNvSpPr>
            <a:spLocks noChangeArrowheads="1"/>
          </p:cNvSpPr>
          <p:nvPr/>
        </p:nvSpPr>
        <p:spPr bwMode="auto">
          <a:xfrm>
            <a:off x="2937685" y="3581680"/>
            <a:ext cx="1271182"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Fundamental</a:t>
            </a:r>
          </a:p>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Interactions</a:t>
            </a:r>
          </a:p>
        </p:txBody>
      </p:sp>
      <p:sp>
        <p:nvSpPr>
          <p:cNvPr id="1733642" name="Oval 10">
            <a:extLst>
              <a:ext uri="{FF2B5EF4-FFF2-40B4-BE49-F238E27FC236}">
                <a16:creationId xmlns:a16="http://schemas.microsoft.com/office/drawing/2014/main" id="{537629E4-C6BE-A71C-DA1E-AD370539A49C}"/>
              </a:ext>
            </a:extLst>
          </p:cNvPr>
          <p:cNvSpPr>
            <a:spLocks noChangeAspect="1" noChangeArrowheads="1"/>
          </p:cNvSpPr>
          <p:nvPr/>
        </p:nvSpPr>
        <p:spPr bwMode="auto">
          <a:xfrm>
            <a:off x="3388379" y="1218639"/>
            <a:ext cx="2262187" cy="2330824"/>
          </a:xfrm>
          <a:prstGeom prst="ellipse">
            <a:avLst/>
          </a:prstGeom>
          <a:solidFill>
            <a:srgbClr val="BBE0E3">
              <a:alpha val="58000"/>
            </a:srgbClr>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89" tIns="44944" rIns="89889" bIns="44944" anchor="ct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endParaRPr lang="zh-CN" altLang="zh-CN" sz="1941">
              <a:solidFill>
                <a:srgbClr val="000000"/>
              </a:solidFill>
              <a:latin typeface="Arial Narrow" panose="020B0606020202030204" pitchFamily="34" charset="0"/>
            </a:endParaRPr>
          </a:p>
        </p:txBody>
      </p:sp>
      <p:sp>
        <p:nvSpPr>
          <p:cNvPr id="1733643" name="Rectangle 11">
            <a:extLst>
              <a:ext uri="{FF2B5EF4-FFF2-40B4-BE49-F238E27FC236}">
                <a16:creationId xmlns:a16="http://schemas.microsoft.com/office/drawing/2014/main" id="{14FE1ADD-7917-D922-3BA9-87344C0C735B}"/>
              </a:ext>
            </a:extLst>
          </p:cNvPr>
          <p:cNvSpPr>
            <a:spLocks noChangeArrowheads="1"/>
          </p:cNvSpPr>
          <p:nvPr/>
        </p:nvSpPr>
        <p:spPr bwMode="auto">
          <a:xfrm>
            <a:off x="3832412" y="1905000"/>
            <a:ext cx="1487581" cy="68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2505" rIns="0" bIns="42505">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5638" defTabSz="963613">
              <a:defRPr sz="2400">
                <a:solidFill>
                  <a:schemeClr val="tx1"/>
                </a:solidFill>
                <a:latin typeface="Times New Roman" panose="02020603050405020304" pitchFamily="18" charset="0"/>
              </a:defRPr>
            </a:lvl5pPr>
            <a:lvl6pPr marL="2382838" defTabSz="963613" eaLnBrk="0" fontAlgn="base" hangingPunct="0">
              <a:spcBef>
                <a:spcPct val="0"/>
              </a:spcBef>
              <a:spcAft>
                <a:spcPct val="0"/>
              </a:spcAft>
              <a:defRPr sz="2400">
                <a:solidFill>
                  <a:schemeClr val="tx1"/>
                </a:solidFill>
                <a:latin typeface="Times New Roman" panose="02020603050405020304" pitchFamily="18" charset="0"/>
              </a:defRPr>
            </a:lvl6pPr>
            <a:lvl7pPr marL="2840038" defTabSz="963613" eaLnBrk="0" fontAlgn="base" hangingPunct="0">
              <a:spcBef>
                <a:spcPct val="0"/>
              </a:spcBef>
              <a:spcAft>
                <a:spcPct val="0"/>
              </a:spcAft>
              <a:defRPr sz="2400">
                <a:solidFill>
                  <a:schemeClr val="tx1"/>
                </a:solidFill>
                <a:latin typeface="Times New Roman" panose="02020603050405020304" pitchFamily="18" charset="0"/>
              </a:defRPr>
            </a:lvl7pPr>
            <a:lvl8pPr marL="3297238" defTabSz="963613" eaLnBrk="0" fontAlgn="base" hangingPunct="0">
              <a:spcBef>
                <a:spcPct val="0"/>
              </a:spcBef>
              <a:spcAft>
                <a:spcPct val="0"/>
              </a:spcAft>
              <a:defRPr sz="2400">
                <a:solidFill>
                  <a:schemeClr val="tx1"/>
                </a:solidFill>
                <a:latin typeface="Times New Roman" panose="02020603050405020304" pitchFamily="18" charset="0"/>
              </a:defRPr>
            </a:lvl8pPr>
            <a:lvl9pPr marL="3754438"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eaLnBrk="0" fontAlgn="base" hangingPunct="0">
              <a:lnSpc>
                <a:spcPct val="105000"/>
              </a:lnSpc>
              <a:spcBef>
                <a:spcPct val="0"/>
              </a:spcBef>
              <a:spcAft>
                <a:spcPct val="0"/>
              </a:spcAft>
            </a:pPr>
            <a:r>
              <a:rPr lang="en-US" altLang="zh-CN" sz="1941" b="1">
                <a:solidFill>
                  <a:srgbClr val="FF0000"/>
                </a:solidFill>
                <a:latin typeface="Arial Narrow" panose="020B0606020202030204" pitchFamily="34" charset="0"/>
                <a:ea typeface="宋体" panose="02010600030101010101" pitchFamily="2" charset="-122"/>
              </a:rPr>
              <a:t>Photo- and Biochemistry</a:t>
            </a:r>
          </a:p>
        </p:txBody>
      </p:sp>
      <p:sp>
        <p:nvSpPr>
          <p:cNvPr id="1733644" name="Text Box 12">
            <a:extLst>
              <a:ext uri="{FF2B5EF4-FFF2-40B4-BE49-F238E27FC236}">
                <a16:creationId xmlns:a16="http://schemas.microsoft.com/office/drawing/2014/main" id="{24681941-41D8-768F-8724-B22144AD465C}"/>
              </a:ext>
            </a:extLst>
          </p:cNvPr>
          <p:cNvSpPr txBox="1">
            <a:spLocks noChangeArrowheads="1"/>
          </p:cNvSpPr>
          <p:nvPr/>
        </p:nvSpPr>
        <p:spPr bwMode="auto">
          <a:xfrm>
            <a:off x="134471" y="2819681"/>
            <a:ext cx="2367243" cy="253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26" tIns="42513" rIns="85026" bIns="42513">
            <a:spAutoFit/>
          </a:bodyPr>
          <a:lstStyle>
            <a:lvl1pPr defTabSz="963613">
              <a:defRPr sz="2400">
                <a:solidFill>
                  <a:schemeClr val="tx1"/>
                </a:solidFill>
                <a:latin typeface="Times New Roman" panose="02020603050405020304" pitchFamily="18" charset="0"/>
              </a:defRPr>
            </a:lvl1pPr>
            <a:lvl2pPr marL="481013" defTabSz="963613">
              <a:defRPr sz="2400">
                <a:solidFill>
                  <a:schemeClr val="tx1"/>
                </a:solidFill>
                <a:latin typeface="Times New Roman" panose="02020603050405020304" pitchFamily="18" charset="0"/>
              </a:defRPr>
            </a:lvl2pPr>
            <a:lvl3pPr marL="963613" defTabSz="963613">
              <a:defRPr sz="2400">
                <a:solidFill>
                  <a:schemeClr val="tx1"/>
                </a:solidFill>
                <a:latin typeface="Times New Roman" panose="02020603050405020304" pitchFamily="18" charset="0"/>
              </a:defRPr>
            </a:lvl3pPr>
            <a:lvl4pPr marL="1444625" defTabSz="963613">
              <a:defRPr sz="2400">
                <a:solidFill>
                  <a:schemeClr val="tx1"/>
                </a:solidFill>
                <a:latin typeface="Times New Roman" panose="02020603050405020304" pitchFamily="18" charset="0"/>
              </a:defRPr>
            </a:lvl4pPr>
            <a:lvl5pPr marL="1927225" defTabSz="963613">
              <a:defRPr sz="2400">
                <a:solidFill>
                  <a:schemeClr val="tx1"/>
                </a:solidFill>
                <a:latin typeface="Times New Roman" panose="02020603050405020304" pitchFamily="18" charset="0"/>
              </a:defRPr>
            </a:lvl5pPr>
            <a:lvl6pPr marL="2384425" defTabSz="963613" eaLnBrk="0" fontAlgn="base" hangingPunct="0">
              <a:spcBef>
                <a:spcPct val="0"/>
              </a:spcBef>
              <a:spcAft>
                <a:spcPct val="0"/>
              </a:spcAft>
              <a:defRPr sz="2400">
                <a:solidFill>
                  <a:schemeClr val="tx1"/>
                </a:solidFill>
                <a:latin typeface="Times New Roman" panose="02020603050405020304" pitchFamily="18" charset="0"/>
              </a:defRPr>
            </a:lvl6pPr>
            <a:lvl7pPr marL="2841625" defTabSz="963613" eaLnBrk="0" fontAlgn="base" hangingPunct="0">
              <a:spcBef>
                <a:spcPct val="0"/>
              </a:spcBef>
              <a:spcAft>
                <a:spcPct val="0"/>
              </a:spcAft>
              <a:defRPr sz="2400">
                <a:solidFill>
                  <a:schemeClr val="tx1"/>
                </a:solidFill>
                <a:latin typeface="Times New Roman" panose="02020603050405020304" pitchFamily="18" charset="0"/>
              </a:defRPr>
            </a:lvl7pPr>
            <a:lvl8pPr marL="3298825" defTabSz="963613" eaLnBrk="0" fontAlgn="base" hangingPunct="0">
              <a:spcBef>
                <a:spcPct val="0"/>
              </a:spcBef>
              <a:spcAft>
                <a:spcPct val="0"/>
              </a:spcAft>
              <a:defRPr sz="2400">
                <a:solidFill>
                  <a:schemeClr val="tx1"/>
                </a:solidFill>
                <a:latin typeface="Times New Roman" panose="02020603050405020304" pitchFamily="18" charset="0"/>
              </a:defRPr>
            </a:lvl8pPr>
            <a:lvl9pPr marL="3756025" defTabSz="963613"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50292" fontAlgn="base">
              <a:spcBef>
                <a:spcPct val="0"/>
              </a:spcBef>
              <a:spcAft>
                <a:spcPct val="0"/>
              </a:spcAft>
            </a:pPr>
            <a:r>
              <a:rPr lang="en-US" altLang="zh-CN" sz="1765" b="1">
                <a:solidFill>
                  <a:srgbClr val="000000"/>
                </a:solidFill>
                <a:latin typeface="Arial Narrow" panose="020B0606020202030204" pitchFamily="34" charset="0"/>
                <a:ea typeface="宋体" panose="02010600030101010101" pitchFamily="2" charset="-122"/>
              </a:rPr>
              <a:t>Structural and dynamical studies of atoms, molecules, and nanostructures; description of their interactions with external stimuli (photons, electrons) at full quantum detail</a:t>
            </a:r>
          </a:p>
        </p:txBody>
      </p:sp>
      <p:sp>
        <p:nvSpPr>
          <p:cNvPr id="1733645" name="Text Box 13">
            <a:extLst>
              <a:ext uri="{FF2B5EF4-FFF2-40B4-BE49-F238E27FC236}">
                <a16:creationId xmlns:a16="http://schemas.microsoft.com/office/drawing/2014/main" id="{D7B1706C-AAF9-23E6-1962-10197F71F133}"/>
              </a:ext>
            </a:extLst>
          </p:cNvPr>
          <p:cNvSpPr txBox="1">
            <a:spLocks noChangeArrowheads="1"/>
          </p:cNvSpPr>
          <p:nvPr/>
        </p:nvSpPr>
        <p:spPr bwMode="auto">
          <a:xfrm>
            <a:off x="1095375" y="1524001"/>
            <a:ext cx="1997449" cy="82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Application of physical science tools to biochemical systems</a:t>
            </a:r>
          </a:p>
        </p:txBody>
      </p:sp>
      <p:sp>
        <p:nvSpPr>
          <p:cNvPr id="1733646" name="Line 14">
            <a:extLst>
              <a:ext uri="{FF2B5EF4-FFF2-40B4-BE49-F238E27FC236}">
                <a16:creationId xmlns:a16="http://schemas.microsoft.com/office/drawing/2014/main" id="{EC9CBD45-E201-CCF5-7E0A-686DF592D983}"/>
              </a:ext>
            </a:extLst>
          </p:cNvPr>
          <p:cNvSpPr>
            <a:spLocks noChangeShapeType="1"/>
          </p:cNvSpPr>
          <p:nvPr/>
        </p:nvSpPr>
        <p:spPr bwMode="auto">
          <a:xfrm>
            <a:off x="2871508" y="2361640"/>
            <a:ext cx="1109382" cy="68636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33647" name="Text Box 15">
            <a:extLst>
              <a:ext uri="{FF2B5EF4-FFF2-40B4-BE49-F238E27FC236}">
                <a16:creationId xmlns:a16="http://schemas.microsoft.com/office/drawing/2014/main" id="{3C83AE90-2C3B-00DC-706B-1C5FD2E20DF7}"/>
              </a:ext>
            </a:extLst>
          </p:cNvPr>
          <p:cNvSpPr txBox="1">
            <a:spLocks noChangeArrowheads="1"/>
          </p:cNvSpPr>
          <p:nvPr/>
        </p:nvSpPr>
        <p:spPr bwMode="auto">
          <a:xfrm>
            <a:off x="6199654" y="2438681"/>
            <a:ext cx="1626254" cy="579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Biomimetic catalytic systems</a:t>
            </a:r>
          </a:p>
        </p:txBody>
      </p:sp>
      <p:sp>
        <p:nvSpPr>
          <p:cNvPr id="1733648" name="Line 16">
            <a:extLst>
              <a:ext uri="{FF2B5EF4-FFF2-40B4-BE49-F238E27FC236}">
                <a16:creationId xmlns:a16="http://schemas.microsoft.com/office/drawing/2014/main" id="{7FC353A0-9A92-CADC-FEE7-A7714B626F63}"/>
              </a:ext>
            </a:extLst>
          </p:cNvPr>
          <p:cNvSpPr>
            <a:spLocks noChangeShapeType="1"/>
          </p:cNvSpPr>
          <p:nvPr/>
        </p:nvSpPr>
        <p:spPr bwMode="auto">
          <a:xfrm flipH="1">
            <a:off x="3943770" y="2742640"/>
            <a:ext cx="1256460" cy="30536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
        <p:nvSpPr>
          <p:cNvPr id="1733649" name="Text Box 17">
            <a:extLst>
              <a:ext uri="{FF2B5EF4-FFF2-40B4-BE49-F238E27FC236}">
                <a16:creationId xmlns:a16="http://schemas.microsoft.com/office/drawing/2014/main" id="{60AB14E2-D979-235E-E5C8-28509D04A779}"/>
              </a:ext>
            </a:extLst>
          </p:cNvPr>
          <p:cNvSpPr txBox="1">
            <a:spLocks noChangeArrowheads="1"/>
          </p:cNvSpPr>
          <p:nvPr/>
        </p:nvSpPr>
        <p:spPr bwMode="auto">
          <a:xfrm>
            <a:off x="3758174" y="4877361"/>
            <a:ext cx="1627654" cy="82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99320" fontAlgn="base">
              <a:spcBef>
                <a:spcPct val="0"/>
              </a:spcBef>
              <a:spcAft>
                <a:spcPct val="0"/>
              </a:spcAft>
            </a:pPr>
            <a:r>
              <a:rPr lang="en-US" altLang="zh-CN" sz="1588" b="1">
                <a:solidFill>
                  <a:srgbClr val="0000FF"/>
                </a:solidFill>
                <a:latin typeface="Arial Narrow" panose="020B0606020202030204" pitchFamily="34" charset="0"/>
                <a:ea typeface="宋体" panose="02010600030101010101" pitchFamily="2" charset="-122"/>
              </a:rPr>
              <a:t>Interfacial nanoscale chemistry</a:t>
            </a:r>
          </a:p>
        </p:txBody>
      </p:sp>
      <p:sp>
        <p:nvSpPr>
          <p:cNvPr id="1733650" name="Line 18">
            <a:extLst>
              <a:ext uri="{FF2B5EF4-FFF2-40B4-BE49-F238E27FC236}">
                <a16:creationId xmlns:a16="http://schemas.microsoft.com/office/drawing/2014/main" id="{88BBC6BC-FB16-64D6-C848-260B56EEEBC3}"/>
              </a:ext>
            </a:extLst>
          </p:cNvPr>
          <p:cNvSpPr>
            <a:spLocks noChangeShapeType="1"/>
          </p:cNvSpPr>
          <p:nvPr/>
        </p:nvSpPr>
        <p:spPr bwMode="auto">
          <a:xfrm flipH="1" flipV="1">
            <a:off x="4572000" y="3885640"/>
            <a:ext cx="0" cy="99172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eaLnBrk="0" fontAlgn="base" hangingPunct="0">
              <a:spcBef>
                <a:spcPct val="0"/>
              </a:spcBef>
              <a:spcAft>
                <a:spcPct val="0"/>
              </a:spcAft>
            </a:pPr>
            <a:endParaRPr lang="zh-CN" altLang="en-US" sz="794">
              <a:solidFill>
                <a:srgbClr val="00279F"/>
              </a:solidFill>
              <a:latin typeface="Times New Roman" panose="02020603050405020304" pitchFamily="18" charset="0"/>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Oval 2">
            <a:extLst>
              <a:ext uri="{FF2B5EF4-FFF2-40B4-BE49-F238E27FC236}">
                <a16:creationId xmlns:a16="http://schemas.microsoft.com/office/drawing/2014/main" id="{8B9D0BF5-E647-0817-84EA-C4A0C3A91977}"/>
              </a:ext>
            </a:extLst>
          </p:cNvPr>
          <p:cNvSpPr>
            <a:spLocks noChangeArrowheads="1"/>
          </p:cNvSpPr>
          <p:nvPr/>
        </p:nvSpPr>
        <p:spPr bwMode="auto">
          <a:xfrm>
            <a:off x="1447800" y="152400"/>
            <a:ext cx="7696200" cy="6248400"/>
          </a:xfrm>
          <a:prstGeom prst="ellipse">
            <a:avLst/>
          </a:prstGeom>
          <a:gradFill rotWithShape="1">
            <a:gsLst>
              <a:gs pos="0">
                <a:schemeClr val="accent1"/>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9459" name="Rectangle 3">
            <a:extLst>
              <a:ext uri="{FF2B5EF4-FFF2-40B4-BE49-F238E27FC236}">
                <a16:creationId xmlns:a16="http://schemas.microsoft.com/office/drawing/2014/main" id="{CCEB1B43-275B-6ACC-A5F0-F20F8493B012}"/>
              </a:ext>
            </a:extLst>
          </p:cNvPr>
          <p:cNvSpPr>
            <a:spLocks noGrp="1" noChangeArrowheads="1"/>
          </p:cNvSpPr>
          <p:nvPr>
            <p:ph type="subTitle" idx="1"/>
          </p:nvPr>
        </p:nvSpPr>
        <p:spPr>
          <a:xfrm>
            <a:off x="4267200" y="2209800"/>
            <a:ext cx="4657725" cy="3962400"/>
          </a:xfrm>
        </p:spPr>
        <p:txBody>
          <a:bodyPr/>
          <a:lstStyle/>
          <a:p>
            <a:pPr algn="ctr"/>
            <a:r>
              <a:rPr lang="en-US" altLang="zh-CN" sz="2800" b="1">
                <a:solidFill>
                  <a:srgbClr val="000000"/>
                </a:solidFill>
                <a:effectLst>
                  <a:outerShdw blurRad="38100" dist="38100" dir="2700000" algn="tl">
                    <a:srgbClr val="FFFFFF"/>
                  </a:outerShdw>
                </a:effectLst>
                <a:ea typeface="宋体" panose="02010600030101010101" pitchFamily="2" charset="-122"/>
              </a:rPr>
              <a:t>We hope you enjoyed the physical activity break.</a:t>
            </a:r>
          </a:p>
          <a:p>
            <a:pPr algn="ctr"/>
            <a:r>
              <a:rPr lang="en-US" altLang="zh-CN" sz="2800" b="1">
                <a:solidFill>
                  <a:srgbClr val="000000"/>
                </a:solidFill>
                <a:effectLst>
                  <a:outerShdw blurRad="38100" dist="38100" dir="2700000" algn="tl">
                    <a:srgbClr val="FFFFFF"/>
                  </a:outerShdw>
                </a:effectLst>
                <a:ea typeface="宋体" panose="02010600030101010101" pitchFamily="2" charset="-122"/>
              </a:rPr>
              <a:t>Try to incorporate at        least 60 minutes of PA     into every day!</a:t>
            </a:r>
            <a:endParaRPr lang="en-US" altLang="zh-CN" sz="2800" b="1" i="1">
              <a:solidFill>
                <a:srgbClr val="000000"/>
              </a:solidFill>
              <a:effectLst>
                <a:outerShdw blurRad="38100" dist="38100" dir="2700000" algn="tl">
                  <a:srgbClr val="FFFFFF"/>
                </a:outerShdw>
              </a:effectLst>
              <a:ea typeface="宋体" panose="02010600030101010101" pitchFamily="2" charset="-122"/>
            </a:endParaRPr>
          </a:p>
        </p:txBody>
      </p:sp>
      <p:pic>
        <p:nvPicPr>
          <p:cNvPr id="19460" name="Picture 4">
            <a:extLst>
              <a:ext uri="{FF2B5EF4-FFF2-40B4-BE49-F238E27FC236}">
                <a16:creationId xmlns:a16="http://schemas.microsoft.com/office/drawing/2014/main" id="{9B2B7FCD-B342-242B-4FB9-060CFEDBC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8396">
            <a:off x="0" y="2457450"/>
            <a:ext cx="4876800" cy="4246563"/>
          </a:xfrm>
          <a:prstGeom prst="rect">
            <a:avLst/>
          </a:prstGeom>
          <a:noFill/>
          <a:extLst>
            <a:ext uri="{909E8E84-426E-40DD-AFC4-6F175D3DCCD1}">
              <a14:hiddenFill xmlns:a14="http://schemas.microsoft.com/office/drawing/2010/main">
                <a:solidFill>
                  <a:srgbClr val="FFFFFF"/>
                </a:solidFill>
              </a14:hiddenFill>
            </a:ext>
          </a:extLst>
        </p:spPr>
      </p:pic>
      <p:sp>
        <p:nvSpPr>
          <p:cNvPr id="19462" name="WordArt 6">
            <a:extLst>
              <a:ext uri="{FF2B5EF4-FFF2-40B4-BE49-F238E27FC236}">
                <a16:creationId xmlns:a16="http://schemas.microsoft.com/office/drawing/2014/main" id="{ADB75D23-EEA3-E3E9-31C8-3B59F4D9DDFB}"/>
              </a:ext>
            </a:extLst>
          </p:cNvPr>
          <p:cNvSpPr>
            <a:spLocks noChangeArrowheads="1" noChangeShapeType="1" noTextEdit="1"/>
          </p:cNvSpPr>
          <p:nvPr/>
        </p:nvSpPr>
        <p:spPr bwMode="auto">
          <a:xfrm rot="-847940">
            <a:off x="396875" y="700088"/>
            <a:ext cx="6919913" cy="1577975"/>
          </a:xfrm>
          <a:prstGeom prst="rect">
            <a:avLst/>
          </a:prstGeom>
        </p:spPr>
        <p:txBody>
          <a:bodyPr wrap="none" fromWordArt="1">
            <a:prstTxWarp prst="textWave1">
              <a:avLst>
                <a:gd name="adj1" fmla="val 13005"/>
                <a:gd name="adj2" fmla="val 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6600" b="0" i="0" u="none" strike="noStrike" kern="10" cap="none" spc="-330" normalizeH="0" baseline="0" noProof="0" dirty="0">
                <a:ln w="38100">
                  <a:solidFill>
                    <a:srgbClr val="000000"/>
                  </a:solidFill>
                  <a:round/>
                  <a:headEnd/>
                  <a:tailEnd/>
                </a:ln>
                <a:solidFill>
                  <a:srgbClr val="99CC00"/>
                </a:solidFill>
                <a:effectLst>
                  <a:outerShdw dist="45791" dir="18221404" algn="ctr" rotWithShape="0">
                    <a:srgbClr val="006600"/>
                  </a:outerShdw>
                </a:effectLst>
                <a:uLnTx/>
                <a:uFillTx/>
                <a:latin typeface="Berlin Sans FB Demi" panose="020E0802020502020306" pitchFamily="34" charset="0"/>
                <a:ea typeface="+mn-ea"/>
                <a:cs typeface="+mn-cs"/>
              </a:rPr>
              <a:t>"Let-us" Conga!</a:t>
            </a:r>
            <a:endParaRPr kumimoji="0" lang="zh-CN" altLang="en-US" sz="6600" b="0" i="0" u="none" strike="noStrike" kern="10" cap="none" spc="-330" normalizeH="0" baseline="0" noProof="0" dirty="0">
              <a:ln w="38100">
                <a:solidFill>
                  <a:srgbClr val="000000"/>
                </a:solidFill>
                <a:round/>
                <a:headEnd/>
                <a:tailEnd/>
              </a:ln>
              <a:solidFill>
                <a:srgbClr val="99CC00"/>
              </a:solidFill>
              <a:effectLst>
                <a:outerShdw dist="45791" dir="18221404" algn="ctr" rotWithShape="0">
                  <a:srgbClr val="006600"/>
                </a:outerShdw>
              </a:effectLst>
              <a:uLnTx/>
              <a:uFillTx/>
              <a:latin typeface="Berlin Sans FB Demi" panose="020E0802020502020306" pitchFamily="34" charset="0"/>
              <a:ea typeface="+mn-ea"/>
              <a:cs typeface="+mn-cs"/>
            </a:endParaRPr>
          </a:p>
        </p:txBody>
      </p:sp>
      <p:pic>
        <p:nvPicPr>
          <p:cNvPr id="19465" name="Picture 9">
            <a:extLst>
              <a:ext uri="{FF2B5EF4-FFF2-40B4-BE49-F238E27FC236}">
                <a16:creationId xmlns:a16="http://schemas.microsoft.com/office/drawing/2014/main" id="{C7469300-EDFA-6EB7-8E63-C4A7AF518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37" y="5638800"/>
            <a:ext cx="1381125" cy="1036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5406ABB-5A4B-6434-FFDD-E457C3E92DCC}"/>
              </a:ext>
            </a:extLst>
          </p:cNvPr>
          <p:cNvSpPr>
            <a:spLocks noGrp="1" noChangeArrowheads="1"/>
          </p:cNvSpPr>
          <p:nvPr>
            <p:ph type="title"/>
          </p:nvPr>
        </p:nvSpPr>
        <p:spPr bwMode="auto">
          <a:xfrm>
            <a:off x="457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4000">
                <a:ea typeface="宋体" panose="02010600030101010101" pitchFamily="2" charset="-122"/>
              </a:rPr>
              <a:t>2005-06 LEA Outcomes:</a:t>
            </a:r>
          </a:p>
        </p:txBody>
      </p:sp>
      <p:sp>
        <p:nvSpPr>
          <p:cNvPr id="24579" name="Rectangle 3">
            <a:extLst>
              <a:ext uri="{FF2B5EF4-FFF2-40B4-BE49-F238E27FC236}">
                <a16:creationId xmlns:a16="http://schemas.microsoft.com/office/drawing/2014/main" id="{7687BF6B-F146-2BB0-C0CB-4179E1807B8D}"/>
              </a:ext>
            </a:extLst>
          </p:cNvPr>
          <p:cNvSpPr>
            <a:spLocks noGrp="1" noChangeArrowheads="1"/>
          </p:cNvSpPr>
          <p:nvPr>
            <p:ph type="body" sz="half" idx="1"/>
          </p:nvPr>
        </p:nvSpPr>
        <p:spPr bwMode="auto">
          <a:xfrm>
            <a:off x="457200" y="990600"/>
            <a:ext cx="4038600" cy="51355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US" altLang="zh-CN" sz="2000" b="1">
                <a:ea typeface="宋体" panose="02010600030101010101" pitchFamily="2" charset="-122"/>
              </a:rPr>
              <a:t>South Kitsap School District SAPISP </a:t>
            </a:r>
          </a:p>
          <a:p>
            <a:pPr>
              <a:lnSpc>
                <a:spcPct val="90000"/>
              </a:lnSpc>
            </a:pPr>
            <a:r>
              <a:rPr lang="en-US" altLang="zh-CN" sz="2000">
                <a:ea typeface="宋体" panose="02010600030101010101" pitchFamily="2" charset="-122"/>
              </a:rPr>
              <a:t>10,400 Students </a:t>
            </a:r>
          </a:p>
          <a:p>
            <a:pPr>
              <a:lnSpc>
                <a:spcPct val="90000"/>
              </a:lnSpc>
            </a:pPr>
            <a:r>
              <a:rPr lang="en-US" altLang="zh-CN" sz="2000">
                <a:ea typeface="宋体" panose="02010600030101010101" pitchFamily="2" charset="-122"/>
              </a:rPr>
              <a:t>$48,874.00 SDFS funds </a:t>
            </a:r>
          </a:p>
          <a:p>
            <a:pPr>
              <a:lnSpc>
                <a:spcPct val="90000"/>
              </a:lnSpc>
            </a:pPr>
            <a:r>
              <a:rPr lang="en-US" altLang="zh-CN" sz="2000">
                <a:ea typeface="宋体" panose="02010600030101010101" pitchFamily="2" charset="-122"/>
              </a:rPr>
              <a:t>Goals: </a:t>
            </a:r>
          </a:p>
          <a:p>
            <a:pPr lvl="1">
              <a:lnSpc>
                <a:spcPct val="90000"/>
              </a:lnSpc>
            </a:pPr>
            <a:r>
              <a:rPr lang="en-US" altLang="zh-CN" sz="1800">
                <a:ea typeface="宋体" panose="02010600030101010101" pitchFamily="2" charset="-122"/>
              </a:rPr>
              <a:t>Reduction in alcohol, tobacco &amp; marijuana use by students participating in program</a:t>
            </a:r>
          </a:p>
          <a:p>
            <a:pPr lvl="1">
              <a:lnSpc>
                <a:spcPct val="90000"/>
              </a:lnSpc>
            </a:pPr>
            <a:r>
              <a:rPr lang="en-US" altLang="zh-CN" sz="1800">
                <a:ea typeface="宋体" panose="02010600030101010101" pitchFamily="2" charset="-122"/>
              </a:rPr>
              <a:t>Increase in school bonding for participating youth</a:t>
            </a:r>
          </a:p>
          <a:p>
            <a:pPr>
              <a:lnSpc>
                <a:spcPct val="90000"/>
              </a:lnSpc>
            </a:pPr>
            <a:r>
              <a:rPr lang="en-US" altLang="zh-CN" sz="2000">
                <a:ea typeface="宋体" panose="02010600030101010101" pitchFamily="2" charset="-122"/>
              </a:rPr>
              <a:t>Outcomes: </a:t>
            </a:r>
          </a:p>
          <a:p>
            <a:pPr lvl="1">
              <a:lnSpc>
                <a:spcPct val="90000"/>
              </a:lnSpc>
            </a:pPr>
            <a:r>
              <a:rPr lang="en-US" altLang="zh-CN" sz="1800">
                <a:ea typeface="宋体" panose="02010600030101010101" pitchFamily="2" charset="-122"/>
              </a:rPr>
              <a:t>24% reduction in use, alcohol, tobacco and marijuana use</a:t>
            </a:r>
          </a:p>
          <a:p>
            <a:pPr lvl="1">
              <a:lnSpc>
                <a:spcPct val="90000"/>
              </a:lnSpc>
            </a:pPr>
            <a:r>
              <a:rPr lang="en-US" altLang="zh-CN" sz="1800">
                <a:ea typeface="宋体" panose="02010600030101010101" pitchFamily="2" charset="-122"/>
              </a:rPr>
              <a:t>11% increase in school bonding</a:t>
            </a:r>
          </a:p>
          <a:p>
            <a:pPr lvl="1">
              <a:lnSpc>
                <a:spcPct val="90000"/>
              </a:lnSpc>
            </a:pPr>
            <a:r>
              <a:rPr lang="en-US" altLang="zh-CN" sz="1800">
                <a:ea typeface="宋体" panose="02010600030101010101" pitchFamily="2" charset="-122"/>
              </a:rPr>
              <a:t>Measured by participant pre and post tests</a:t>
            </a:r>
          </a:p>
        </p:txBody>
      </p:sp>
      <p:sp>
        <p:nvSpPr>
          <p:cNvPr id="24581" name="Rectangle 5">
            <a:extLst>
              <a:ext uri="{FF2B5EF4-FFF2-40B4-BE49-F238E27FC236}">
                <a16:creationId xmlns:a16="http://schemas.microsoft.com/office/drawing/2014/main" id="{893805D7-FA66-4AD6-EA08-3DC97CFBE28F}"/>
              </a:ext>
            </a:extLst>
          </p:cNvPr>
          <p:cNvSpPr>
            <a:spLocks noGrp="1" noChangeArrowheads="1"/>
          </p:cNvSpPr>
          <p:nvPr>
            <p:ph type="body" sz="half" idx="2"/>
          </p:nvPr>
        </p:nvSpPr>
        <p:spPr bwMode="auto">
          <a:xfrm>
            <a:off x="4648200" y="990600"/>
            <a:ext cx="4038600" cy="51355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80000"/>
              </a:lnSpc>
            </a:pPr>
            <a:r>
              <a:rPr lang="en-US" altLang="zh-CN" sz="2000" b="1">
                <a:ea typeface="宋体" panose="02010600030101010101" pitchFamily="2" charset="-122"/>
              </a:rPr>
              <a:t>Queets Clear Water School District</a:t>
            </a:r>
          </a:p>
          <a:p>
            <a:pPr>
              <a:lnSpc>
                <a:spcPct val="80000"/>
              </a:lnSpc>
            </a:pPr>
            <a:r>
              <a:rPr lang="en-US" altLang="zh-CN" sz="2000">
                <a:ea typeface="宋体" panose="02010600030101010101" pitchFamily="2" charset="-122"/>
              </a:rPr>
              <a:t>40 Students</a:t>
            </a:r>
          </a:p>
          <a:p>
            <a:pPr>
              <a:lnSpc>
                <a:spcPct val="80000"/>
              </a:lnSpc>
            </a:pPr>
            <a:r>
              <a:rPr lang="en-US" altLang="zh-CN" sz="2000">
                <a:ea typeface="宋体" panose="02010600030101010101" pitchFamily="2" charset="-122"/>
              </a:rPr>
              <a:t>$1,521.00 SDFS funds</a:t>
            </a:r>
          </a:p>
          <a:p>
            <a:pPr>
              <a:lnSpc>
                <a:spcPct val="80000"/>
              </a:lnSpc>
            </a:pPr>
            <a:r>
              <a:rPr lang="en-US" altLang="zh-CN" sz="2000">
                <a:ea typeface="宋体" panose="02010600030101010101" pitchFamily="2" charset="-122"/>
              </a:rPr>
              <a:t>Goals: </a:t>
            </a:r>
          </a:p>
          <a:p>
            <a:pPr lvl="1">
              <a:lnSpc>
                <a:spcPct val="80000"/>
              </a:lnSpc>
            </a:pPr>
            <a:r>
              <a:rPr lang="en-US" altLang="zh-CN" sz="1800">
                <a:ea typeface="宋体" panose="02010600030101010101" pitchFamily="2" charset="-122"/>
              </a:rPr>
              <a:t>Train 100% of staff in Second Step; </a:t>
            </a:r>
          </a:p>
          <a:p>
            <a:pPr lvl="1">
              <a:lnSpc>
                <a:spcPct val="80000"/>
              </a:lnSpc>
            </a:pPr>
            <a:r>
              <a:rPr lang="en-US" altLang="zh-CN" sz="1800">
                <a:ea typeface="宋体" panose="02010600030101010101" pitchFamily="2" charset="-122"/>
              </a:rPr>
              <a:t>Measure decrease in problem behavior and increase in classroom learning</a:t>
            </a:r>
          </a:p>
          <a:p>
            <a:pPr>
              <a:lnSpc>
                <a:spcPct val="80000"/>
              </a:lnSpc>
            </a:pPr>
            <a:r>
              <a:rPr lang="en-US" altLang="zh-CN" sz="2000">
                <a:ea typeface="宋体" panose="02010600030101010101" pitchFamily="2" charset="-122"/>
              </a:rPr>
              <a:t>Outcomes: </a:t>
            </a:r>
          </a:p>
          <a:p>
            <a:pPr lvl="1">
              <a:lnSpc>
                <a:spcPct val="80000"/>
              </a:lnSpc>
            </a:pPr>
            <a:r>
              <a:rPr lang="en-US" altLang="zh-CN" sz="1800">
                <a:ea typeface="宋体" panose="02010600030101010101" pitchFamily="2" charset="-122"/>
              </a:rPr>
              <a:t>100% of staff trained</a:t>
            </a:r>
          </a:p>
          <a:p>
            <a:pPr lvl="1">
              <a:lnSpc>
                <a:spcPct val="80000"/>
              </a:lnSpc>
            </a:pPr>
            <a:r>
              <a:rPr lang="en-US" altLang="zh-CN" sz="1800">
                <a:ea typeface="宋体" panose="02010600030101010101" pitchFamily="2" charset="-122"/>
              </a:rPr>
              <a:t>21% decrease in problem behavior </a:t>
            </a:r>
          </a:p>
          <a:p>
            <a:pPr lvl="1">
              <a:lnSpc>
                <a:spcPct val="80000"/>
              </a:lnSpc>
            </a:pPr>
            <a:r>
              <a:rPr lang="en-US" altLang="zh-CN" sz="1800">
                <a:ea typeface="宋体" panose="02010600030101010101" pitchFamily="2" charset="-122"/>
              </a:rPr>
              <a:t>15% increase in classroom learning </a:t>
            </a:r>
          </a:p>
          <a:p>
            <a:pPr lvl="1">
              <a:lnSpc>
                <a:spcPct val="80000"/>
              </a:lnSpc>
            </a:pPr>
            <a:r>
              <a:rPr lang="en-US" altLang="zh-CN" sz="1800">
                <a:ea typeface="宋体" panose="02010600030101010101" pitchFamily="2" charset="-122"/>
              </a:rPr>
              <a:t>Measured by teacher survey and behavior tracking</a:t>
            </a:r>
          </a:p>
          <a:p>
            <a:pPr>
              <a:lnSpc>
                <a:spcPct val="80000"/>
              </a:lnSpc>
            </a:pPr>
            <a:endParaRPr lang="en-US" altLang="zh-CN" sz="2000">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B9231AC-F142-B27B-9878-40BA4D3C01BD}"/>
              </a:ext>
            </a:extLst>
          </p:cNvPr>
          <p:cNvSpPr>
            <a:spLocks noGrp="1" noChangeArrowheads="1"/>
          </p:cNvSpPr>
          <p:nvPr>
            <p:ph type="title"/>
          </p:nvPr>
        </p:nvSpPr>
        <p:spPr bwMode="auto">
          <a:xfrm>
            <a:off x="9144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4000">
                <a:ea typeface="宋体" panose="02010600030101010101" pitchFamily="2" charset="-122"/>
              </a:rPr>
              <a:t>2005-06 Washington State SAPISP</a:t>
            </a:r>
            <a:r>
              <a:rPr lang="en-US" altLang="zh-CN">
                <a:ea typeface="宋体" panose="02010600030101010101" pitchFamily="2" charset="-122"/>
              </a:rPr>
              <a:t> </a:t>
            </a:r>
          </a:p>
        </p:txBody>
      </p:sp>
      <p:sp>
        <p:nvSpPr>
          <p:cNvPr id="29699" name="Rectangle 3">
            <a:extLst>
              <a:ext uri="{FF2B5EF4-FFF2-40B4-BE49-F238E27FC236}">
                <a16:creationId xmlns:a16="http://schemas.microsoft.com/office/drawing/2014/main" id="{9007A701-9A40-F67A-201B-EB35471C1A39}"/>
              </a:ext>
            </a:extLst>
          </p:cNvPr>
          <p:cNvSpPr>
            <a:spLocks noGrp="1" noChangeArrowheads="1"/>
          </p:cNvSpPr>
          <p:nvPr>
            <p:ph type="body" idx="1"/>
          </p:nvPr>
        </p:nvSpPr>
        <p:spPr bwMode="auto">
          <a:xfrm>
            <a:off x="457200" y="1143000"/>
            <a:ext cx="8229600" cy="49831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en-US" altLang="zh-CN" sz="2400" u="sng">
                <a:ea typeface="宋体" panose="02010600030101010101" pitchFamily="2" charset="-122"/>
              </a:rPr>
              <a:t>Mission</a:t>
            </a:r>
            <a:r>
              <a:rPr lang="en-US" altLang="zh-CN" sz="2400">
                <a:ea typeface="宋体" panose="02010600030101010101" pitchFamily="2" charset="-122"/>
              </a:rPr>
              <a:t>:</a:t>
            </a:r>
            <a:r>
              <a:rPr lang="en-US" altLang="zh-CN" sz="2400" b="1">
                <a:ea typeface="宋体" panose="02010600030101010101" pitchFamily="2" charset="-122"/>
              </a:rPr>
              <a:t> </a:t>
            </a:r>
            <a:r>
              <a:rPr lang="en-US" altLang="zh-CN" sz="2400">
                <a:ea typeface="宋体" panose="02010600030101010101" pitchFamily="2" charset="-122"/>
              </a:rPr>
              <a:t>Provide a comprehensive model of student assistance program prevention, intervention, and support services to assist students in achieving academic excellence and realizing their personal potential.</a:t>
            </a:r>
          </a:p>
          <a:p>
            <a:pPr>
              <a:lnSpc>
                <a:spcPct val="90000"/>
              </a:lnSpc>
            </a:pPr>
            <a:r>
              <a:rPr lang="en-US" altLang="zh-CN" sz="2400" u="sng">
                <a:ea typeface="宋体" panose="02010600030101010101" pitchFamily="2" charset="-122"/>
              </a:rPr>
              <a:t>Goals</a:t>
            </a:r>
            <a:r>
              <a:rPr lang="en-US" altLang="zh-CN" sz="2400">
                <a:ea typeface="宋体" panose="02010600030101010101" pitchFamily="2" charset="-122"/>
              </a:rPr>
              <a:t>: Services Provided10% of youth participants will show a reduction in tobacco, alcohol, and marijuana use.</a:t>
            </a:r>
          </a:p>
          <a:p>
            <a:pPr lvl="1">
              <a:lnSpc>
                <a:spcPct val="90000"/>
              </a:lnSpc>
            </a:pPr>
            <a:r>
              <a:rPr lang="en-US" altLang="zh-CN" sz="2000">
                <a:ea typeface="宋体" panose="02010600030101010101" pitchFamily="2" charset="-122"/>
              </a:rPr>
              <a:t>10% of youth participants will show an increase in understanding of perceived risk toward substance abuse.</a:t>
            </a:r>
          </a:p>
          <a:p>
            <a:pPr lvl="1">
              <a:lnSpc>
                <a:spcPct val="90000"/>
              </a:lnSpc>
            </a:pPr>
            <a:r>
              <a:rPr lang="en-US" altLang="zh-CN" sz="2000">
                <a:ea typeface="宋体" panose="02010600030101010101" pitchFamily="2" charset="-122"/>
              </a:rPr>
              <a:t>10% of youth participants will show an increase in school bonding</a:t>
            </a:r>
          </a:p>
          <a:p>
            <a:pPr>
              <a:lnSpc>
                <a:spcPct val="90000"/>
              </a:lnSpc>
            </a:pPr>
            <a:r>
              <a:rPr lang="en-US" altLang="zh-CN" sz="2400">
                <a:ea typeface="宋体" panose="02010600030101010101" pitchFamily="2" charset="-122"/>
              </a:rPr>
              <a:t>Documented Services:</a:t>
            </a:r>
          </a:p>
          <a:p>
            <a:pPr lvl="1">
              <a:lnSpc>
                <a:spcPct val="90000"/>
              </a:lnSpc>
            </a:pPr>
            <a:r>
              <a:rPr lang="en-US" altLang="zh-CN" sz="2000">
                <a:ea typeface="宋体" panose="02010600030101010101" pitchFamily="2" charset="-122"/>
              </a:rPr>
              <a:t>12,708 universal prevention awareness activities</a:t>
            </a:r>
          </a:p>
          <a:p>
            <a:pPr lvl="1">
              <a:lnSpc>
                <a:spcPct val="90000"/>
              </a:lnSpc>
            </a:pPr>
            <a:r>
              <a:rPr lang="en-US" altLang="zh-CN" sz="2000">
                <a:ea typeface="宋体" panose="02010600030101010101" pitchFamily="2" charset="-122"/>
              </a:rPr>
              <a:t>18,446 indicated student engagements (3 or more visits with Specialist)</a:t>
            </a:r>
          </a:p>
          <a:p>
            <a:pPr lvl="1">
              <a:lnSpc>
                <a:spcPct val="90000"/>
              </a:lnSpc>
            </a:pPr>
            <a:endParaRPr lang="en-US" altLang="zh-CN" sz="200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7">
            <a:extLst>
              <a:ext uri="{FF2B5EF4-FFF2-40B4-BE49-F238E27FC236}">
                <a16:creationId xmlns:a16="http://schemas.microsoft.com/office/drawing/2014/main" id="{616E3D0B-62D8-7B98-46C6-7CE4EC56AA6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1C01D7-3E62-4F82-ABBC-9846789C6A09}" type="slidenum">
              <a:rPr kumimoji="0" lang="en-US" altLang="zh-CN" sz="1400" b="0" i="0" u="none" strike="noStrike" kern="1200" cap="none" spc="0" normalizeH="0" baseline="0" noProof="0" smtClean="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31746" name="Rectangle 2">
            <a:extLst>
              <a:ext uri="{FF2B5EF4-FFF2-40B4-BE49-F238E27FC236}">
                <a16:creationId xmlns:a16="http://schemas.microsoft.com/office/drawing/2014/main" id="{5D53C8C0-7C27-A98B-011B-9AC1BEAF2EAD}"/>
              </a:ext>
            </a:extLst>
          </p:cNvPr>
          <p:cNvSpPr>
            <a:spLocks noGrp="1" noChangeArrowheads="1"/>
          </p:cNvSpPr>
          <p:nvPr>
            <p:ph type="title"/>
          </p:nvPr>
        </p:nvSpPr>
        <p:spPr>
          <a:xfrm>
            <a:off x="457200" y="214313"/>
            <a:ext cx="7793038" cy="1462087"/>
          </a:xfrm>
        </p:spPr>
        <p:txBody>
          <a:bodyPr/>
          <a:lstStyle/>
          <a:p>
            <a:pPr algn="ctr"/>
            <a:r>
              <a:rPr lang="en-US" altLang="zh-CN" sz="3600">
                <a:latin typeface="Arial" panose="020B0604020202020204" pitchFamily="34" charset="0"/>
                <a:ea typeface="宋体" panose="02010600030101010101" pitchFamily="2" charset="-122"/>
              </a:rPr>
              <a:t>What Is A Non-commercialized Acquisition</a:t>
            </a:r>
          </a:p>
        </p:txBody>
      </p:sp>
      <p:sp>
        <p:nvSpPr>
          <p:cNvPr id="31747" name="Rectangle 3">
            <a:extLst>
              <a:ext uri="{FF2B5EF4-FFF2-40B4-BE49-F238E27FC236}">
                <a16:creationId xmlns:a16="http://schemas.microsoft.com/office/drawing/2014/main" id="{8D0A8B27-1256-AEAE-1C0A-430383571EB9}"/>
              </a:ext>
            </a:extLst>
          </p:cNvPr>
          <p:cNvSpPr>
            <a:spLocks noGrp="1" noChangeArrowheads="1"/>
          </p:cNvSpPr>
          <p:nvPr>
            <p:ph type="body" sz="half" idx="1"/>
          </p:nvPr>
        </p:nvSpPr>
        <p:spPr>
          <a:xfrm>
            <a:off x="914400" y="2286000"/>
            <a:ext cx="5827713" cy="1868488"/>
          </a:xfrm>
        </p:spPr>
        <p:txBody>
          <a:bodyPr/>
          <a:lstStyle/>
          <a:p>
            <a:pPr>
              <a:buFont typeface="Wingdings" panose="05000000000000000000" pitchFamily="2" charset="2"/>
              <a:buNone/>
            </a:pPr>
            <a:r>
              <a:rPr lang="en-US" altLang="zh-CN" sz="20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An acquisition where services or supplies are purchased by the government that are unique and uncommon to any other entity</a:t>
            </a:r>
          </a:p>
          <a:p>
            <a:pPr>
              <a:buFont typeface="Wingdings" panose="05000000000000000000" pitchFamily="2" charset="2"/>
              <a:buNone/>
            </a:pPr>
            <a:endParaRPr lang="en-US" altLang="zh-CN" sz="2400">
              <a:latin typeface="Arial" panose="020B0604020202020204" pitchFamily="34" charset="0"/>
              <a:ea typeface="宋体" panose="02010600030101010101" pitchFamily="2" charset="-122"/>
            </a:endParaRPr>
          </a:p>
        </p:txBody>
      </p:sp>
      <p:pic>
        <p:nvPicPr>
          <p:cNvPr id="31749" name="Picture 5">
            <a:extLst>
              <a:ext uri="{FF2B5EF4-FFF2-40B4-BE49-F238E27FC236}">
                <a16:creationId xmlns:a16="http://schemas.microsoft.com/office/drawing/2014/main" id="{6F8F1CCF-10AE-E38D-F778-A71A2636C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819400"/>
            <a:ext cx="1755775" cy="1830388"/>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6EE2BAED-F1C5-9D06-FFA3-5F527828C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533400"/>
            <a:ext cx="855663" cy="1736725"/>
          </a:xfrm>
          <a:prstGeom prst="rect">
            <a:avLst/>
          </a:prstGeom>
          <a:noFill/>
          <a:extLst>
            <a:ext uri="{909E8E84-426E-40DD-AFC4-6F175D3DCCD1}">
              <a14:hiddenFill xmlns:a14="http://schemas.microsoft.com/office/drawing/2010/main">
                <a:solidFill>
                  <a:srgbClr val="FFFFFF"/>
                </a:solidFill>
              </a14:hiddenFill>
            </a:ext>
          </a:extLst>
        </p:spPr>
      </p:pic>
      <p:pic>
        <p:nvPicPr>
          <p:cNvPr id="31751" name="Picture 7">
            <a:extLst>
              <a:ext uri="{FF2B5EF4-FFF2-40B4-BE49-F238E27FC236}">
                <a16:creationId xmlns:a16="http://schemas.microsoft.com/office/drawing/2014/main" id="{3FBD3DCE-25CA-495E-1388-36F54C895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19100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ABFD4DC3-9DBF-79D1-DBBA-662C8CC25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9981" y="4572000"/>
            <a:ext cx="1824038" cy="1531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66DB4827-1842-A878-CA37-768A3475468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8FA627-0DF1-4F07-A296-629381610EFB}"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78" name="Rectangle 2">
            <a:extLst>
              <a:ext uri="{FF2B5EF4-FFF2-40B4-BE49-F238E27FC236}">
                <a16:creationId xmlns:a16="http://schemas.microsoft.com/office/drawing/2014/main" id="{5A8FB614-9342-4FB3-2F4B-631243AE44D4}"/>
              </a:ext>
            </a:extLst>
          </p:cNvPr>
          <p:cNvSpPr>
            <a:spLocks noGrp="1" noChangeArrowheads="1"/>
          </p:cNvSpPr>
          <p:nvPr>
            <p:ph type="title"/>
          </p:nvPr>
        </p:nvSpPr>
        <p:spPr>
          <a:xfrm>
            <a:off x="457200" y="274638"/>
            <a:ext cx="8229600" cy="639762"/>
          </a:xfrm>
        </p:spPr>
        <p:txBody>
          <a:bodyPr/>
          <a:lstStyle/>
          <a:p>
            <a:r>
              <a:rPr lang="en-US" altLang="zh-CN" sz="4000">
                <a:ea typeface="宋体" panose="02010600030101010101" pitchFamily="2" charset="-122"/>
              </a:rPr>
              <a:t>6. Goal 3 Architecture</a:t>
            </a:r>
          </a:p>
        </p:txBody>
      </p:sp>
      <p:sp>
        <p:nvSpPr>
          <p:cNvPr id="24579" name="Rectangle 3">
            <a:extLst>
              <a:ext uri="{FF2B5EF4-FFF2-40B4-BE49-F238E27FC236}">
                <a16:creationId xmlns:a16="http://schemas.microsoft.com/office/drawing/2014/main" id="{CB330356-345F-CB43-A730-A3088A746AED}"/>
              </a:ext>
            </a:extLst>
          </p:cNvPr>
          <p:cNvSpPr>
            <a:spLocks noGrp="1" noChangeArrowheads="1"/>
          </p:cNvSpPr>
          <p:nvPr>
            <p:ph type="body" idx="1"/>
          </p:nvPr>
        </p:nvSpPr>
        <p:spPr/>
        <p:txBody>
          <a:bodyPr/>
          <a:lstStyle/>
          <a:p>
            <a:pPr>
              <a:lnSpc>
                <a:spcPct val="80000"/>
              </a:lnSpc>
            </a:pPr>
            <a:r>
              <a:rPr lang="en-US" altLang="zh-CN" sz="2800">
                <a:ea typeface="宋体" panose="02010600030101010101" pitchFamily="2" charset="-122"/>
              </a:rPr>
              <a:t>Example: Show me all the data structures that have been classified as part of the Business Compliance One-Stop Initiative and as a work product of the IRS:</a:t>
            </a:r>
          </a:p>
          <a:p>
            <a:pPr lvl="1">
              <a:lnSpc>
                <a:spcPct val="80000"/>
              </a:lnSpc>
            </a:pPr>
            <a:r>
              <a:rPr lang="en-US" altLang="zh-CN" sz="2400">
                <a:ea typeface="宋体" panose="02010600030101010101" pitchFamily="2" charset="-122"/>
              </a:rPr>
              <a:t>DRM – the data structures themselves (e.g. data dictionary)…</a:t>
            </a:r>
          </a:p>
          <a:p>
            <a:pPr lvl="1">
              <a:lnSpc>
                <a:spcPct val="80000"/>
              </a:lnSpc>
            </a:pPr>
            <a:r>
              <a:rPr lang="en-US" altLang="zh-CN" sz="2400">
                <a:ea typeface="宋体" panose="02010600030101010101" pitchFamily="2" charset="-122"/>
              </a:rPr>
              <a:t>SRM – expressed as a reusable component (e.g. XML Schema) …</a:t>
            </a:r>
          </a:p>
          <a:p>
            <a:pPr lvl="1">
              <a:lnSpc>
                <a:spcPct val="80000"/>
              </a:lnSpc>
            </a:pPr>
            <a:r>
              <a:rPr lang="en-US" altLang="zh-CN" sz="2400">
                <a:ea typeface="宋体" panose="02010600030101010101" pitchFamily="2" charset="-122"/>
              </a:rPr>
              <a:t>TRM – provided in an interoperable way (e.g. an XML Web Service) ….</a:t>
            </a:r>
          </a:p>
          <a:p>
            <a:pPr lvl="1">
              <a:lnSpc>
                <a:spcPct val="80000"/>
              </a:lnSpc>
            </a:pPr>
            <a:r>
              <a:rPr lang="en-US" altLang="zh-CN" sz="2400">
                <a:ea typeface="宋体" panose="02010600030101010101" pitchFamily="2" charset="-122"/>
              </a:rPr>
              <a:t>BRM – classified according to a taxonomy (e.g. Business Reference Model  Version 2).</a:t>
            </a:r>
          </a:p>
          <a:p>
            <a:pPr lvl="1">
              <a:lnSpc>
                <a:spcPct val="80000"/>
              </a:lnSpc>
            </a:pPr>
            <a:r>
              <a:rPr lang="en-US" altLang="zh-CN" sz="2400">
                <a:ea typeface="宋体" panose="02010600030101010101" pitchFamily="2" charset="-122"/>
              </a:rPr>
              <a:t>PRM – Doing all this demonstrates performance!</a:t>
            </a:r>
          </a:p>
        </p:txBody>
      </p:sp>
      <p:sp>
        <p:nvSpPr>
          <p:cNvPr id="24580" name="Text Box 4">
            <a:extLst>
              <a:ext uri="{FF2B5EF4-FFF2-40B4-BE49-F238E27FC236}">
                <a16:creationId xmlns:a16="http://schemas.microsoft.com/office/drawing/2014/main" id="{57BC8050-FDCD-9789-40E4-B3DA45275575}"/>
              </a:ext>
            </a:extLst>
          </p:cNvPr>
          <p:cNvSpPr txBox="1">
            <a:spLocks noChangeArrowheads="1"/>
          </p:cNvSpPr>
          <p:nvPr/>
        </p:nvSpPr>
        <p:spPr bwMode="auto">
          <a:xfrm>
            <a:off x="898525" y="6132513"/>
            <a:ext cx="7308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Source: Kevin Williams, Creating Taxonomies in XML Collaborator,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Presentation to the XML Web Services Working Group, April 15, 2003.</a:t>
            </a:r>
          </a:p>
        </p:txBody>
      </p:sp>
      <p:sp>
        <p:nvSpPr>
          <p:cNvPr id="24581" name="Text Box 5">
            <a:extLst>
              <a:ext uri="{FF2B5EF4-FFF2-40B4-BE49-F238E27FC236}">
                <a16:creationId xmlns:a16="http://schemas.microsoft.com/office/drawing/2014/main" id="{0ECCC65C-718D-4DD2-7199-AF7BD5B5074C}"/>
              </a:ext>
            </a:extLst>
          </p:cNvPr>
          <p:cNvSpPr txBox="1">
            <a:spLocks noChangeArrowheads="1"/>
          </p:cNvSpPr>
          <p:nvPr/>
        </p:nvSpPr>
        <p:spPr bwMode="auto">
          <a:xfrm>
            <a:off x="1905000" y="1066800"/>
            <a:ext cx="510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Taxonomies with the FEA Reference Models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a:extLst>
              <a:ext uri="{FF2B5EF4-FFF2-40B4-BE49-F238E27FC236}">
                <a16:creationId xmlns:a16="http://schemas.microsoft.com/office/drawing/2014/main" id="{128D4538-FCF5-27DE-102C-816FB25818B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3EA48DA-0366-419A-9924-524253553C92}" type="slidenum">
              <a:rPr kumimoji="0" lang="en-US" altLang="zh-CN" sz="1400" b="0" i="0" u="none" strike="noStrike" kern="1200" cap="none" spc="0" normalizeH="0" baseline="0" noProof="0" smtClean="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30722" name="Rectangle 2">
            <a:extLst>
              <a:ext uri="{FF2B5EF4-FFF2-40B4-BE49-F238E27FC236}">
                <a16:creationId xmlns:a16="http://schemas.microsoft.com/office/drawing/2014/main" id="{220D8E18-CB67-0AD3-072D-F236F94AB27C}"/>
              </a:ext>
            </a:extLst>
          </p:cNvPr>
          <p:cNvSpPr>
            <a:spLocks noGrp="1" noChangeArrowheads="1"/>
          </p:cNvSpPr>
          <p:nvPr>
            <p:ph type="title"/>
          </p:nvPr>
        </p:nvSpPr>
        <p:spPr>
          <a:xfrm>
            <a:off x="1455738" y="533400"/>
            <a:ext cx="3878262" cy="838200"/>
          </a:xfrm>
        </p:spPr>
        <p:txBody>
          <a:bodyPr/>
          <a:lstStyle/>
          <a:p>
            <a:r>
              <a:rPr lang="en-US" altLang="zh-CN" sz="3600">
                <a:latin typeface="Arial" panose="020B0604020202020204" pitchFamily="34" charset="0"/>
                <a:ea typeface="宋体" panose="02010600030101010101" pitchFamily="2" charset="-122"/>
              </a:rPr>
              <a:t>Mitigate Risks</a:t>
            </a:r>
          </a:p>
        </p:txBody>
      </p:sp>
      <p:sp>
        <p:nvSpPr>
          <p:cNvPr id="30723" name="Rectangle 3">
            <a:extLst>
              <a:ext uri="{FF2B5EF4-FFF2-40B4-BE49-F238E27FC236}">
                <a16:creationId xmlns:a16="http://schemas.microsoft.com/office/drawing/2014/main" id="{909F5737-31D8-66BE-9987-C46713144C9F}"/>
              </a:ext>
            </a:extLst>
          </p:cNvPr>
          <p:cNvSpPr>
            <a:spLocks noGrp="1" noChangeArrowheads="1"/>
          </p:cNvSpPr>
          <p:nvPr>
            <p:ph type="body" sz="half" idx="1"/>
          </p:nvPr>
        </p:nvSpPr>
        <p:spPr>
          <a:xfrm>
            <a:off x="1219200" y="2133600"/>
            <a:ext cx="7427913" cy="4078288"/>
          </a:xfrm>
        </p:spPr>
        <p:txBody>
          <a:bodyPr/>
          <a:lstStyle/>
          <a:p>
            <a:pPr>
              <a:lnSpc>
                <a:spcPct val="80000"/>
              </a:lnSpc>
              <a:buFont typeface="Wingdings" panose="05000000000000000000" pitchFamily="2" charset="2"/>
              <a:buNone/>
            </a:pPr>
            <a:endParaRPr lang="en-US" altLang="zh-CN" sz="28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Repayment Risks can be mitigated by using security provisions in the solicitation and clauses in the contract</a:t>
            </a:r>
          </a:p>
          <a:p>
            <a:pPr>
              <a:lnSpc>
                <a:spcPct val="80000"/>
              </a:lnSpc>
              <a:buFont typeface="Wingdings" panose="05000000000000000000" pitchFamily="2" charset="2"/>
              <a:buNone/>
            </a:pPr>
            <a:endParaRPr lang="en-US" altLang="zh-CN" sz="24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Nonperformance risks can be minimized by selecting the appropriate contractor and assuring that the financing method fits the procurement</a:t>
            </a:r>
          </a:p>
          <a:p>
            <a:pPr>
              <a:lnSpc>
                <a:spcPct val="80000"/>
              </a:lnSpc>
            </a:pPr>
            <a:endParaRPr lang="en-US" altLang="zh-CN" sz="2400">
              <a:latin typeface="Arial" panose="020B0604020202020204" pitchFamily="34" charset="0"/>
              <a:ea typeface="宋体" panose="02010600030101010101" pitchFamily="2" charset="-122"/>
            </a:endParaRPr>
          </a:p>
          <a:p>
            <a:pPr>
              <a:lnSpc>
                <a:spcPct val="80000"/>
              </a:lnSpc>
            </a:pPr>
            <a:r>
              <a:rPr lang="en-US" altLang="zh-CN" sz="2400">
                <a:latin typeface="Arial" panose="020B0604020202020204" pitchFamily="34" charset="0"/>
                <a:ea typeface="宋体" panose="02010600030101010101" pitchFamily="2" charset="-122"/>
              </a:rPr>
              <a:t>Repayment and nonperformance risks can be considerably lowered by requiring security</a:t>
            </a:r>
          </a:p>
          <a:p>
            <a:pPr>
              <a:lnSpc>
                <a:spcPct val="80000"/>
              </a:lnSpc>
            </a:pPr>
            <a:endParaRPr lang="en-US" altLang="zh-CN" sz="2400">
              <a:latin typeface="Arial" panose="020B0604020202020204" pitchFamily="34" charset="0"/>
              <a:ea typeface="宋体" panose="02010600030101010101" pitchFamily="2" charset="-122"/>
            </a:endParaRPr>
          </a:p>
        </p:txBody>
      </p:sp>
      <p:pic>
        <p:nvPicPr>
          <p:cNvPr id="30731" name="Picture 11">
            <a:extLst>
              <a:ext uri="{FF2B5EF4-FFF2-40B4-BE49-F238E27FC236}">
                <a16:creationId xmlns:a16="http://schemas.microsoft.com/office/drawing/2014/main" id="{23693092-17F6-D570-A2E4-0A974E75E01D}"/>
              </a:ext>
            </a:extLst>
          </p:cNvPr>
          <p:cNvPicPr>
            <a:picLocks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28600" y="2743200"/>
            <a:ext cx="838200" cy="2819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33" name="Picture 13">
            <a:extLst>
              <a:ext uri="{FF2B5EF4-FFF2-40B4-BE49-F238E27FC236}">
                <a16:creationId xmlns:a16="http://schemas.microsoft.com/office/drawing/2014/main" id="{16DEEC4A-8A8D-CEC2-7FC1-00B217F50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025" y="481013"/>
            <a:ext cx="1885950" cy="1384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F2C3F2CD-17B4-CDDA-7871-B5A61EDECA7D}"/>
              </a:ext>
            </a:extLst>
          </p:cNvPr>
          <p:cNvSpPr>
            <a:spLocks noChangeArrowheads="1"/>
          </p:cNvSpPr>
          <p:nvPr>
            <p:ph type="title"/>
          </p:nvPr>
        </p:nvSpPr>
        <p:spPr>
          <a:xfrm>
            <a:off x="914400" y="0"/>
          </a:xfrm>
          <a:ln/>
        </p:spPr>
        <p:txBody>
          <a:bodyPr rIns="132080"/>
          <a:lstStyle/>
          <a:p>
            <a:r>
              <a:rPr lang="en-US" altLang="zh-CN" sz="4000">
                <a:ea typeface="宋体" panose="02010600030101010101" pitchFamily="2" charset="-122"/>
              </a:rPr>
              <a:t>OMIG WEBINARS-FULFILLING OMIG’S SECTION 32 DUTY-</a:t>
            </a:r>
          </a:p>
        </p:txBody>
      </p:sp>
      <p:sp>
        <p:nvSpPr>
          <p:cNvPr id="4098" name="Rectangle 2">
            <a:extLst>
              <a:ext uri="{FF2B5EF4-FFF2-40B4-BE49-F238E27FC236}">
                <a16:creationId xmlns:a16="http://schemas.microsoft.com/office/drawing/2014/main" id="{ABE12C14-3871-97D5-591A-449054B4C938}"/>
              </a:ext>
            </a:extLst>
          </p:cNvPr>
          <p:cNvSpPr>
            <a:spLocks noChangeArrowheads="1"/>
          </p:cNvSpPr>
          <p:nvPr>
            <p:ph type="body" idx="1"/>
          </p:nvPr>
        </p:nvSpPr>
        <p:spPr>
          <a:ln/>
        </p:spPr>
        <p:txBody>
          <a:bodyPr rIns="132080"/>
          <a:lstStyle/>
          <a:p>
            <a:pPr>
              <a:lnSpc>
                <a:spcPct val="90000"/>
              </a:lnSpc>
            </a:pPr>
            <a:r>
              <a:rPr lang="en-US" altLang="zh-CN" sz="2800">
                <a:effectLst/>
                <a:latin typeface="Tahoma Bold" panose="020B0804030504040204" pitchFamily="34" charset="0"/>
                <a:ea typeface="宋体" panose="02010600030101010101" pitchFamily="2" charset="-122"/>
                <a:cs typeface="Tahoma Bold" panose="020B0804030504040204" pitchFamily="34" charset="0"/>
                <a:sym typeface="Tahoma Bold" panose="020B0804030504040204" pitchFamily="34" charset="0"/>
              </a:rPr>
              <a:t>“17. to conduct educational programs for medical assistance program providers, vendors, contractors and recipients designed to limit fraud and abuse within the medical assistance program”</a:t>
            </a:r>
            <a:endParaRPr lang="en-US" altLang="zh-CN" sz="2800">
              <a:effectLst/>
              <a:latin typeface="Tahoma Bold" panose="020B0804030504040204" pitchFamily="34" charset="0"/>
              <a:ea typeface="宋体" panose="02010600030101010101" pitchFamily="2" charset="-122"/>
              <a:sym typeface="Tahoma Bold" panose="020B0804030504040204" pitchFamily="34" charset="0"/>
            </a:endParaRPr>
          </a:p>
          <a:p>
            <a:pPr>
              <a:lnSpc>
                <a:spcPct val="90000"/>
              </a:lnSpc>
            </a:pPr>
            <a:r>
              <a:rPr lang="en-US" altLang="zh-CN" sz="2800">
                <a:effectLst/>
                <a:latin typeface="Tahoma Bold" panose="020B0804030504040204" pitchFamily="34" charset="0"/>
                <a:ea typeface="宋体" panose="02010600030101010101" pitchFamily="2" charset="-122"/>
                <a:cs typeface="Tahoma Bold" panose="020B0804030504040204" pitchFamily="34" charset="0"/>
                <a:sym typeface="Tahoma Bold" panose="020B0804030504040204" pitchFamily="34" charset="0"/>
              </a:rPr>
              <a:t>These programs will be scheduled as needed by the provider community. Your feedback on this program, and suggestions for new topics are appreciated.</a:t>
            </a:r>
          </a:p>
          <a:p>
            <a:pPr>
              <a:lnSpc>
                <a:spcPct val="90000"/>
              </a:lnSpc>
            </a:pPr>
            <a:r>
              <a:rPr lang="en-US" altLang="zh-CN" sz="2800">
                <a:effectLst/>
                <a:latin typeface="Tahoma Bold" panose="020B0804030504040204" pitchFamily="34" charset="0"/>
                <a:ea typeface="宋体" panose="02010600030101010101" pitchFamily="2" charset="-122"/>
                <a:sym typeface="Tahoma Bold" panose="020B0804030504040204" pitchFamily="34" charset="0"/>
              </a:rPr>
              <a:t>Next program in July on PPACA 6402: Mandatory Disclosure of Overpayments</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8920E025-6D85-DF8D-7EB9-443700781E66}"/>
              </a:ext>
            </a:extLst>
          </p:cNvPr>
          <p:cNvSpPr>
            <a:spLocks noChangeArrowheads="1"/>
          </p:cNvSpPr>
          <p:nvPr>
            <p:ph type="title"/>
          </p:nvPr>
        </p:nvSpPr>
        <p:spPr>
          <a:xfrm>
            <a:off x="457200" y="203200"/>
            <a:ext cx="8229600" cy="1968500"/>
          </a:xfrm>
          <a:ln/>
        </p:spPr>
        <p:txBody>
          <a:bodyPr rIns="132080"/>
          <a:lstStyle/>
          <a:p>
            <a:r>
              <a:rPr lang="en-US" altLang="zh-CN" sz="3600">
                <a:ea typeface="宋体" panose="02010600030101010101" pitchFamily="2" charset="-122"/>
              </a:rPr>
              <a:t>The Federal Acquisition Streamlining Act of 1994 requires that exclusion from any federal program is exclusion</a:t>
            </a:r>
            <a:r>
              <a:rPr lang="en-US" altLang="zh-CN" sz="4000">
                <a:ea typeface="宋体" panose="02010600030101010101" pitchFamily="2" charset="-122"/>
              </a:rPr>
              <a:t> from all </a:t>
            </a:r>
          </a:p>
        </p:txBody>
      </p:sp>
      <p:sp>
        <p:nvSpPr>
          <p:cNvPr id="13314" name="Rectangle 2">
            <a:extLst>
              <a:ext uri="{FF2B5EF4-FFF2-40B4-BE49-F238E27FC236}">
                <a16:creationId xmlns:a16="http://schemas.microsoft.com/office/drawing/2014/main" id="{87DB1E04-732B-ADDC-36FF-8F9547F9B377}"/>
              </a:ext>
            </a:extLst>
          </p:cNvPr>
          <p:cNvSpPr>
            <a:spLocks noChangeArrowheads="1"/>
          </p:cNvSpPr>
          <p:nvPr>
            <p:ph type="body" idx="1"/>
          </p:nvPr>
        </p:nvSpPr>
        <p:spPr>
          <a:xfrm>
            <a:off x="457200" y="2209800"/>
            <a:ext cx="8229600" cy="4648200"/>
          </a:xfrm>
          <a:ln/>
        </p:spPr>
        <p:txBody>
          <a:bodyPr rIns="132080"/>
          <a:lstStyle/>
          <a:p>
            <a:pPr>
              <a:lnSpc>
                <a:spcPct val="80000"/>
              </a:lnSpc>
            </a:pPr>
            <a:r>
              <a:rPr lang="en-US" altLang="zh-CN" sz="1600">
                <a:ea typeface="宋体" panose="02010600030101010101" pitchFamily="2" charset="-122"/>
              </a:rPr>
              <a:t>mandates and expands the government-wide effect of all debarments, suspensions, and other exclusionary actions to federal procurement, as well as non-procurement programs. </a:t>
            </a:r>
          </a:p>
          <a:p>
            <a:pPr>
              <a:lnSpc>
                <a:spcPct val="80000"/>
              </a:lnSpc>
            </a:pPr>
            <a:r>
              <a:rPr lang="en-US" altLang="zh-CN" sz="1600">
                <a:effectLst/>
                <a:ea typeface="宋体" panose="02010600030101010101" pitchFamily="2" charset="-122"/>
              </a:rPr>
              <a:t>Section 2455: “No agency shall allow a party to participate in any procurement or nonprocurement activity if any agency has debarred, suspended, or otherwise excluded (to the extent specified in the exclusion agreement) that party from participation in a procurement or nonprocurement activity.”</a:t>
            </a:r>
          </a:p>
          <a:p>
            <a:pPr>
              <a:lnSpc>
                <a:spcPct val="80000"/>
              </a:lnSpc>
            </a:pPr>
            <a:r>
              <a:rPr lang="en-US" altLang="zh-CN" sz="1600">
                <a:effectLst/>
                <a:ea typeface="宋体" panose="02010600030101010101" pitchFamily="2" charset="-122"/>
              </a:rPr>
              <a:t>THE GSA AND OIG LISTS ARE NOT INTEGRATED-EACH MUST BE CHECKED</a:t>
            </a:r>
          </a:p>
          <a:p>
            <a:pPr>
              <a:lnSpc>
                <a:spcPct val="80000"/>
              </a:lnSpc>
            </a:pPr>
            <a:r>
              <a:rPr lang="en-US" altLang="zh-CN" sz="1600">
                <a:ea typeface="宋体" panose="02010600030101010101" pitchFamily="2" charset="-122"/>
              </a:rPr>
              <a:t>List of parties excluded from federal procurement and nonprocurement programs </a:t>
            </a:r>
            <a:br>
              <a:rPr lang="en-US" altLang="zh-CN" sz="1600">
                <a:ea typeface="宋体" panose="02010600030101010101" pitchFamily="2" charset="-122"/>
              </a:rPr>
            </a:br>
            <a:r>
              <a:rPr lang="en-US" altLang="zh-CN" sz="2800" u="sng">
                <a:solidFill>
                  <a:srgbClr val="FFCC00"/>
                </a:solidFill>
                <a:effectLst>
                  <a:outerShdw blurRad="38100" dist="38100" dir="2700000" algn="tl">
                    <a:srgbClr val="FFFFFF"/>
                  </a:outerShdw>
                </a:effectLst>
                <a:ea typeface="宋体" panose="02010600030101010101" pitchFamily="2" charset="-122"/>
                <a:hlinkClick r:id="rId2"/>
              </a:rPr>
              <a:t>https://www.epls.gov</a:t>
            </a:r>
            <a:r>
              <a:rPr lang="en-US" altLang="zh-CN" sz="2800">
                <a:ea typeface="宋体" panose="02010600030101010101" pitchFamily="2" charset="-122"/>
              </a:rPr>
              <a:t> </a:t>
            </a:r>
            <a:r>
              <a:rPr lang="en-US" altLang="zh-CN" sz="1600">
                <a:ea typeface="宋体" panose="02010600030101010101" pitchFamily="2" charset="-122"/>
              </a:rPr>
              <a:t> </a:t>
            </a:r>
            <a:br>
              <a:rPr lang="en-US" altLang="zh-CN" sz="1600">
                <a:ea typeface="宋体" panose="02010600030101010101" pitchFamily="2" charset="-122"/>
              </a:rPr>
            </a:br>
            <a:endParaRPr lang="en-US" altLang="zh-CN" sz="1600">
              <a:ea typeface="宋体" panose="02010600030101010101" pitchFamily="2" charset="-122"/>
            </a:endParaRPr>
          </a:p>
          <a:p>
            <a:pPr>
              <a:lnSpc>
                <a:spcPct val="80000"/>
              </a:lnSpc>
            </a:pPr>
            <a:r>
              <a:rPr lang="en-US" altLang="zh-CN" sz="1600">
                <a:ea typeface="宋体" panose="02010600030101010101" pitchFamily="2" charset="-122"/>
              </a:rPr>
              <a:t>No public discussion of this provision by CMS or OIG that OMIG could find</a:t>
            </a:r>
          </a:p>
          <a:p>
            <a:pPr>
              <a:lnSpc>
                <a:spcPct val="80000"/>
              </a:lnSpc>
            </a:pPr>
            <a:r>
              <a:rPr lang="en-US" altLang="zh-CN" sz="1600">
                <a:ea typeface="宋体" panose="02010600030101010101" pitchFamily="2" charset="-122"/>
              </a:rPr>
              <a:t>NOTE THAT EXCLUSION FROM ONE STATE’S MEDICAID PROGRAM DOES NOT RESULT IN EXCLUSION FROM ALL STATE MEDICAID PROGRAMS, AND THAT INDIVIDUAL STATE EXCLUSIONS ARE NOT REPORTED ON ANY FEDERAL DATABASE</a:t>
            </a:r>
          </a:p>
          <a:p>
            <a:pPr>
              <a:lnSpc>
                <a:spcPct val="80000"/>
              </a:lnSpc>
            </a:pPr>
            <a:r>
              <a:rPr lang="en-US" altLang="zh-CN" sz="1600">
                <a:ea typeface="宋体" panose="02010600030101010101" pitchFamily="2" charset="-122"/>
              </a:rPr>
              <a:t>After January 1, 2011, any state’s “termination” of a person will require that all states “terminate”  that person (PPACA Section 6501).  </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1679B80E-32AD-ECED-2129-50FA86984051}"/>
              </a:ext>
            </a:extLst>
          </p:cNvPr>
          <p:cNvSpPr>
            <a:spLocks noGrp="1"/>
          </p:cNvSpPr>
          <p:nvPr>
            <p:ph type="sldNum" sz="quarter" idx="10"/>
          </p:nvPr>
        </p:nvSpPr>
        <p:spPr>
          <a:xfrm>
            <a:off x="304801" y="3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0306A7AE-83E6-4262-8052-B670EB79245F}" type="slidenum">
              <a:rPr kumimoji="0" lang="en-US" altLang="zh-CN" sz="1000" b="0" i="0" u="none" strike="noStrike" kern="1200" cap="none" spc="0" normalizeH="0" baseline="0" noProof="0" smtClean="0">
                <a:ln>
                  <a:noFill/>
                </a:ln>
                <a:solidFill>
                  <a:srgbClr val="FF8000"/>
                </a:solidFill>
                <a:effectLst/>
                <a:uLnTx/>
                <a:uFillTx/>
                <a:latin typeface="Arial" panose="020B0604020202020204" pitchFamily="34" charset="0"/>
                <a:ea typeface="MS PGothic"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83</a:t>
            </a:fld>
            <a:endParaRPr kumimoji="0" lang="en-US" altLang="zh-CN" sz="1000" b="0" i="0" u="none" strike="noStrike" kern="1200" cap="none" spc="0" normalizeH="0" baseline="0" noProof="0">
              <a:ln>
                <a:noFill/>
              </a:ln>
              <a:solidFill>
                <a:srgbClr val="FF8000"/>
              </a:solidFill>
              <a:effectLst/>
              <a:uLnTx/>
              <a:uFillTx/>
              <a:latin typeface="Arial" panose="020B0604020202020204" pitchFamily="34" charset="0"/>
              <a:ea typeface="MS PGothic" panose="020B0600070205080204" pitchFamily="34" charset="-128"/>
              <a:cs typeface="+mn-cs"/>
            </a:endParaRPr>
          </a:p>
        </p:txBody>
      </p:sp>
      <p:sp>
        <p:nvSpPr>
          <p:cNvPr id="130050" name="Rectangle 2">
            <a:extLst>
              <a:ext uri="{FF2B5EF4-FFF2-40B4-BE49-F238E27FC236}">
                <a16:creationId xmlns:a16="http://schemas.microsoft.com/office/drawing/2014/main" id="{1FA241F7-380D-DEC0-3FBA-88C0DFCECB67}"/>
              </a:ext>
            </a:extLst>
          </p:cNvPr>
          <p:cNvSpPr>
            <a:spLocks noGrp="1" noChangeArrowheads="1"/>
          </p:cNvSpPr>
          <p:nvPr>
            <p:ph type="title"/>
          </p:nvPr>
        </p:nvSpPr>
        <p:spPr>
          <a:xfrm>
            <a:off x="228600" y="228600"/>
            <a:ext cx="3048000" cy="1143000"/>
          </a:xfrm>
        </p:spPr>
        <p:txBody>
          <a:bodyPr/>
          <a:lstStyle/>
          <a:p>
            <a:r>
              <a:rPr lang="en-US" altLang="zh-CN" sz="1000" b="0"/>
              <a:t>Proposed MATOC Business Functions</a:t>
            </a:r>
            <a:br>
              <a:rPr lang="en-US" altLang="zh-CN" sz="1000" b="0"/>
            </a:br>
            <a:r>
              <a:rPr lang="en-US" altLang="zh-CN" sz="600" b="0"/>
              <a:t>Adapted from 2006 Volpe Study</a:t>
            </a:r>
            <a:endParaRPr lang="en-US" altLang="zh-CN" sz="1200" b="0"/>
          </a:p>
        </p:txBody>
      </p:sp>
      <p:grpSp>
        <p:nvGrpSpPr>
          <p:cNvPr id="130051" name="Group 3">
            <a:extLst>
              <a:ext uri="{FF2B5EF4-FFF2-40B4-BE49-F238E27FC236}">
                <a16:creationId xmlns:a16="http://schemas.microsoft.com/office/drawing/2014/main" id="{1944720A-440B-076B-8411-8737C9DF7776}"/>
              </a:ext>
            </a:extLst>
          </p:cNvPr>
          <p:cNvGrpSpPr>
            <a:grpSpLocks/>
          </p:cNvGrpSpPr>
          <p:nvPr/>
        </p:nvGrpSpPr>
        <p:grpSpPr bwMode="auto">
          <a:xfrm>
            <a:off x="685800" y="228600"/>
            <a:ext cx="8229600" cy="5486400"/>
            <a:chOff x="418" y="508"/>
            <a:chExt cx="4848" cy="3611"/>
          </a:xfrm>
        </p:grpSpPr>
        <p:sp>
          <p:nvSpPr>
            <p:cNvPr id="130052" name="AutoShape 4">
              <a:extLst>
                <a:ext uri="{FF2B5EF4-FFF2-40B4-BE49-F238E27FC236}">
                  <a16:creationId xmlns:a16="http://schemas.microsoft.com/office/drawing/2014/main" id="{BB09EC86-018E-A1C6-D5FE-2D630878D5AF}"/>
                </a:ext>
              </a:extLst>
            </p:cNvPr>
            <p:cNvSpPr>
              <a:spLocks noChangeAspect="1" noChangeArrowheads="1" noTextEdit="1"/>
            </p:cNvSpPr>
            <p:nvPr/>
          </p:nvSpPr>
          <p:spPr bwMode="auto">
            <a:xfrm>
              <a:off x="418" y="508"/>
              <a:ext cx="4848" cy="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3" name="Freeform 5">
              <a:extLst>
                <a:ext uri="{FF2B5EF4-FFF2-40B4-BE49-F238E27FC236}">
                  <a16:creationId xmlns:a16="http://schemas.microsoft.com/office/drawing/2014/main" id="{DCA746E9-A1B4-195C-4994-D064E48033A2}"/>
                </a:ext>
              </a:extLst>
            </p:cNvPr>
            <p:cNvSpPr>
              <a:spLocks/>
            </p:cNvSpPr>
            <p:nvPr/>
          </p:nvSpPr>
          <p:spPr bwMode="auto">
            <a:xfrm>
              <a:off x="2275" y="573"/>
              <a:ext cx="1196" cy="599"/>
            </a:xfrm>
            <a:custGeom>
              <a:avLst/>
              <a:gdLst>
                <a:gd name="T0" fmla="*/ 3 w 2394"/>
                <a:gd name="T1" fmla="*/ 558 h 1198"/>
                <a:gd name="T2" fmla="*/ 26 w 2394"/>
                <a:gd name="T3" fmla="*/ 474 h 1198"/>
                <a:gd name="T4" fmla="*/ 73 w 2394"/>
                <a:gd name="T5" fmla="*/ 394 h 1198"/>
                <a:gd name="T6" fmla="*/ 141 w 2394"/>
                <a:gd name="T7" fmla="*/ 318 h 1198"/>
                <a:gd name="T8" fmla="*/ 229 w 2394"/>
                <a:gd name="T9" fmla="*/ 247 h 1198"/>
                <a:gd name="T10" fmla="*/ 336 w 2394"/>
                <a:gd name="T11" fmla="*/ 183 h 1198"/>
                <a:gd name="T12" fmla="*/ 460 w 2394"/>
                <a:gd name="T13" fmla="*/ 127 h 1198"/>
                <a:gd name="T14" fmla="*/ 599 w 2394"/>
                <a:gd name="T15" fmla="*/ 80 h 1198"/>
                <a:gd name="T16" fmla="*/ 749 w 2394"/>
                <a:gd name="T17" fmla="*/ 44 h 1198"/>
                <a:gd name="T18" fmla="*/ 907 w 2394"/>
                <a:gd name="T19" fmla="*/ 18 h 1198"/>
                <a:gd name="T20" fmla="*/ 1072 w 2394"/>
                <a:gd name="T21" fmla="*/ 3 h 1198"/>
                <a:gd name="T22" fmla="*/ 1239 w 2394"/>
                <a:gd name="T23" fmla="*/ 0 h 1198"/>
                <a:gd name="T24" fmla="*/ 1405 w 2394"/>
                <a:gd name="T25" fmla="*/ 9 h 1198"/>
                <a:gd name="T26" fmla="*/ 1567 w 2394"/>
                <a:gd name="T27" fmla="*/ 29 h 1198"/>
                <a:gd name="T28" fmla="*/ 1722 w 2394"/>
                <a:gd name="T29" fmla="*/ 61 h 1198"/>
                <a:gd name="T30" fmla="*/ 1866 w 2394"/>
                <a:gd name="T31" fmla="*/ 103 h 1198"/>
                <a:gd name="T32" fmla="*/ 1998 w 2394"/>
                <a:gd name="T33" fmla="*/ 155 h 1198"/>
                <a:gd name="T34" fmla="*/ 2114 w 2394"/>
                <a:gd name="T35" fmla="*/ 214 h 1198"/>
                <a:gd name="T36" fmla="*/ 2212 w 2394"/>
                <a:gd name="T37" fmla="*/ 282 h 1198"/>
                <a:gd name="T38" fmla="*/ 2291 w 2394"/>
                <a:gd name="T39" fmla="*/ 356 h 1198"/>
                <a:gd name="T40" fmla="*/ 2347 w 2394"/>
                <a:gd name="T41" fmla="*/ 435 h 1198"/>
                <a:gd name="T42" fmla="*/ 2382 w 2394"/>
                <a:gd name="T43" fmla="*/ 517 h 1198"/>
                <a:gd name="T44" fmla="*/ 2394 w 2394"/>
                <a:gd name="T45" fmla="*/ 600 h 1198"/>
                <a:gd name="T46" fmla="*/ 2382 w 2394"/>
                <a:gd name="T47" fmla="*/ 683 h 1198"/>
                <a:gd name="T48" fmla="*/ 2347 w 2394"/>
                <a:gd name="T49" fmla="*/ 765 h 1198"/>
                <a:gd name="T50" fmla="*/ 2291 w 2394"/>
                <a:gd name="T51" fmla="*/ 844 h 1198"/>
                <a:gd name="T52" fmla="*/ 2212 w 2394"/>
                <a:gd name="T53" fmla="*/ 916 h 1198"/>
                <a:gd name="T54" fmla="*/ 2114 w 2394"/>
                <a:gd name="T55" fmla="*/ 985 h 1198"/>
                <a:gd name="T56" fmla="*/ 1998 w 2394"/>
                <a:gd name="T57" fmla="*/ 1045 h 1198"/>
                <a:gd name="T58" fmla="*/ 1866 w 2394"/>
                <a:gd name="T59" fmla="*/ 1097 h 1198"/>
                <a:gd name="T60" fmla="*/ 1722 w 2394"/>
                <a:gd name="T61" fmla="*/ 1138 h 1198"/>
                <a:gd name="T62" fmla="*/ 1567 w 2394"/>
                <a:gd name="T63" fmla="*/ 1169 h 1198"/>
                <a:gd name="T64" fmla="*/ 1405 w 2394"/>
                <a:gd name="T65" fmla="*/ 1191 h 1198"/>
                <a:gd name="T66" fmla="*/ 1239 w 2394"/>
                <a:gd name="T67" fmla="*/ 1198 h 1198"/>
                <a:gd name="T68" fmla="*/ 1072 w 2394"/>
                <a:gd name="T69" fmla="*/ 1195 h 1198"/>
                <a:gd name="T70" fmla="*/ 907 w 2394"/>
                <a:gd name="T71" fmla="*/ 1181 h 1198"/>
                <a:gd name="T72" fmla="*/ 749 w 2394"/>
                <a:gd name="T73" fmla="*/ 1156 h 1198"/>
                <a:gd name="T74" fmla="*/ 599 w 2394"/>
                <a:gd name="T75" fmla="*/ 1118 h 1198"/>
                <a:gd name="T76" fmla="*/ 460 w 2394"/>
                <a:gd name="T77" fmla="*/ 1072 h 1198"/>
                <a:gd name="T78" fmla="*/ 336 w 2394"/>
                <a:gd name="T79" fmla="*/ 1016 h 1198"/>
                <a:gd name="T80" fmla="*/ 229 w 2394"/>
                <a:gd name="T81" fmla="*/ 951 h 1198"/>
                <a:gd name="T82" fmla="*/ 141 w 2394"/>
                <a:gd name="T83" fmla="*/ 882 h 1198"/>
                <a:gd name="T84" fmla="*/ 73 w 2394"/>
                <a:gd name="T85" fmla="*/ 804 h 1198"/>
                <a:gd name="T86" fmla="*/ 26 w 2394"/>
                <a:gd name="T87" fmla="*/ 724 h 1198"/>
                <a:gd name="T88" fmla="*/ 3 w 2394"/>
                <a:gd name="T89" fmla="*/ 64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4" h="1198">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4" name="Freeform 6">
              <a:extLst>
                <a:ext uri="{FF2B5EF4-FFF2-40B4-BE49-F238E27FC236}">
                  <a16:creationId xmlns:a16="http://schemas.microsoft.com/office/drawing/2014/main" id="{9F9091A9-0719-20AF-3F96-ECA79782A844}"/>
                </a:ext>
              </a:extLst>
            </p:cNvPr>
            <p:cNvSpPr>
              <a:spLocks/>
            </p:cNvSpPr>
            <p:nvPr/>
          </p:nvSpPr>
          <p:spPr bwMode="auto">
            <a:xfrm>
              <a:off x="2275" y="573"/>
              <a:ext cx="1196" cy="599"/>
            </a:xfrm>
            <a:custGeom>
              <a:avLst/>
              <a:gdLst>
                <a:gd name="T0" fmla="*/ 3 w 2394"/>
                <a:gd name="T1" fmla="*/ 558 h 1198"/>
                <a:gd name="T2" fmla="*/ 26 w 2394"/>
                <a:gd name="T3" fmla="*/ 474 h 1198"/>
                <a:gd name="T4" fmla="*/ 73 w 2394"/>
                <a:gd name="T5" fmla="*/ 394 h 1198"/>
                <a:gd name="T6" fmla="*/ 141 w 2394"/>
                <a:gd name="T7" fmla="*/ 318 h 1198"/>
                <a:gd name="T8" fmla="*/ 229 w 2394"/>
                <a:gd name="T9" fmla="*/ 247 h 1198"/>
                <a:gd name="T10" fmla="*/ 336 w 2394"/>
                <a:gd name="T11" fmla="*/ 183 h 1198"/>
                <a:gd name="T12" fmla="*/ 460 w 2394"/>
                <a:gd name="T13" fmla="*/ 127 h 1198"/>
                <a:gd name="T14" fmla="*/ 599 w 2394"/>
                <a:gd name="T15" fmla="*/ 80 h 1198"/>
                <a:gd name="T16" fmla="*/ 749 w 2394"/>
                <a:gd name="T17" fmla="*/ 44 h 1198"/>
                <a:gd name="T18" fmla="*/ 907 w 2394"/>
                <a:gd name="T19" fmla="*/ 18 h 1198"/>
                <a:gd name="T20" fmla="*/ 1072 w 2394"/>
                <a:gd name="T21" fmla="*/ 3 h 1198"/>
                <a:gd name="T22" fmla="*/ 1239 w 2394"/>
                <a:gd name="T23" fmla="*/ 0 h 1198"/>
                <a:gd name="T24" fmla="*/ 1405 w 2394"/>
                <a:gd name="T25" fmla="*/ 9 h 1198"/>
                <a:gd name="T26" fmla="*/ 1567 w 2394"/>
                <a:gd name="T27" fmla="*/ 29 h 1198"/>
                <a:gd name="T28" fmla="*/ 1722 w 2394"/>
                <a:gd name="T29" fmla="*/ 61 h 1198"/>
                <a:gd name="T30" fmla="*/ 1866 w 2394"/>
                <a:gd name="T31" fmla="*/ 103 h 1198"/>
                <a:gd name="T32" fmla="*/ 1998 w 2394"/>
                <a:gd name="T33" fmla="*/ 155 h 1198"/>
                <a:gd name="T34" fmla="*/ 2114 w 2394"/>
                <a:gd name="T35" fmla="*/ 214 h 1198"/>
                <a:gd name="T36" fmla="*/ 2212 w 2394"/>
                <a:gd name="T37" fmla="*/ 282 h 1198"/>
                <a:gd name="T38" fmla="*/ 2291 w 2394"/>
                <a:gd name="T39" fmla="*/ 356 h 1198"/>
                <a:gd name="T40" fmla="*/ 2347 w 2394"/>
                <a:gd name="T41" fmla="*/ 435 h 1198"/>
                <a:gd name="T42" fmla="*/ 2382 w 2394"/>
                <a:gd name="T43" fmla="*/ 517 h 1198"/>
                <a:gd name="T44" fmla="*/ 2394 w 2394"/>
                <a:gd name="T45" fmla="*/ 600 h 1198"/>
                <a:gd name="T46" fmla="*/ 2382 w 2394"/>
                <a:gd name="T47" fmla="*/ 683 h 1198"/>
                <a:gd name="T48" fmla="*/ 2347 w 2394"/>
                <a:gd name="T49" fmla="*/ 765 h 1198"/>
                <a:gd name="T50" fmla="*/ 2291 w 2394"/>
                <a:gd name="T51" fmla="*/ 844 h 1198"/>
                <a:gd name="T52" fmla="*/ 2212 w 2394"/>
                <a:gd name="T53" fmla="*/ 916 h 1198"/>
                <a:gd name="T54" fmla="*/ 2114 w 2394"/>
                <a:gd name="T55" fmla="*/ 985 h 1198"/>
                <a:gd name="T56" fmla="*/ 1998 w 2394"/>
                <a:gd name="T57" fmla="*/ 1045 h 1198"/>
                <a:gd name="T58" fmla="*/ 1866 w 2394"/>
                <a:gd name="T59" fmla="*/ 1097 h 1198"/>
                <a:gd name="T60" fmla="*/ 1722 w 2394"/>
                <a:gd name="T61" fmla="*/ 1138 h 1198"/>
                <a:gd name="T62" fmla="*/ 1567 w 2394"/>
                <a:gd name="T63" fmla="*/ 1169 h 1198"/>
                <a:gd name="T64" fmla="*/ 1405 w 2394"/>
                <a:gd name="T65" fmla="*/ 1191 h 1198"/>
                <a:gd name="T66" fmla="*/ 1239 w 2394"/>
                <a:gd name="T67" fmla="*/ 1198 h 1198"/>
                <a:gd name="T68" fmla="*/ 1072 w 2394"/>
                <a:gd name="T69" fmla="*/ 1195 h 1198"/>
                <a:gd name="T70" fmla="*/ 907 w 2394"/>
                <a:gd name="T71" fmla="*/ 1181 h 1198"/>
                <a:gd name="T72" fmla="*/ 749 w 2394"/>
                <a:gd name="T73" fmla="*/ 1156 h 1198"/>
                <a:gd name="T74" fmla="*/ 599 w 2394"/>
                <a:gd name="T75" fmla="*/ 1118 h 1198"/>
                <a:gd name="T76" fmla="*/ 460 w 2394"/>
                <a:gd name="T77" fmla="*/ 1072 h 1198"/>
                <a:gd name="T78" fmla="*/ 336 w 2394"/>
                <a:gd name="T79" fmla="*/ 1016 h 1198"/>
                <a:gd name="T80" fmla="*/ 229 w 2394"/>
                <a:gd name="T81" fmla="*/ 951 h 1198"/>
                <a:gd name="T82" fmla="*/ 141 w 2394"/>
                <a:gd name="T83" fmla="*/ 882 h 1198"/>
                <a:gd name="T84" fmla="*/ 73 w 2394"/>
                <a:gd name="T85" fmla="*/ 804 h 1198"/>
                <a:gd name="T86" fmla="*/ 26 w 2394"/>
                <a:gd name="T87" fmla="*/ 724 h 1198"/>
                <a:gd name="T88" fmla="*/ 3 w 2394"/>
                <a:gd name="T89" fmla="*/ 64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4" h="1198">
                  <a:moveTo>
                    <a:pt x="0" y="600"/>
                  </a:moveTo>
                  <a:lnTo>
                    <a:pt x="3" y="558"/>
                  </a:lnTo>
                  <a:lnTo>
                    <a:pt x="12" y="517"/>
                  </a:lnTo>
                  <a:lnTo>
                    <a:pt x="26" y="474"/>
                  </a:lnTo>
                  <a:lnTo>
                    <a:pt x="47" y="435"/>
                  </a:lnTo>
                  <a:lnTo>
                    <a:pt x="73" y="394"/>
                  </a:lnTo>
                  <a:lnTo>
                    <a:pt x="103" y="356"/>
                  </a:lnTo>
                  <a:lnTo>
                    <a:pt x="141" y="318"/>
                  </a:lnTo>
                  <a:lnTo>
                    <a:pt x="182" y="282"/>
                  </a:lnTo>
                  <a:lnTo>
                    <a:pt x="229" y="247"/>
                  </a:lnTo>
                  <a:lnTo>
                    <a:pt x="280" y="214"/>
                  </a:lnTo>
                  <a:lnTo>
                    <a:pt x="336" y="183"/>
                  </a:lnTo>
                  <a:lnTo>
                    <a:pt x="396" y="155"/>
                  </a:lnTo>
                  <a:lnTo>
                    <a:pt x="460" y="127"/>
                  </a:lnTo>
                  <a:lnTo>
                    <a:pt x="528" y="103"/>
                  </a:lnTo>
                  <a:lnTo>
                    <a:pt x="599" y="80"/>
                  </a:lnTo>
                  <a:lnTo>
                    <a:pt x="673" y="61"/>
                  </a:lnTo>
                  <a:lnTo>
                    <a:pt x="749" y="44"/>
                  </a:lnTo>
                  <a:lnTo>
                    <a:pt x="827" y="29"/>
                  </a:lnTo>
                  <a:lnTo>
                    <a:pt x="907" y="18"/>
                  </a:lnTo>
                  <a:lnTo>
                    <a:pt x="989" y="9"/>
                  </a:lnTo>
                  <a:lnTo>
                    <a:pt x="1072" y="3"/>
                  </a:lnTo>
                  <a:lnTo>
                    <a:pt x="1155" y="0"/>
                  </a:lnTo>
                  <a:lnTo>
                    <a:pt x="1239" y="0"/>
                  </a:lnTo>
                  <a:lnTo>
                    <a:pt x="1322" y="3"/>
                  </a:lnTo>
                  <a:lnTo>
                    <a:pt x="1405" y="9"/>
                  </a:lnTo>
                  <a:lnTo>
                    <a:pt x="1487" y="18"/>
                  </a:lnTo>
                  <a:lnTo>
                    <a:pt x="1567" y="29"/>
                  </a:lnTo>
                  <a:lnTo>
                    <a:pt x="1645" y="44"/>
                  </a:lnTo>
                  <a:lnTo>
                    <a:pt x="1722" y="61"/>
                  </a:lnTo>
                  <a:lnTo>
                    <a:pt x="1795" y="80"/>
                  </a:lnTo>
                  <a:lnTo>
                    <a:pt x="1866" y="103"/>
                  </a:lnTo>
                  <a:lnTo>
                    <a:pt x="1934" y="127"/>
                  </a:lnTo>
                  <a:lnTo>
                    <a:pt x="1998" y="155"/>
                  </a:lnTo>
                  <a:lnTo>
                    <a:pt x="2058" y="183"/>
                  </a:lnTo>
                  <a:lnTo>
                    <a:pt x="2114" y="214"/>
                  </a:lnTo>
                  <a:lnTo>
                    <a:pt x="2165" y="247"/>
                  </a:lnTo>
                  <a:lnTo>
                    <a:pt x="2212" y="282"/>
                  </a:lnTo>
                  <a:lnTo>
                    <a:pt x="2253" y="318"/>
                  </a:lnTo>
                  <a:lnTo>
                    <a:pt x="2291" y="356"/>
                  </a:lnTo>
                  <a:lnTo>
                    <a:pt x="2321" y="394"/>
                  </a:lnTo>
                  <a:lnTo>
                    <a:pt x="2347" y="435"/>
                  </a:lnTo>
                  <a:lnTo>
                    <a:pt x="2368" y="474"/>
                  </a:lnTo>
                  <a:lnTo>
                    <a:pt x="2382" y="517"/>
                  </a:lnTo>
                  <a:lnTo>
                    <a:pt x="2391" y="558"/>
                  </a:lnTo>
                  <a:lnTo>
                    <a:pt x="2394" y="600"/>
                  </a:lnTo>
                  <a:lnTo>
                    <a:pt x="2391" y="641"/>
                  </a:lnTo>
                  <a:lnTo>
                    <a:pt x="2382" y="683"/>
                  </a:lnTo>
                  <a:lnTo>
                    <a:pt x="2368" y="724"/>
                  </a:lnTo>
                  <a:lnTo>
                    <a:pt x="2347" y="765"/>
                  </a:lnTo>
                  <a:lnTo>
                    <a:pt x="2321" y="804"/>
                  </a:lnTo>
                  <a:lnTo>
                    <a:pt x="2291" y="844"/>
                  </a:lnTo>
                  <a:lnTo>
                    <a:pt x="2253" y="882"/>
                  </a:lnTo>
                  <a:lnTo>
                    <a:pt x="2212" y="916"/>
                  </a:lnTo>
                  <a:lnTo>
                    <a:pt x="2165" y="951"/>
                  </a:lnTo>
                  <a:lnTo>
                    <a:pt x="2114" y="985"/>
                  </a:lnTo>
                  <a:lnTo>
                    <a:pt x="2058" y="1016"/>
                  </a:lnTo>
                  <a:lnTo>
                    <a:pt x="1998" y="1045"/>
                  </a:lnTo>
                  <a:lnTo>
                    <a:pt x="1934" y="1072"/>
                  </a:lnTo>
                  <a:lnTo>
                    <a:pt x="1866" y="1097"/>
                  </a:lnTo>
                  <a:lnTo>
                    <a:pt x="1795" y="1118"/>
                  </a:lnTo>
                  <a:lnTo>
                    <a:pt x="1722" y="1138"/>
                  </a:lnTo>
                  <a:lnTo>
                    <a:pt x="1645" y="1156"/>
                  </a:lnTo>
                  <a:lnTo>
                    <a:pt x="1567" y="1169"/>
                  </a:lnTo>
                  <a:lnTo>
                    <a:pt x="1487" y="1181"/>
                  </a:lnTo>
                  <a:lnTo>
                    <a:pt x="1405" y="1191"/>
                  </a:lnTo>
                  <a:lnTo>
                    <a:pt x="1322" y="1195"/>
                  </a:lnTo>
                  <a:lnTo>
                    <a:pt x="1239" y="1198"/>
                  </a:lnTo>
                  <a:lnTo>
                    <a:pt x="1155" y="1198"/>
                  </a:lnTo>
                  <a:lnTo>
                    <a:pt x="1072" y="1195"/>
                  </a:lnTo>
                  <a:lnTo>
                    <a:pt x="989" y="1191"/>
                  </a:lnTo>
                  <a:lnTo>
                    <a:pt x="907" y="1181"/>
                  </a:lnTo>
                  <a:lnTo>
                    <a:pt x="827" y="1169"/>
                  </a:lnTo>
                  <a:lnTo>
                    <a:pt x="749" y="1156"/>
                  </a:lnTo>
                  <a:lnTo>
                    <a:pt x="673" y="1138"/>
                  </a:lnTo>
                  <a:lnTo>
                    <a:pt x="599" y="1118"/>
                  </a:lnTo>
                  <a:lnTo>
                    <a:pt x="528" y="1097"/>
                  </a:lnTo>
                  <a:lnTo>
                    <a:pt x="460" y="1072"/>
                  </a:lnTo>
                  <a:lnTo>
                    <a:pt x="396" y="1045"/>
                  </a:lnTo>
                  <a:lnTo>
                    <a:pt x="336" y="1016"/>
                  </a:lnTo>
                  <a:lnTo>
                    <a:pt x="280" y="985"/>
                  </a:lnTo>
                  <a:lnTo>
                    <a:pt x="229" y="951"/>
                  </a:lnTo>
                  <a:lnTo>
                    <a:pt x="182" y="916"/>
                  </a:lnTo>
                  <a:lnTo>
                    <a:pt x="141" y="882"/>
                  </a:lnTo>
                  <a:lnTo>
                    <a:pt x="103" y="844"/>
                  </a:lnTo>
                  <a:lnTo>
                    <a:pt x="73" y="804"/>
                  </a:lnTo>
                  <a:lnTo>
                    <a:pt x="47" y="765"/>
                  </a:lnTo>
                  <a:lnTo>
                    <a:pt x="26" y="724"/>
                  </a:lnTo>
                  <a:lnTo>
                    <a:pt x="12" y="683"/>
                  </a:lnTo>
                  <a:lnTo>
                    <a:pt x="3" y="641"/>
                  </a:lnTo>
                  <a:lnTo>
                    <a:pt x="0" y="600"/>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5" name="Freeform 7">
              <a:extLst>
                <a:ext uri="{FF2B5EF4-FFF2-40B4-BE49-F238E27FC236}">
                  <a16:creationId xmlns:a16="http://schemas.microsoft.com/office/drawing/2014/main" id="{2969842E-49E2-FF52-73F0-39A84AA98693}"/>
                </a:ext>
              </a:extLst>
            </p:cNvPr>
            <p:cNvSpPr>
              <a:spLocks/>
            </p:cNvSpPr>
            <p:nvPr/>
          </p:nvSpPr>
          <p:spPr bwMode="auto">
            <a:xfrm>
              <a:off x="2218" y="516"/>
              <a:ext cx="1197" cy="599"/>
            </a:xfrm>
            <a:custGeom>
              <a:avLst/>
              <a:gdLst>
                <a:gd name="T0" fmla="*/ 3 w 2393"/>
                <a:gd name="T1" fmla="*/ 557 h 1198"/>
                <a:gd name="T2" fmla="*/ 26 w 2393"/>
                <a:gd name="T3" fmla="*/ 474 h 1198"/>
                <a:gd name="T4" fmla="*/ 72 w 2393"/>
                <a:gd name="T5" fmla="*/ 393 h 1198"/>
                <a:gd name="T6" fmla="*/ 141 w 2393"/>
                <a:gd name="T7" fmla="*/ 318 h 1198"/>
                <a:gd name="T8" fmla="*/ 228 w 2393"/>
                <a:gd name="T9" fmla="*/ 246 h 1198"/>
                <a:gd name="T10" fmla="*/ 336 w 2393"/>
                <a:gd name="T11" fmla="*/ 183 h 1198"/>
                <a:gd name="T12" fmla="*/ 460 w 2393"/>
                <a:gd name="T13" fmla="*/ 127 h 1198"/>
                <a:gd name="T14" fmla="*/ 599 w 2393"/>
                <a:gd name="T15" fmla="*/ 80 h 1198"/>
                <a:gd name="T16" fmla="*/ 748 w 2393"/>
                <a:gd name="T17" fmla="*/ 44 h 1198"/>
                <a:gd name="T18" fmla="*/ 907 w 2393"/>
                <a:gd name="T19" fmla="*/ 18 h 1198"/>
                <a:gd name="T20" fmla="*/ 1072 w 2393"/>
                <a:gd name="T21" fmla="*/ 3 h 1198"/>
                <a:gd name="T22" fmla="*/ 1238 w 2393"/>
                <a:gd name="T23" fmla="*/ 0 h 1198"/>
                <a:gd name="T24" fmla="*/ 1404 w 2393"/>
                <a:gd name="T25" fmla="*/ 9 h 1198"/>
                <a:gd name="T26" fmla="*/ 1566 w 2393"/>
                <a:gd name="T27" fmla="*/ 28 h 1198"/>
                <a:gd name="T28" fmla="*/ 1722 w 2393"/>
                <a:gd name="T29" fmla="*/ 60 h 1198"/>
                <a:gd name="T30" fmla="*/ 1866 w 2393"/>
                <a:gd name="T31" fmla="*/ 103 h 1198"/>
                <a:gd name="T32" fmla="*/ 1997 w 2393"/>
                <a:gd name="T33" fmla="*/ 154 h 1198"/>
                <a:gd name="T34" fmla="*/ 2114 w 2393"/>
                <a:gd name="T35" fmla="*/ 213 h 1198"/>
                <a:gd name="T36" fmla="*/ 2212 w 2393"/>
                <a:gd name="T37" fmla="*/ 281 h 1198"/>
                <a:gd name="T38" fmla="*/ 2290 w 2393"/>
                <a:gd name="T39" fmla="*/ 356 h 1198"/>
                <a:gd name="T40" fmla="*/ 2346 w 2393"/>
                <a:gd name="T41" fmla="*/ 434 h 1198"/>
                <a:gd name="T42" fmla="*/ 2381 w 2393"/>
                <a:gd name="T43" fmla="*/ 516 h 1198"/>
                <a:gd name="T44" fmla="*/ 2393 w 2393"/>
                <a:gd name="T45" fmla="*/ 599 h 1198"/>
                <a:gd name="T46" fmla="*/ 2381 w 2393"/>
                <a:gd name="T47" fmla="*/ 683 h 1198"/>
                <a:gd name="T48" fmla="*/ 2346 w 2393"/>
                <a:gd name="T49" fmla="*/ 764 h 1198"/>
                <a:gd name="T50" fmla="*/ 2290 w 2393"/>
                <a:gd name="T51" fmla="*/ 843 h 1198"/>
                <a:gd name="T52" fmla="*/ 2212 w 2393"/>
                <a:gd name="T53" fmla="*/ 916 h 1198"/>
                <a:gd name="T54" fmla="*/ 2114 w 2393"/>
                <a:gd name="T55" fmla="*/ 984 h 1198"/>
                <a:gd name="T56" fmla="*/ 1997 w 2393"/>
                <a:gd name="T57" fmla="*/ 1045 h 1198"/>
                <a:gd name="T58" fmla="*/ 1866 w 2393"/>
                <a:gd name="T59" fmla="*/ 1096 h 1198"/>
                <a:gd name="T60" fmla="*/ 1722 w 2393"/>
                <a:gd name="T61" fmla="*/ 1137 h 1198"/>
                <a:gd name="T62" fmla="*/ 1566 w 2393"/>
                <a:gd name="T63" fmla="*/ 1169 h 1198"/>
                <a:gd name="T64" fmla="*/ 1404 w 2393"/>
                <a:gd name="T65" fmla="*/ 1190 h 1198"/>
                <a:gd name="T66" fmla="*/ 1238 w 2393"/>
                <a:gd name="T67" fmla="*/ 1198 h 1198"/>
                <a:gd name="T68" fmla="*/ 1072 w 2393"/>
                <a:gd name="T69" fmla="*/ 1194 h 1198"/>
                <a:gd name="T70" fmla="*/ 907 w 2393"/>
                <a:gd name="T71" fmla="*/ 1181 h 1198"/>
                <a:gd name="T72" fmla="*/ 748 w 2393"/>
                <a:gd name="T73" fmla="*/ 1155 h 1198"/>
                <a:gd name="T74" fmla="*/ 599 w 2393"/>
                <a:gd name="T75" fmla="*/ 1117 h 1198"/>
                <a:gd name="T76" fmla="*/ 460 w 2393"/>
                <a:gd name="T77" fmla="*/ 1072 h 1198"/>
                <a:gd name="T78" fmla="*/ 336 w 2393"/>
                <a:gd name="T79" fmla="*/ 1016 h 1198"/>
                <a:gd name="T80" fmla="*/ 228 w 2393"/>
                <a:gd name="T81" fmla="*/ 951 h 1198"/>
                <a:gd name="T82" fmla="*/ 141 w 2393"/>
                <a:gd name="T83" fmla="*/ 881 h 1198"/>
                <a:gd name="T84" fmla="*/ 72 w 2393"/>
                <a:gd name="T85" fmla="*/ 804 h 1198"/>
                <a:gd name="T86" fmla="*/ 26 w 2393"/>
                <a:gd name="T87" fmla="*/ 724 h 1198"/>
                <a:gd name="T88" fmla="*/ 3 w 2393"/>
                <a:gd name="T89" fmla="*/ 64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3" h="1198">
                  <a:moveTo>
                    <a:pt x="0" y="599"/>
                  </a:moveTo>
                  <a:lnTo>
                    <a:pt x="3" y="557"/>
                  </a:lnTo>
                  <a:lnTo>
                    <a:pt x="12" y="516"/>
                  </a:lnTo>
                  <a:lnTo>
                    <a:pt x="26" y="474"/>
                  </a:lnTo>
                  <a:lnTo>
                    <a:pt x="47" y="434"/>
                  </a:lnTo>
                  <a:lnTo>
                    <a:pt x="72" y="393"/>
                  </a:lnTo>
                  <a:lnTo>
                    <a:pt x="103" y="356"/>
                  </a:lnTo>
                  <a:lnTo>
                    <a:pt x="141" y="318"/>
                  </a:lnTo>
                  <a:lnTo>
                    <a:pt x="181" y="281"/>
                  </a:lnTo>
                  <a:lnTo>
                    <a:pt x="228" y="246"/>
                  </a:lnTo>
                  <a:lnTo>
                    <a:pt x="280" y="213"/>
                  </a:lnTo>
                  <a:lnTo>
                    <a:pt x="336" y="183"/>
                  </a:lnTo>
                  <a:lnTo>
                    <a:pt x="396" y="154"/>
                  </a:lnTo>
                  <a:lnTo>
                    <a:pt x="460" y="127"/>
                  </a:lnTo>
                  <a:lnTo>
                    <a:pt x="528" y="103"/>
                  </a:lnTo>
                  <a:lnTo>
                    <a:pt x="599" y="80"/>
                  </a:lnTo>
                  <a:lnTo>
                    <a:pt x="673" y="60"/>
                  </a:lnTo>
                  <a:lnTo>
                    <a:pt x="748" y="44"/>
                  </a:lnTo>
                  <a:lnTo>
                    <a:pt x="827" y="28"/>
                  </a:lnTo>
                  <a:lnTo>
                    <a:pt x="907" y="18"/>
                  </a:lnTo>
                  <a:lnTo>
                    <a:pt x="989" y="9"/>
                  </a:lnTo>
                  <a:lnTo>
                    <a:pt x="1072" y="3"/>
                  </a:lnTo>
                  <a:lnTo>
                    <a:pt x="1155" y="0"/>
                  </a:lnTo>
                  <a:lnTo>
                    <a:pt x="1238" y="0"/>
                  </a:lnTo>
                  <a:lnTo>
                    <a:pt x="1321" y="3"/>
                  </a:lnTo>
                  <a:lnTo>
                    <a:pt x="1404" y="9"/>
                  </a:lnTo>
                  <a:lnTo>
                    <a:pt x="1486" y="18"/>
                  </a:lnTo>
                  <a:lnTo>
                    <a:pt x="1566" y="28"/>
                  </a:lnTo>
                  <a:lnTo>
                    <a:pt x="1645" y="44"/>
                  </a:lnTo>
                  <a:lnTo>
                    <a:pt x="1722" y="60"/>
                  </a:lnTo>
                  <a:lnTo>
                    <a:pt x="1795" y="80"/>
                  </a:lnTo>
                  <a:lnTo>
                    <a:pt x="1866" y="103"/>
                  </a:lnTo>
                  <a:lnTo>
                    <a:pt x="1934" y="127"/>
                  </a:lnTo>
                  <a:lnTo>
                    <a:pt x="1997" y="154"/>
                  </a:lnTo>
                  <a:lnTo>
                    <a:pt x="2058" y="183"/>
                  </a:lnTo>
                  <a:lnTo>
                    <a:pt x="2114" y="213"/>
                  </a:lnTo>
                  <a:lnTo>
                    <a:pt x="2165" y="246"/>
                  </a:lnTo>
                  <a:lnTo>
                    <a:pt x="2212" y="281"/>
                  </a:lnTo>
                  <a:lnTo>
                    <a:pt x="2253" y="318"/>
                  </a:lnTo>
                  <a:lnTo>
                    <a:pt x="2290" y="356"/>
                  </a:lnTo>
                  <a:lnTo>
                    <a:pt x="2321" y="393"/>
                  </a:lnTo>
                  <a:lnTo>
                    <a:pt x="2346" y="434"/>
                  </a:lnTo>
                  <a:lnTo>
                    <a:pt x="2368" y="474"/>
                  </a:lnTo>
                  <a:lnTo>
                    <a:pt x="2381" y="516"/>
                  </a:lnTo>
                  <a:lnTo>
                    <a:pt x="2390" y="557"/>
                  </a:lnTo>
                  <a:lnTo>
                    <a:pt x="2393" y="599"/>
                  </a:lnTo>
                  <a:lnTo>
                    <a:pt x="2390" y="640"/>
                  </a:lnTo>
                  <a:lnTo>
                    <a:pt x="2381" y="683"/>
                  </a:lnTo>
                  <a:lnTo>
                    <a:pt x="2368" y="724"/>
                  </a:lnTo>
                  <a:lnTo>
                    <a:pt x="2346" y="764"/>
                  </a:lnTo>
                  <a:lnTo>
                    <a:pt x="2321" y="804"/>
                  </a:lnTo>
                  <a:lnTo>
                    <a:pt x="2290" y="843"/>
                  </a:lnTo>
                  <a:lnTo>
                    <a:pt x="2253" y="881"/>
                  </a:lnTo>
                  <a:lnTo>
                    <a:pt x="2212" y="916"/>
                  </a:lnTo>
                  <a:lnTo>
                    <a:pt x="2165" y="951"/>
                  </a:lnTo>
                  <a:lnTo>
                    <a:pt x="2114" y="984"/>
                  </a:lnTo>
                  <a:lnTo>
                    <a:pt x="2058" y="1016"/>
                  </a:lnTo>
                  <a:lnTo>
                    <a:pt x="1997" y="1045"/>
                  </a:lnTo>
                  <a:lnTo>
                    <a:pt x="1934" y="1072"/>
                  </a:lnTo>
                  <a:lnTo>
                    <a:pt x="1866" y="1096"/>
                  </a:lnTo>
                  <a:lnTo>
                    <a:pt x="1795" y="1117"/>
                  </a:lnTo>
                  <a:lnTo>
                    <a:pt x="1722" y="1137"/>
                  </a:lnTo>
                  <a:lnTo>
                    <a:pt x="1645" y="1155"/>
                  </a:lnTo>
                  <a:lnTo>
                    <a:pt x="1566" y="1169"/>
                  </a:lnTo>
                  <a:lnTo>
                    <a:pt x="1486" y="1181"/>
                  </a:lnTo>
                  <a:lnTo>
                    <a:pt x="1404" y="1190"/>
                  </a:lnTo>
                  <a:lnTo>
                    <a:pt x="1321" y="1194"/>
                  </a:lnTo>
                  <a:lnTo>
                    <a:pt x="1238" y="1198"/>
                  </a:lnTo>
                  <a:lnTo>
                    <a:pt x="1155" y="1198"/>
                  </a:lnTo>
                  <a:lnTo>
                    <a:pt x="1072" y="1194"/>
                  </a:lnTo>
                  <a:lnTo>
                    <a:pt x="989" y="1190"/>
                  </a:lnTo>
                  <a:lnTo>
                    <a:pt x="907" y="1181"/>
                  </a:lnTo>
                  <a:lnTo>
                    <a:pt x="827" y="1169"/>
                  </a:lnTo>
                  <a:lnTo>
                    <a:pt x="748" y="1155"/>
                  </a:lnTo>
                  <a:lnTo>
                    <a:pt x="673" y="1137"/>
                  </a:lnTo>
                  <a:lnTo>
                    <a:pt x="599" y="1117"/>
                  </a:lnTo>
                  <a:lnTo>
                    <a:pt x="528" y="1096"/>
                  </a:lnTo>
                  <a:lnTo>
                    <a:pt x="460" y="1072"/>
                  </a:lnTo>
                  <a:lnTo>
                    <a:pt x="396" y="1045"/>
                  </a:lnTo>
                  <a:lnTo>
                    <a:pt x="336" y="1016"/>
                  </a:lnTo>
                  <a:lnTo>
                    <a:pt x="280" y="984"/>
                  </a:lnTo>
                  <a:lnTo>
                    <a:pt x="228" y="951"/>
                  </a:lnTo>
                  <a:lnTo>
                    <a:pt x="181" y="916"/>
                  </a:lnTo>
                  <a:lnTo>
                    <a:pt x="141" y="881"/>
                  </a:lnTo>
                  <a:lnTo>
                    <a:pt x="103" y="843"/>
                  </a:lnTo>
                  <a:lnTo>
                    <a:pt x="72" y="804"/>
                  </a:lnTo>
                  <a:lnTo>
                    <a:pt x="47" y="764"/>
                  </a:lnTo>
                  <a:lnTo>
                    <a:pt x="26" y="724"/>
                  </a:lnTo>
                  <a:lnTo>
                    <a:pt x="12" y="683"/>
                  </a:lnTo>
                  <a:lnTo>
                    <a:pt x="3" y="640"/>
                  </a:lnTo>
                  <a:lnTo>
                    <a:pt x="0" y="599"/>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6" name="Rectangle 8">
              <a:extLst>
                <a:ext uri="{FF2B5EF4-FFF2-40B4-BE49-F238E27FC236}">
                  <a16:creationId xmlns:a16="http://schemas.microsoft.com/office/drawing/2014/main" id="{E9E1140A-52FA-C296-86AF-234C58E85F44}"/>
                </a:ext>
              </a:extLst>
            </p:cNvPr>
            <p:cNvSpPr>
              <a:spLocks noChangeArrowheads="1"/>
            </p:cNvSpPr>
            <p:nvPr/>
          </p:nvSpPr>
          <p:spPr bwMode="auto">
            <a:xfrm>
              <a:off x="2594" y="544"/>
              <a:ext cx="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7" name="Rectangle 9">
              <a:extLst>
                <a:ext uri="{FF2B5EF4-FFF2-40B4-BE49-F238E27FC236}">
                  <a16:creationId xmlns:a16="http://schemas.microsoft.com/office/drawing/2014/main" id="{00085B93-830C-5161-1C27-8C8FA507C9A6}"/>
                </a:ext>
              </a:extLst>
            </p:cNvPr>
            <p:cNvSpPr>
              <a:spLocks noChangeArrowheads="1"/>
            </p:cNvSpPr>
            <p:nvPr/>
          </p:nvSpPr>
          <p:spPr bwMode="auto">
            <a:xfrm>
              <a:off x="2451" y="680"/>
              <a:ext cx="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58" name="Rectangle 10">
              <a:extLst>
                <a:ext uri="{FF2B5EF4-FFF2-40B4-BE49-F238E27FC236}">
                  <a16:creationId xmlns:a16="http://schemas.microsoft.com/office/drawing/2014/main" id="{BE3F5476-A0DE-49CB-89FB-7F9042BB91AF}"/>
                </a:ext>
              </a:extLst>
            </p:cNvPr>
            <p:cNvSpPr>
              <a:spLocks noChangeArrowheads="1"/>
            </p:cNvSpPr>
            <p:nvPr/>
          </p:nvSpPr>
          <p:spPr bwMode="auto">
            <a:xfrm>
              <a:off x="2544" y="720"/>
              <a:ext cx="48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rPr>
                <a:t>MATOC</a:t>
              </a:r>
            </a:p>
          </p:txBody>
        </p:sp>
        <p:sp>
          <p:nvSpPr>
            <p:cNvPr id="130059" name="Rectangle 11">
              <a:extLst>
                <a:ext uri="{FF2B5EF4-FFF2-40B4-BE49-F238E27FC236}">
                  <a16:creationId xmlns:a16="http://schemas.microsoft.com/office/drawing/2014/main" id="{525DF422-8C18-0D84-A08F-BB43CC2A9FF5}"/>
                </a:ext>
              </a:extLst>
            </p:cNvPr>
            <p:cNvSpPr>
              <a:spLocks noChangeArrowheads="1"/>
            </p:cNvSpPr>
            <p:nvPr/>
          </p:nvSpPr>
          <p:spPr bwMode="auto">
            <a:xfrm>
              <a:off x="2599" y="953"/>
              <a:ext cx="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0" name="Freeform 12">
              <a:extLst>
                <a:ext uri="{FF2B5EF4-FFF2-40B4-BE49-F238E27FC236}">
                  <a16:creationId xmlns:a16="http://schemas.microsoft.com/office/drawing/2014/main" id="{5C139CA8-E90A-0F94-A982-039BFE6F9B90}"/>
                </a:ext>
              </a:extLst>
            </p:cNvPr>
            <p:cNvSpPr>
              <a:spLocks/>
            </p:cNvSpPr>
            <p:nvPr/>
          </p:nvSpPr>
          <p:spPr bwMode="auto">
            <a:xfrm>
              <a:off x="486" y="1370"/>
              <a:ext cx="794"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3 w 1588"/>
                <a:gd name="T19" fmla="*/ 1 h 795"/>
                <a:gd name="T20" fmla="*/ 999 w 1588"/>
                <a:gd name="T21" fmla="*/ 13 h 795"/>
                <a:gd name="T22" fmla="*/ 1129 w 1588"/>
                <a:gd name="T23" fmla="*/ 36 h 795"/>
                <a:gd name="T24" fmla="*/ 1249 w 1588"/>
                <a:gd name="T25" fmla="*/ 71 h 795"/>
                <a:gd name="T26" fmla="*/ 1355 w 1588"/>
                <a:gd name="T27" fmla="*/ 116 h 795"/>
                <a:gd name="T28" fmla="*/ 1444 w 1588"/>
                <a:gd name="T29" fmla="*/ 169 h 795"/>
                <a:gd name="T30" fmla="*/ 1514 w 1588"/>
                <a:gd name="T31" fmla="*/ 229 h 795"/>
                <a:gd name="T32" fmla="*/ 1560 w 1588"/>
                <a:gd name="T33" fmla="*/ 294 h 795"/>
                <a:gd name="T34" fmla="*/ 1585 w 1588"/>
                <a:gd name="T35" fmla="*/ 362 h 795"/>
                <a:gd name="T36" fmla="*/ 1585 w 1588"/>
                <a:gd name="T37" fmla="*/ 431 h 795"/>
                <a:gd name="T38" fmla="*/ 1560 w 1588"/>
                <a:gd name="T39" fmla="*/ 500 h 795"/>
                <a:gd name="T40" fmla="*/ 1514 w 1588"/>
                <a:gd name="T41" fmla="*/ 565 h 795"/>
                <a:gd name="T42" fmla="*/ 1444 w 1588"/>
                <a:gd name="T43" fmla="*/ 625 h 795"/>
                <a:gd name="T44" fmla="*/ 1355 w 1588"/>
                <a:gd name="T45" fmla="*/ 678 h 795"/>
                <a:gd name="T46" fmla="*/ 1249 w 1588"/>
                <a:gd name="T47" fmla="*/ 722 h 795"/>
                <a:gd name="T48" fmla="*/ 1129 w 1588"/>
                <a:gd name="T49" fmla="*/ 757 h 795"/>
                <a:gd name="T50" fmla="*/ 999 w 1588"/>
                <a:gd name="T51" fmla="*/ 781 h 795"/>
                <a:gd name="T52" fmla="*/ 863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1" name="Freeform 13">
              <a:extLst>
                <a:ext uri="{FF2B5EF4-FFF2-40B4-BE49-F238E27FC236}">
                  <a16:creationId xmlns:a16="http://schemas.microsoft.com/office/drawing/2014/main" id="{60873A74-F59C-389F-9C4C-89BF07E66026}"/>
                </a:ext>
              </a:extLst>
            </p:cNvPr>
            <p:cNvSpPr>
              <a:spLocks/>
            </p:cNvSpPr>
            <p:nvPr/>
          </p:nvSpPr>
          <p:spPr bwMode="auto">
            <a:xfrm>
              <a:off x="486" y="1370"/>
              <a:ext cx="794"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3 w 1588"/>
                <a:gd name="T19" fmla="*/ 1 h 795"/>
                <a:gd name="T20" fmla="*/ 999 w 1588"/>
                <a:gd name="T21" fmla="*/ 13 h 795"/>
                <a:gd name="T22" fmla="*/ 1129 w 1588"/>
                <a:gd name="T23" fmla="*/ 36 h 795"/>
                <a:gd name="T24" fmla="*/ 1249 w 1588"/>
                <a:gd name="T25" fmla="*/ 71 h 795"/>
                <a:gd name="T26" fmla="*/ 1355 w 1588"/>
                <a:gd name="T27" fmla="*/ 116 h 795"/>
                <a:gd name="T28" fmla="*/ 1444 w 1588"/>
                <a:gd name="T29" fmla="*/ 169 h 795"/>
                <a:gd name="T30" fmla="*/ 1514 w 1588"/>
                <a:gd name="T31" fmla="*/ 229 h 795"/>
                <a:gd name="T32" fmla="*/ 1560 w 1588"/>
                <a:gd name="T33" fmla="*/ 294 h 795"/>
                <a:gd name="T34" fmla="*/ 1585 w 1588"/>
                <a:gd name="T35" fmla="*/ 362 h 795"/>
                <a:gd name="T36" fmla="*/ 1585 w 1588"/>
                <a:gd name="T37" fmla="*/ 431 h 795"/>
                <a:gd name="T38" fmla="*/ 1560 w 1588"/>
                <a:gd name="T39" fmla="*/ 500 h 795"/>
                <a:gd name="T40" fmla="*/ 1514 w 1588"/>
                <a:gd name="T41" fmla="*/ 565 h 795"/>
                <a:gd name="T42" fmla="*/ 1444 w 1588"/>
                <a:gd name="T43" fmla="*/ 625 h 795"/>
                <a:gd name="T44" fmla="*/ 1355 w 1588"/>
                <a:gd name="T45" fmla="*/ 678 h 795"/>
                <a:gd name="T46" fmla="*/ 1249 w 1588"/>
                <a:gd name="T47" fmla="*/ 722 h 795"/>
                <a:gd name="T48" fmla="*/ 1129 w 1588"/>
                <a:gd name="T49" fmla="*/ 757 h 795"/>
                <a:gd name="T50" fmla="*/ 999 w 1588"/>
                <a:gd name="T51" fmla="*/ 781 h 795"/>
                <a:gd name="T52" fmla="*/ 863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8" y="260"/>
                  </a:lnTo>
                  <a:lnTo>
                    <a:pt x="74" y="229"/>
                  </a:lnTo>
                  <a:lnTo>
                    <a:pt x="106" y="198"/>
                  </a:lnTo>
                  <a:lnTo>
                    <a:pt x="144" y="169"/>
                  </a:lnTo>
                  <a:lnTo>
                    <a:pt x="186" y="141"/>
                  </a:lnTo>
                  <a:lnTo>
                    <a:pt x="233" y="116"/>
                  </a:lnTo>
                  <a:lnTo>
                    <a:pt x="283" y="92"/>
                  </a:lnTo>
                  <a:lnTo>
                    <a:pt x="339" y="71"/>
                  </a:lnTo>
                  <a:lnTo>
                    <a:pt x="396" y="53"/>
                  </a:lnTo>
                  <a:lnTo>
                    <a:pt x="458" y="36"/>
                  </a:lnTo>
                  <a:lnTo>
                    <a:pt x="522" y="24"/>
                  </a:lnTo>
                  <a:lnTo>
                    <a:pt x="588" y="13"/>
                  </a:lnTo>
                  <a:lnTo>
                    <a:pt x="656" y="6"/>
                  </a:lnTo>
                  <a:lnTo>
                    <a:pt x="724" y="1"/>
                  </a:lnTo>
                  <a:lnTo>
                    <a:pt x="794" y="0"/>
                  </a:lnTo>
                  <a:lnTo>
                    <a:pt x="863" y="1"/>
                  </a:lnTo>
                  <a:lnTo>
                    <a:pt x="931" y="6"/>
                  </a:lnTo>
                  <a:lnTo>
                    <a:pt x="999" y="13"/>
                  </a:lnTo>
                  <a:lnTo>
                    <a:pt x="1066" y="24"/>
                  </a:lnTo>
                  <a:lnTo>
                    <a:pt x="1129" y="36"/>
                  </a:lnTo>
                  <a:lnTo>
                    <a:pt x="1190" y="53"/>
                  </a:lnTo>
                  <a:lnTo>
                    <a:pt x="1249" y="71"/>
                  </a:lnTo>
                  <a:lnTo>
                    <a:pt x="1303" y="92"/>
                  </a:lnTo>
                  <a:lnTo>
                    <a:pt x="1355" y="116"/>
                  </a:lnTo>
                  <a:lnTo>
                    <a:pt x="1402" y="141"/>
                  </a:lnTo>
                  <a:lnTo>
                    <a:pt x="1444" y="169"/>
                  </a:lnTo>
                  <a:lnTo>
                    <a:pt x="1482" y="198"/>
                  </a:lnTo>
                  <a:lnTo>
                    <a:pt x="1514" y="229"/>
                  </a:lnTo>
                  <a:lnTo>
                    <a:pt x="1539" y="260"/>
                  </a:lnTo>
                  <a:lnTo>
                    <a:pt x="1560" y="294"/>
                  </a:lnTo>
                  <a:lnTo>
                    <a:pt x="1576" y="328"/>
                  </a:lnTo>
                  <a:lnTo>
                    <a:pt x="1585" y="362"/>
                  </a:lnTo>
                  <a:lnTo>
                    <a:pt x="1588" y="397"/>
                  </a:lnTo>
                  <a:lnTo>
                    <a:pt x="1585" y="431"/>
                  </a:lnTo>
                  <a:lnTo>
                    <a:pt x="1576" y="466"/>
                  </a:lnTo>
                  <a:lnTo>
                    <a:pt x="1560" y="500"/>
                  </a:lnTo>
                  <a:lnTo>
                    <a:pt x="1539" y="533"/>
                  </a:lnTo>
                  <a:lnTo>
                    <a:pt x="1514" y="565"/>
                  </a:lnTo>
                  <a:lnTo>
                    <a:pt x="1482" y="595"/>
                  </a:lnTo>
                  <a:lnTo>
                    <a:pt x="1444" y="625"/>
                  </a:lnTo>
                  <a:lnTo>
                    <a:pt x="1402" y="653"/>
                  </a:lnTo>
                  <a:lnTo>
                    <a:pt x="1355" y="678"/>
                  </a:lnTo>
                  <a:lnTo>
                    <a:pt x="1303" y="701"/>
                  </a:lnTo>
                  <a:lnTo>
                    <a:pt x="1249" y="722"/>
                  </a:lnTo>
                  <a:lnTo>
                    <a:pt x="1190" y="742"/>
                  </a:lnTo>
                  <a:lnTo>
                    <a:pt x="1129" y="757"/>
                  </a:lnTo>
                  <a:lnTo>
                    <a:pt x="1066" y="771"/>
                  </a:lnTo>
                  <a:lnTo>
                    <a:pt x="999" y="781"/>
                  </a:lnTo>
                  <a:lnTo>
                    <a:pt x="931" y="789"/>
                  </a:lnTo>
                  <a:lnTo>
                    <a:pt x="863" y="793"/>
                  </a:lnTo>
                  <a:lnTo>
                    <a:pt x="794" y="795"/>
                  </a:lnTo>
                  <a:lnTo>
                    <a:pt x="724" y="793"/>
                  </a:lnTo>
                  <a:lnTo>
                    <a:pt x="656" y="789"/>
                  </a:lnTo>
                  <a:lnTo>
                    <a:pt x="588" y="781"/>
                  </a:lnTo>
                  <a:lnTo>
                    <a:pt x="522" y="771"/>
                  </a:lnTo>
                  <a:lnTo>
                    <a:pt x="458" y="757"/>
                  </a:lnTo>
                  <a:lnTo>
                    <a:pt x="396" y="742"/>
                  </a:lnTo>
                  <a:lnTo>
                    <a:pt x="339" y="722"/>
                  </a:lnTo>
                  <a:lnTo>
                    <a:pt x="283" y="701"/>
                  </a:lnTo>
                  <a:lnTo>
                    <a:pt x="233" y="678"/>
                  </a:lnTo>
                  <a:lnTo>
                    <a:pt x="186" y="653"/>
                  </a:lnTo>
                  <a:lnTo>
                    <a:pt x="144" y="625"/>
                  </a:lnTo>
                  <a:lnTo>
                    <a:pt x="106" y="595"/>
                  </a:lnTo>
                  <a:lnTo>
                    <a:pt x="74" y="565"/>
                  </a:lnTo>
                  <a:lnTo>
                    <a:pt x="48"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2" name="Freeform 14">
              <a:extLst>
                <a:ext uri="{FF2B5EF4-FFF2-40B4-BE49-F238E27FC236}">
                  <a16:creationId xmlns:a16="http://schemas.microsoft.com/office/drawing/2014/main" id="{5C130E95-5957-B281-E22C-E816EDD7F3B4}"/>
                </a:ext>
              </a:extLst>
            </p:cNvPr>
            <p:cNvSpPr>
              <a:spLocks/>
            </p:cNvSpPr>
            <p:nvPr/>
          </p:nvSpPr>
          <p:spPr bwMode="auto">
            <a:xfrm>
              <a:off x="429" y="1314"/>
              <a:ext cx="794" cy="397"/>
            </a:xfrm>
            <a:custGeom>
              <a:avLst/>
              <a:gdLst>
                <a:gd name="T0" fmla="*/ 3 w 1587"/>
                <a:gd name="T1" fmla="*/ 362 h 795"/>
                <a:gd name="T2" fmla="*/ 27 w 1587"/>
                <a:gd name="T3" fmla="*/ 294 h 795"/>
                <a:gd name="T4" fmla="*/ 74 w 1587"/>
                <a:gd name="T5" fmla="*/ 229 h 795"/>
                <a:gd name="T6" fmla="*/ 143 w 1587"/>
                <a:gd name="T7" fmla="*/ 170 h 795"/>
                <a:gd name="T8" fmla="*/ 233 w 1587"/>
                <a:gd name="T9" fmla="*/ 117 h 795"/>
                <a:gd name="T10" fmla="*/ 338 w 1587"/>
                <a:gd name="T11" fmla="*/ 71 h 795"/>
                <a:gd name="T12" fmla="*/ 458 w 1587"/>
                <a:gd name="T13" fmla="*/ 37 h 795"/>
                <a:gd name="T14" fmla="*/ 588 w 1587"/>
                <a:gd name="T15" fmla="*/ 14 h 795"/>
                <a:gd name="T16" fmla="*/ 724 w 1587"/>
                <a:gd name="T17" fmla="*/ 2 h 795"/>
                <a:gd name="T18" fmla="*/ 863 w 1587"/>
                <a:gd name="T19" fmla="*/ 2 h 795"/>
                <a:gd name="T20" fmla="*/ 999 w 1587"/>
                <a:gd name="T21" fmla="*/ 14 h 795"/>
                <a:gd name="T22" fmla="*/ 1129 w 1587"/>
                <a:gd name="T23" fmla="*/ 37 h 795"/>
                <a:gd name="T24" fmla="*/ 1249 w 1587"/>
                <a:gd name="T25" fmla="*/ 71 h 795"/>
                <a:gd name="T26" fmla="*/ 1354 w 1587"/>
                <a:gd name="T27" fmla="*/ 117 h 795"/>
                <a:gd name="T28" fmla="*/ 1444 w 1587"/>
                <a:gd name="T29" fmla="*/ 170 h 795"/>
                <a:gd name="T30" fmla="*/ 1513 w 1587"/>
                <a:gd name="T31" fmla="*/ 229 h 795"/>
                <a:gd name="T32" fmla="*/ 1560 w 1587"/>
                <a:gd name="T33" fmla="*/ 294 h 795"/>
                <a:gd name="T34" fmla="*/ 1584 w 1587"/>
                <a:gd name="T35" fmla="*/ 362 h 795"/>
                <a:gd name="T36" fmla="*/ 1584 w 1587"/>
                <a:gd name="T37" fmla="*/ 432 h 795"/>
                <a:gd name="T38" fmla="*/ 1560 w 1587"/>
                <a:gd name="T39" fmla="*/ 500 h 795"/>
                <a:gd name="T40" fmla="*/ 1513 w 1587"/>
                <a:gd name="T41" fmla="*/ 565 h 795"/>
                <a:gd name="T42" fmla="*/ 1444 w 1587"/>
                <a:gd name="T43" fmla="*/ 626 h 795"/>
                <a:gd name="T44" fmla="*/ 1354 w 1587"/>
                <a:gd name="T45" fmla="*/ 679 h 795"/>
                <a:gd name="T46" fmla="*/ 1249 w 1587"/>
                <a:gd name="T47" fmla="*/ 723 h 795"/>
                <a:gd name="T48" fmla="*/ 1129 w 1587"/>
                <a:gd name="T49" fmla="*/ 757 h 795"/>
                <a:gd name="T50" fmla="*/ 999 w 1587"/>
                <a:gd name="T51" fmla="*/ 782 h 795"/>
                <a:gd name="T52" fmla="*/ 863 w 1587"/>
                <a:gd name="T53" fmla="*/ 794 h 795"/>
                <a:gd name="T54" fmla="*/ 724 w 1587"/>
                <a:gd name="T55" fmla="*/ 794 h 795"/>
                <a:gd name="T56" fmla="*/ 588 w 1587"/>
                <a:gd name="T57" fmla="*/ 782 h 795"/>
                <a:gd name="T58" fmla="*/ 458 w 1587"/>
                <a:gd name="T59" fmla="*/ 757 h 795"/>
                <a:gd name="T60" fmla="*/ 338 w 1587"/>
                <a:gd name="T61" fmla="*/ 723 h 795"/>
                <a:gd name="T62" fmla="*/ 233 w 1587"/>
                <a:gd name="T63" fmla="*/ 679 h 795"/>
                <a:gd name="T64" fmla="*/ 143 w 1587"/>
                <a:gd name="T65" fmla="*/ 626 h 795"/>
                <a:gd name="T66" fmla="*/ 74 w 1587"/>
                <a:gd name="T67" fmla="*/ 565 h 795"/>
                <a:gd name="T68" fmla="*/ 27 w 1587"/>
                <a:gd name="T69" fmla="*/ 500 h 795"/>
                <a:gd name="T70" fmla="*/ 3 w 1587"/>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795">
                  <a:moveTo>
                    <a:pt x="0" y="397"/>
                  </a:moveTo>
                  <a:lnTo>
                    <a:pt x="3" y="362"/>
                  </a:lnTo>
                  <a:lnTo>
                    <a:pt x="12" y="329"/>
                  </a:lnTo>
                  <a:lnTo>
                    <a:pt x="27" y="294"/>
                  </a:lnTo>
                  <a:lnTo>
                    <a:pt x="48" y="261"/>
                  </a:lnTo>
                  <a:lnTo>
                    <a:pt x="74" y="229"/>
                  </a:lnTo>
                  <a:lnTo>
                    <a:pt x="106" y="199"/>
                  </a:lnTo>
                  <a:lnTo>
                    <a:pt x="143" y="170"/>
                  </a:lnTo>
                  <a:lnTo>
                    <a:pt x="186" y="141"/>
                  </a:lnTo>
                  <a:lnTo>
                    <a:pt x="233" y="117"/>
                  </a:lnTo>
                  <a:lnTo>
                    <a:pt x="282" y="93"/>
                  </a:lnTo>
                  <a:lnTo>
                    <a:pt x="338" y="71"/>
                  </a:lnTo>
                  <a:lnTo>
                    <a:pt x="396" y="53"/>
                  </a:lnTo>
                  <a:lnTo>
                    <a:pt x="458" y="37"/>
                  </a:lnTo>
                  <a:lnTo>
                    <a:pt x="521" y="25"/>
                  </a:lnTo>
                  <a:lnTo>
                    <a:pt x="588" y="14"/>
                  </a:lnTo>
                  <a:lnTo>
                    <a:pt x="656" y="6"/>
                  </a:lnTo>
                  <a:lnTo>
                    <a:pt x="724" y="2"/>
                  </a:lnTo>
                  <a:lnTo>
                    <a:pt x="793" y="0"/>
                  </a:lnTo>
                  <a:lnTo>
                    <a:pt x="863" y="2"/>
                  </a:lnTo>
                  <a:lnTo>
                    <a:pt x="931" y="6"/>
                  </a:lnTo>
                  <a:lnTo>
                    <a:pt x="999" y="14"/>
                  </a:lnTo>
                  <a:lnTo>
                    <a:pt x="1064" y="25"/>
                  </a:lnTo>
                  <a:lnTo>
                    <a:pt x="1129" y="37"/>
                  </a:lnTo>
                  <a:lnTo>
                    <a:pt x="1190" y="53"/>
                  </a:lnTo>
                  <a:lnTo>
                    <a:pt x="1249" y="71"/>
                  </a:lnTo>
                  <a:lnTo>
                    <a:pt x="1303" y="93"/>
                  </a:lnTo>
                  <a:lnTo>
                    <a:pt x="1354" y="117"/>
                  </a:lnTo>
                  <a:lnTo>
                    <a:pt x="1401" y="141"/>
                  </a:lnTo>
                  <a:lnTo>
                    <a:pt x="1444" y="170"/>
                  </a:lnTo>
                  <a:lnTo>
                    <a:pt x="1481"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1" y="595"/>
                  </a:lnTo>
                  <a:lnTo>
                    <a:pt x="1444" y="626"/>
                  </a:lnTo>
                  <a:lnTo>
                    <a:pt x="1401" y="653"/>
                  </a:lnTo>
                  <a:lnTo>
                    <a:pt x="1354" y="679"/>
                  </a:lnTo>
                  <a:lnTo>
                    <a:pt x="1303" y="701"/>
                  </a:lnTo>
                  <a:lnTo>
                    <a:pt x="1249" y="723"/>
                  </a:lnTo>
                  <a:lnTo>
                    <a:pt x="1190" y="742"/>
                  </a:lnTo>
                  <a:lnTo>
                    <a:pt x="1129" y="757"/>
                  </a:lnTo>
                  <a:lnTo>
                    <a:pt x="1064" y="771"/>
                  </a:lnTo>
                  <a:lnTo>
                    <a:pt x="999" y="782"/>
                  </a:lnTo>
                  <a:lnTo>
                    <a:pt x="931" y="789"/>
                  </a:lnTo>
                  <a:lnTo>
                    <a:pt x="863" y="794"/>
                  </a:lnTo>
                  <a:lnTo>
                    <a:pt x="793" y="795"/>
                  </a:lnTo>
                  <a:lnTo>
                    <a:pt x="724" y="794"/>
                  </a:lnTo>
                  <a:lnTo>
                    <a:pt x="656" y="789"/>
                  </a:lnTo>
                  <a:lnTo>
                    <a:pt x="588" y="782"/>
                  </a:lnTo>
                  <a:lnTo>
                    <a:pt x="521" y="771"/>
                  </a:lnTo>
                  <a:lnTo>
                    <a:pt x="458" y="757"/>
                  </a:lnTo>
                  <a:lnTo>
                    <a:pt x="396" y="742"/>
                  </a:lnTo>
                  <a:lnTo>
                    <a:pt x="338" y="723"/>
                  </a:lnTo>
                  <a:lnTo>
                    <a:pt x="282"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3" name="Rectangle 15">
              <a:extLst>
                <a:ext uri="{FF2B5EF4-FFF2-40B4-BE49-F238E27FC236}">
                  <a16:creationId xmlns:a16="http://schemas.microsoft.com/office/drawing/2014/main" id="{F90746AC-13BD-62ED-9EDF-EF1F29B60E13}"/>
                </a:ext>
              </a:extLst>
            </p:cNvPr>
            <p:cNvSpPr>
              <a:spLocks noChangeArrowheads="1"/>
            </p:cNvSpPr>
            <p:nvPr/>
          </p:nvSpPr>
          <p:spPr bwMode="auto">
            <a:xfrm>
              <a:off x="583" y="1419"/>
              <a:ext cx="45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 Ops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Planning</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4" name="Freeform 16">
              <a:extLst>
                <a:ext uri="{FF2B5EF4-FFF2-40B4-BE49-F238E27FC236}">
                  <a16:creationId xmlns:a16="http://schemas.microsoft.com/office/drawing/2014/main" id="{808F0596-E08B-2F8D-0347-03BBA3DE6B7E}"/>
                </a:ext>
              </a:extLst>
            </p:cNvPr>
            <p:cNvSpPr>
              <a:spLocks/>
            </p:cNvSpPr>
            <p:nvPr/>
          </p:nvSpPr>
          <p:spPr bwMode="auto">
            <a:xfrm>
              <a:off x="1852" y="1370"/>
              <a:ext cx="795" cy="398"/>
            </a:xfrm>
            <a:custGeom>
              <a:avLst/>
              <a:gdLst>
                <a:gd name="T0" fmla="*/ 3 w 1589"/>
                <a:gd name="T1" fmla="*/ 362 h 795"/>
                <a:gd name="T2" fmla="*/ 27 w 1589"/>
                <a:gd name="T3" fmla="*/ 294 h 795"/>
                <a:gd name="T4" fmla="*/ 76 w 1589"/>
                <a:gd name="T5" fmla="*/ 229 h 795"/>
                <a:gd name="T6" fmla="*/ 144 w 1589"/>
                <a:gd name="T7" fmla="*/ 169 h 795"/>
                <a:gd name="T8" fmla="*/ 233 w 1589"/>
                <a:gd name="T9" fmla="*/ 116 h 795"/>
                <a:gd name="T10" fmla="*/ 339 w 1589"/>
                <a:gd name="T11" fmla="*/ 71 h 795"/>
                <a:gd name="T12" fmla="*/ 460 w 1589"/>
                <a:gd name="T13" fmla="*/ 36 h 795"/>
                <a:gd name="T14" fmla="*/ 590 w 1589"/>
                <a:gd name="T15" fmla="*/ 13 h 795"/>
                <a:gd name="T16" fmla="*/ 726 w 1589"/>
                <a:gd name="T17" fmla="*/ 1 h 795"/>
                <a:gd name="T18" fmla="*/ 863 w 1589"/>
                <a:gd name="T19" fmla="*/ 1 h 795"/>
                <a:gd name="T20" fmla="*/ 1000 w 1589"/>
                <a:gd name="T21" fmla="*/ 13 h 795"/>
                <a:gd name="T22" fmla="*/ 1130 w 1589"/>
                <a:gd name="T23" fmla="*/ 36 h 795"/>
                <a:gd name="T24" fmla="*/ 1250 w 1589"/>
                <a:gd name="T25" fmla="*/ 71 h 795"/>
                <a:gd name="T26" fmla="*/ 1356 w 1589"/>
                <a:gd name="T27" fmla="*/ 116 h 795"/>
                <a:gd name="T28" fmla="*/ 1446 w 1589"/>
                <a:gd name="T29" fmla="*/ 169 h 795"/>
                <a:gd name="T30" fmla="*/ 1514 w 1589"/>
                <a:gd name="T31" fmla="*/ 229 h 795"/>
                <a:gd name="T32" fmla="*/ 1562 w 1589"/>
                <a:gd name="T33" fmla="*/ 294 h 795"/>
                <a:gd name="T34" fmla="*/ 1586 w 1589"/>
                <a:gd name="T35" fmla="*/ 362 h 795"/>
                <a:gd name="T36" fmla="*/ 1586 w 1589"/>
                <a:gd name="T37" fmla="*/ 431 h 795"/>
                <a:gd name="T38" fmla="*/ 1562 w 1589"/>
                <a:gd name="T39" fmla="*/ 500 h 795"/>
                <a:gd name="T40" fmla="*/ 1514 w 1589"/>
                <a:gd name="T41" fmla="*/ 565 h 795"/>
                <a:gd name="T42" fmla="*/ 1446 w 1589"/>
                <a:gd name="T43" fmla="*/ 625 h 795"/>
                <a:gd name="T44" fmla="*/ 1356 w 1589"/>
                <a:gd name="T45" fmla="*/ 678 h 795"/>
                <a:gd name="T46" fmla="*/ 1250 w 1589"/>
                <a:gd name="T47" fmla="*/ 722 h 795"/>
                <a:gd name="T48" fmla="*/ 1130 w 1589"/>
                <a:gd name="T49" fmla="*/ 757 h 795"/>
                <a:gd name="T50" fmla="*/ 1000 w 1589"/>
                <a:gd name="T51" fmla="*/ 781 h 795"/>
                <a:gd name="T52" fmla="*/ 863 w 1589"/>
                <a:gd name="T53" fmla="*/ 793 h 795"/>
                <a:gd name="T54" fmla="*/ 726 w 1589"/>
                <a:gd name="T55" fmla="*/ 793 h 795"/>
                <a:gd name="T56" fmla="*/ 590 w 1589"/>
                <a:gd name="T57" fmla="*/ 781 h 795"/>
                <a:gd name="T58" fmla="*/ 460 w 1589"/>
                <a:gd name="T59" fmla="*/ 757 h 795"/>
                <a:gd name="T60" fmla="*/ 339 w 1589"/>
                <a:gd name="T61" fmla="*/ 722 h 795"/>
                <a:gd name="T62" fmla="*/ 233 w 1589"/>
                <a:gd name="T63" fmla="*/ 678 h 795"/>
                <a:gd name="T64" fmla="*/ 144 w 1589"/>
                <a:gd name="T65" fmla="*/ 625 h 795"/>
                <a:gd name="T66" fmla="*/ 76 w 1589"/>
                <a:gd name="T67" fmla="*/ 565 h 795"/>
                <a:gd name="T68" fmla="*/ 27 w 1589"/>
                <a:gd name="T69" fmla="*/ 500 h 795"/>
                <a:gd name="T70" fmla="*/ 3 w 1589"/>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5" name="Freeform 17">
              <a:extLst>
                <a:ext uri="{FF2B5EF4-FFF2-40B4-BE49-F238E27FC236}">
                  <a16:creationId xmlns:a16="http://schemas.microsoft.com/office/drawing/2014/main" id="{BA29FD13-F81D-0AC8-F783-DBE26C2CC791}"/>
                </a:ext>
              </a:extLst>
            </p:cNvPr>
            <p:cNvSpPr>
              <a:spLocks/>
            </p:cNvSpPr>
            <p:nvPr/>
          </p:nvSpPr>
          <p:spPr bwMode="auto">
            <a:xfrm>
              <a:off x="1852" y="1370"/>
              <a:ext cx="795" cy="398"/>
            </a:xfrm>
            <a:custGeom>
              <a:avLst/>
              <a:gdLst>
                <a:gd name="T0" fmla="*/ 3 w 1589"/>
                <a:gd name="T1" fmla="*/ 362 h 795"/>
                <a:gd name="T2" fmla="*/ 27 w 1589"/>
                <a:gd name="T3" fmla="*/ 294 h 795"/>
                <a:gd name="T4" fmla="*/ 76 w 1589"/>
                <a:gd name="T5" fmla="*/ 229 h 795"/>
                <a:gd name="T6" fmla="*/ 144 w 1589"/>
                <a:gd name="T7" fmla="*/ 169 h 795"/>
                <a:gd name="T8" fmla="*/ 233 w 1589"/>
                <a:gd name="T9" fmla="*/ 116 h 795"/>
                <a:gd name="T10" fmla="*/ 339 w 1589"/>
                <a:gd name="T11" fmla="*/ 71 h 795"/>
                <a:gd name="T12" fmla="*/ 460 w 1589"/>
                <a:gd name="T13" fmla="*/ 36 h 795"/>
                <a:gd name="T14" fmla="*/ 590 w 1589"/>
                <a:gd name="T15" fmla="*/ 13 h 795"/>
                <a:gd name="T16" fmla="*/ 726 w 1589"/>
                <a:gd name="T17" fmla="*/ 1 h 795"/>
                <a:gd name="T18" fmla="*/ 863 w 1589"/>
                <a:gd name="T19" fmla="*/ 1 h 795"/>
                <a:gd name="T20" fmla="*/ 1000 w 1589"/>
                <a:gd name="T21" fmla="*/ 13 h 795"/>
                <a:gd name="T22" fmla="*/ 1130 w 1589"/>
                <a:gd name="T23" fmla="*/ 36 h 795"/>
                <a:gd name="T24" fmla="*/ 1250 w 1589"/>
                <a:gd name="T25" fmla="*/ 71 h 795"/>
                <a:gd name="T26" fmla="*/ 1356 w 1589"/>
                <a:gd name="T27" fmla="*/ 116 h 795"/>
                <a:gd name="T28" fmla="*/ 1446 w 1589"/>
                <a:gd name="T29" fmla="*/ 169 h 795"/>
                <a:gd name="T30" fmla="*/ 1514 w 1589"/>
                <a:gd name="T31" fmla="*/ 229 h 795"/>
                <a:gd name="T32" fmla="*/ 1562 w 1589"/>
                <a:gd name="T33" fmla="*/ 294 h 795"/>
                <a:gd name="T34" fmla="*/ 1586 w 1589"/>
                <a:gd name="T35" fmla="*/ 362 h 795"/>
                <a:gd name="T36" fmla="*/ 1586 w 1589"/>
                <a:gd name="T37" fmla="*/ 431 h 795"/>
                <a:gd name="T38" fmla="*/ 1562 w 1589"/>
                <a:gd name="T39" fmla="*/ 500 h 795"/>
                <a:gd name="T40" fmla="*/ 1514 w 1589"/>
                <a:gd name="T41" fmla="*/ 565 h 795"/>
                <a:gd name="T42" fmla="*/ 1446 w 1589"/>
                <a:gd name="T43" fmla="*/ 625 h 795"/>
                <a:gd name="T44" fmla="*/ 1356 w 1589"/>
                <a:gd name="T45" fmla="*/ 678 h 795"/>
                <a:gd name="T46" fmla="*/ 1250 w 1589"/>
                <a:gd name="T47" fmla="*/ 722 h 795"/>
                <a:gd name="T48" fmla="*/ 1130 w 1589"/>
                <a:gd name="T49" fmla="*/ 757 h 795"/>
                <a:gd name="T50" fmla="*/ 1000 w 1589"/>
                <a:gd name="T51" fmla="*/ 781 h 795"/>
                <a:gd name="T52" fmla="*/ 863 w 1589"/>
                <a:gd name="T53" fmla="*/ 793 h 795"/>
                <a:gd name="T54" fmla="*/ 726 w 1589"/>
                <a:gd name="T55" fmla="*/ 793 h 795"/>
                <a:gd name="T56" fmla="*/ 590 w 1589"/>
                <a:gd name="T57" fmla="*/ 781 h 795"/>
                <a:gd name="T58" fmla="*/ 460 w 1589"/>
                <a:gd name="T59" fmla="*/ 757 h 795"/>
                <a:gd name="T60" fmla="*/ 339 w 1589"/>
                <a:gd name="T61" fmla="*/ 722 h 795"/>
                <a:gd name="T62" fmla="*/ 233 w 1589"/>
                <a:gd name="T63" fmla="*/ 678 h 795"/>
                <a:gd name="T64" fmla="*/ 144 w 1589"/>
                <a:gd name="T65" fmla="*/ 625 h 795"/>
                <a:gd name="T66" fmla="*/ 76 w 1589"/>
                <a:gd name="T67" fmla="*/ 565 h 795"/>
                <a:gd name="T68" fmla="*/ 27 w 1589"/>
                <a:gd name="T69" fmla="*/ 500 h 795"/>
                <a:gd name="T70" fmla="*/ 3 w 1589"/>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8"/>
                  </a:lnTo>
                  <a:lnTo>
                    <a:pt x="27" y="294"/>
                  </a:lnTo>
                  <a:lnTo>
                    <a:pt x="49" y="260"/>
                  </a:lnTo>
                  <a:lnTo>
                    <a:pt x="76" y="229"/>
                  </a:lnTo>
                  <a:lnTo>
                    <a:pt x="107" y="198"/>
                  </a:lnTo>
                  <a:lnTo>
                    <a:pt x="144" y="169"/>
                  </a:lnTo>
                  <a:lnTo>
                    <a:pt x="186" y="141"/>
                  </a:lnTo>
                  <a:lnTo>
                    <a:pt x="233" y="116"/>
                  </a:lnTo>
                  <a:lnTo>
                    <a:pt x="284" y="92"/>
                  </a:lnTo>
                  <a:lnTo>
                    <a:pt x="339" y="71"/>
                  </a:lnTo>
                  <a:lnTo>
                    <a:pt x="398" y="53"/>
                  </a:lnTo>
                  <a:lnTo>
                    <a:pt x="460" y="36"/>
                  </a:lnTo>
                  <a:lnTo>
                    <a:pt x="523" y="24"/>
                  </a:lnTo>
                  <a:lnTo>
                    <a:pt x="590" y="13"/>
                  </a:lnTo>
                  <a:lnTo>
                    <a:pt x="656" y="6"/>
                  </a:lnTo>
                  <a:lnTo>
                    <a:pt x="726" y="1"/>
                  </a:lnTo>
                  <a:lnTo>
                    <a:pt x="794" y="0"/>
                  </a:lnTo>
                  <a:lnTo>
                    <a:pt x="863" y="1"/>
                  </a:lnTo>
                  <a:lnTo>
                    <a:pt x="933" y="6"/>
                  </a:lnTo>
                  <a:lnTo>
                    <a:pt x="1000" y="13"/>
                  </a:lnTo>
                  <a:lnTo>
                    <a:pt x="1066" y="24"/>
                  </a:lnTo>
                  <a:lnTo>
                    <a:pt x="1130" y="36"/>
                  </a:lnTo>
                  <a:lnTo>
                    <a:pt x="1192" y="53"/>
                  </a:lnTo>
                  <a:lnTo>
                    <a:pt x="1250" y="71"/>
                  </a:lnTo>
                  <a:lnTo>
                    <a:pt x="1305" y="92"/>
                  </a:lnTo>
                  <a:lnTo>
                    <a:pt x="1356" y="116"/>
                  </a:lnTo>
                  <a:lnTo>
                    <a:pt x="1403" y="141"/>
                  </a:lnTo>
                  <a:lnTo>
                    <a:pt x="1446" y="169"/>
                  </a:lnTo>
                  <a:lnTo>
                    <a:pt x="1482" y="198"/>
                  </a:lnTo>
                  <a:lnTo>
                    <a:pt x="1514" y="229"/>
                  </a:lnTo>
                  <a:lnTo>
                    <a:pt x="1541" y="260"/>
                  </a:lnTo>
                  <a:lnTo>
                    <a:pt x="1562" y="294"/>
                  </a:lnTo>
                  <a:lnTo>
                    <a:pt x="1577" y="328"/>
                  </a:lnTo>
                  <a:lnTo>
                    <a:pt x="1586" y="362"/>
                  </a:lnTo>
                  <a:lnTo>
                    <a:pt x="1589" y="397"/>
                  </a:lnTo>
                  <a:lnTo>
                    <a:pt x="1586" y="431"/>
                  </a:lnTo>
                  <a:lnTo>
                    <a:pt x="1577" y="466"/>
                  </a:lnTo>
                  <a:lnTo>
                    <a:pt x="1562" y="500"/>
                  </a:lnTo>
                  <a:lnTo>
                    <a:pt x="1541" y="533"/>
                  </a:lnTo>
                  <a:lnTo>
                    <a:pt x="1514" y="565"/>
                  </a:lnTo>
                  <a:lnTo>
                    <a:pt x="1482" y="595"/>
                  </a:lnTo>
                  <a:lnTo>
                    <a:pt x="1446" y="625"/>
                  </a:lnTo>
                  <a:lnTo>
                    <a:pt x="1403" y="653"/>
                  </a:lnTo>
                  <a:lnTo>
                    <a:pt x="1356" y="678"/>
                  </a:lnTo>
                  <a:lnTo>
                    <a:pt x="1305" y="701"/>
                  </a:lnTo>
                  <a:lnTo>
                    <a:pt x="1250" y="722"/>
                  </a:lnTo>
                  <a:lnTo>
                    <a:pt x="1192" y="742"/>
                  </a:lnTo>
                  <a:lnTo>
                    <a:pt x="1130" y="757"/>
                  </a:lnTo>
                  <a:lnTo>
                    <a:pt x="1066" y="771"/>
                  </a:lnTo>
                  <a:lnTo>
                    <a:pt x="1000" y="781"/>
                  </a:lnTo>
                  <a:lnTo>
                    <a:pt x="933" y="789"/>
                  </a:lnTo>
                  <a:lnTo>
                    <a:pt x="863" y="793"/>
                  </a:lnTo>
                  <a:lnTo>
                    <a:pt x="794" y="795"/>
                  </a:lnTo>
                  <a:lnTo>
                    <a:pt x="726" y="793"/>
                  </a:lnTo>
                  <a:lnTo>
                    <a:pt x="656" y="789"/>
                  </a:lnTo>
                  <a:lnTo>
                    <a:pt x="590" y="781"/>
                  </a:lnTo>
                  <a:lnTo>
                    <a:pt x="523" y="771"/>
                  </a:lnTo>
                  <a:lnTo>
                    <a:pt x="460" y="757"/>
                  </a:lnTo>
                  <a:lnTo>
                    <a:pt x="398" y="742"/>
                  </a:lnTo>
                  <a:lnTo>
                    <a:pt x="339" y="722"/>
                  </a:lnTo>
                  <a:lnTo>
                    <a:pt x="284" y="701"/>
                  </a:lnTo>
                  <a:lnTo>
                    <a:pt x="233" y="678"/>
                  </a:lnTo>
                  <a:lnTo>
                    <a:pt x="186" y="653"/>
                  </a:lnTo>
                  <a:lnTo>
                    <a:pt x="144" y="625"/>
                  </a:lnTo>
                  <a:lnTo>
                    <a:pt x="107" y="595"/>
                  </a:lnTo>
                  <a:lnTo>
                    <a:pt x="76" y="565"/>
                  </a:lnTo>
                  <a:lnTo>
                    <a:pt x="49"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6" name="Freeform 18">
              <a:extLst>
                <a:ext uri="{FF2B5EF4-FFF2-40B4-BE49-F238E27FC236}">
                  <a16:creationId xmlns:a16="http://schemas.microsoft.com/office/drawing/2014/main" id="{BEC171E7-C712-9036-86AD-220F5F0EEE9B}"/>
                </a:ext>
              </a:extLst>
            </p:cNvPr>
            <p:cNvSpPr>
              <a:spLocks/>
            </p:cNvSpPr>
            <p:nvPr/>
          </p:nvSpPr>
          <p:spPr bwMode="auto">
            <a:xfrm>
              <a:off x="1795" y="1314"/>
              <a:ext cx="795" cy="397"/>
            </a:xfrm>
            <a:custGeom>
              <a:avLst/>
              <a:gdLst>
                <a:gd name="T0" fmla="*/ 3 w 1589"/>
                <a:gd name="T1" fmla="*/ 362 h 795"/>
                <a:gd name="T2" fmla="*/ 27 w 1589"/>
                <a:gd name="T3" fmla="*/ 294 h 795"/>
                <a:gd name="T4" fmla="*/ 75 w 1589"/>
                <a:gd name="T5" fmla="*/ 229 h 795"/>
                <a:gd name="T6" fmla="*/ 143 w 1589"/>
                <a:gd name="T7" fmla="*/ 170 h 795"/>
                <a:gd name="T8" fmla="*/ 233 w 1589"/>
                <a:gd name="T9" fmla="*/ 117 h 795"/>
                <a:gd name="T10" fmla="*/ 338 w 1589"/>
                <a:gd name="T11" fmla="*/ 71 h 795"/>
                <a:gd name="T12" fmla="*/ 459 w 1589"/>
                <a:gd name="T13" fmla="*/ 37 h 795"/>
                <a:gd name="T14" fmla="*/ 589 w 1589"/>
                <a:gd name="T15" fmla="*/ 14 h 795"/>
                <a:gd name="T16" fmla="*/ 725 w 1589"/>
                <a:gd name="T17" fmla="*/ 2 h 795"/>
                <a:gd name="T18" fmla="*/ 863 w 1589"/>
                <a:gd name="T19" fmla="*/ 2 h 795"/>
                <a:gd name="T20" fmla="*/ 999 w 1589"/>
                <a:gd name="T21" fmla="*/ 14 h 795"/>
                <a:gd name="T22" fmla="*/ 1129 w 1589"/>
                <a:gd name="T23" fmla="*/ 37 h 795"/>
                <a:gd name="T24" fmla="*/ 1250 w 1589"/>
                <a:gd name="T25" fmla="*/ 71 h 795"/>
                <a:gd name="T26" fmla="*/ 1356 w 1589"/>
                <a:gd name="T27" fmla="*/ 117 h 795"/>
                <a:gd name="T28" fmla="*/ 1445 w 1589"/>
                <a:gd name="T29" fmla="*/ 170 h 795"/>
                <a:gd name="T30" fmla="*/ 1513 w 1589"/>
                <a:gd name="T31" fmla="*/ 229 h 795"/>
                <a:gd name="T32" fmla="*/ 1562 w 1589"/>
                <a:gd name="T33" fmla="*/ 294 h 795"/>
                <a:gd name="T34" fmla="*/ 1586 w 1589"/>
                <a:gd name="T35" fmla="*/ 362 h 795"/>
                <a:gd name="T36" fmla="*/ 1586 w 1589"/>
                <a:gd name="T37" fmla="*/ 432 h 795"/>
                <a:gd name="T38" fmla="*/ 1562 w 1589"/>
                <a:gd name="T39" fmla="*/ 500 h 795"/>
                <a:gd name="T40" fmla="*/ 1513 w 1589"/>
                <a:gd name="T41" fmla="*/ 565 h 795"/>
                <a:gd name="T42" fmla="*/ 1445 w 1589"/>
                <a:gd name="T43" fmla="*/ 626 h 795"/>
                <a:gd name="T44" fmla="*/ 1356 w 1589"/>
                <a:gd name="T45" fmla="*/ 679 h 795"/>
                <a:gd name="T46" fmla="*/ 1250 w 1589"/>
                <a:gd name="T47" fmla="*/ 723 h 795"/>
                <a:gd name="T48" fmla="*/ 1129 w 1589"/>
                <a:gd name="T49" fmla="*/ 757 h 795"/>
                <a:gd name="T50" fmla="*/ 999 w 1589"/>
                <a:gd name="T51" fmla="*/ 782 h 795"/>
                <a:gd name="T52" fmla="*/ 863 w 1589"/>
                <a:gd name="T53" fmla="*/ 794 h 795"/>
                <a:gd name="T54" fmla="*/ 725 w 1589"/>
                <a:gd name="T55" fmla="*/ 794 h 795"/>
                <a:gd name="T56" fmla="*/ 589 w 1589"/>
                <a:gd name="T57" fmla="*/ 782 h 795"/>
                <a:gd name="T58" fmla="*/ 459 w 1589"/>
                <a:gd name="T59" fmla="*/ 757 h 795"/>
                <a:gd name="T60" fmla="*/ 338 w 1589"/>
                <a:gd name="T61" fmla="*/ 723 h 795"/>
                <a:gd name="T62" fmla="*/ 233 w 1589"/>
                <a:gd name="T63" fmla="*/ 679 h 795"/>
                <a:gd name="T64" fmla="*/ 143 w 1589"/>
                <a:gd name="T65" fmla="*/ 626 h 795"/>
                <a:gd name="T66" fmla="*/ 75 w 1589"/>
                <a:gd name="T67" fmla="*/ 565 h 795"/>
                <a:gd name="T68" fmla="*/ 27 w 1589"/>
                <a:gd name="T69" fmla="*/ 500 h 795"/>
                <a:gd name="T70" fmla="*/ 3 w 1589"/>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9" h="795">
                  <a:moveTo>
                    <a:pt x="0" y="397"/>
                  </a:moveTo>
                  <a:lnTo>
                    <a:pt x="3" y="362"/>
                  </a:lnTo>
                  <a:lnTo>
                    <a:pt x="12" y="329"/>
                  </a:lnTo>
                  <a:lnTo>
                    <a:pt x="27" y="294"/>
                  </a:lnTo>
                  <a:lnTo>
                    <a:pt x="48" y="261"/>
                  </a:lnTo>
                  <a:lnTo>
                    <a:pt x="75" y="229"/>
                  </a:lnTo>
                  <a:lnTo>
                    <a:pt x="107" y="199"/>
                  </a:lnTo>
                  <a:lnTo>
                    <a:pt x="143" y="170"/>
                  </a:lnTo>
                  <a:lnTo>
                    <a:pt x="186" y="141"/>
                  </a:lnTo>
                  <a:lnTo>
                    <a:pt x="233" y="117"/>
                  </a:lnTo>
                  <a:lnTo>
                    <a:pt x="284" y="93"/>
                  </a:lnTo>
                  <a:lnTo>
                    <a:pt x="338" y="71"/>
                  </a:lnTo>
                  <a:lnTo>
                    <a:pt x="397" y="53"/>
                  </a:lnTo>
                  <a:lnTo>
                    <a:pt x="459" y="37"/>
                  </a:lnTo>
                  <a:lnTo>
                    <a:pt x="523" y="25"/>
                  </a:lnTo>
                  <a:lnTo>
                    <a:pt x="589" y="14"/>
                  </a:lnTo>
                  <a:lnTo>
                    <a:pt x="656" y="6"/>
                  </a:lnTo>
                  <a:lnTo>
                    <a:pt x="725" y="2"/>
                  </a:lnTo>
                  <a:lnTo>
                    <a:pt x="793" y="0"/>
                  </a:lnTo>
                  <a:lnTo>
                    <a:pt x="863" y="2"/>
                  </a:lnTo>
                  <a:lnTo>
                    <a:pt x="933" y="6"/>
                  </a:lnTo>
                  <a:lnTo>
                    <a:pt x="999" y="14"/>
                  </a:lnTo>
                  <a:lnTo>
                    <a:pt x="1066" y="25"/>
                  </a:lnTo>
                  <a:lnTo>
                    <a:pt x="1129" y="37"/>
                  </a:lnTo>
                  <a:lnTo>
                    <a:pt x="1191" y="53"/>
                  </a:lnTo>
                  <a:lnTo>
                    <a:pt x="1250" y="71"/>
                  </a:lnTo>
                  <a:lnTo>
                    <a:pt x="1305" y="93"/>
                  </a:lnTo>
                  <a:lnTo>
                    <a:pt x="1356" y="117"/>
                  </a:lnTo>
                  <a:lnTo>
                    <a:pt x="1403" y="141"/>
                  </a:lnTo>
                  <a:lnTo>
                    <a:pt x="1445" y="170"/>
                  </a:lnTo>
                  <a:lnTo>
                    <a:pt x="1481" y="199"/>
                  </a:lnTo>
                  <a:lnTo>
                    <a:pt x="1513" y="229"/>
                  </a:lnTo>
                  <a:lnTo>
                    <a:pt x="1540" y="261"/>
                  </a:lnTo>
                  <a:lnTo>
                    <a:pt x="1562" y="294"/>
                  </a:lnTo>
                  <a:lnTo>
                    <a:pt x="1577" y="329"/>
                  </a:lnTo>
                  <a:lnTo>
                    <a:pt x="1586" y="362"/>
                  </a:lnTo>
                  <a:lnTo>
                    <a:pt x="1589" y="397"/>
                  </a:lnTo>
                  <a:lnTo>
                    <a:pt x="1586" y="432"/>
                  </a:lnTo>
                  <a:lnTo>
                    <a:pt x="1577" y="467"/>
                  </a:lnTo>
                  <a:lnTo>
                    <a:pt x="1562" y="500"/>
                  </a:lnTo>
                  <a:lnTo>
                    <a:pt x="1540" y="533"/>
                  </a:lnTo>
                  <a:lnTo>
                    <a:pt x="1513" y="565"/>
                  </a:lnTo>
                  <a:lnTo>
                    <a:pt x="1481" y="595"/>
                  </a:lnTo>
                  <a:lnTo>
                    <a:pt x="1445" y="626"/>
                  </a:lnTo>
                  <a:lnTo>
                    <a:pt x="1403" y="653"/>
                  </a:lnTo>
                  <a:lnTo>
                    <a:pt x="1356" y="679"/>
                  </a:lnTo>
                  <a:lnTo>
                    <a:pt x="1305" y="701"/>
                  </a:lnTo>
                  <a:lnTo>
                    <a:pt x="1250" y="723"/>
                  </a:lnTo>
                  <a:lnTo>
                    <a:pt x="1191" y="742"/>
                  </a:lnTo>
                  <a:lnTo>
                    <a:pt x="1129" y="757"/>
                  </a:lnTo>
                  <a:lnTo>
                    <a:pt x="1066" y="771"/>
                  </a:lnTo>
                  <a:lnTo>
                    <a:pt x="999" y="782"/>
                  </a:lnTo>
                  <a:lnTo>
                    <a:pt x="933" y="789"/>
                  </a:lnTo>
                  <a:lnTo>
                    <a:pt x="863" y="794"/>
                  </a:lnTo>
                  <a:lnTo>
                    <a:pt x="793" y="795"/>
                  </a:lnTo>
                  <a:lnTo>
                    <a:pt x="725" y="794"/>
                  </a:lnTo>
                  <a:lnTo>
                    <a:pt x="656" y="789"/>
                  </a:lnTo>
                  <a:lnTo>
                    <a:pt x="589" y="782"/>
                  </a:lnTo>
                  <a:lnTo>
                    <a:pt x="523" y="771"/>
                  </a:lnTo>
                  <a:lnTo>
                    <a:pt x="459" y="757"/>
                  </a:lnTo>
                  <a:lnTo>
                    <a:pt x="397" y="742"/>
                  </a:lnTo>
                  <a:lnTo>
                    <a:pt x="338" y="723"/>
                  </a:lnTo>
                  <a:lnTo>
                    <a:pt x="284" y="701"/>
                  </a:lnTo>
                  <a:lnTo>
                    <a:pt x="233" y="679"/>
                  </a:lnTo>
                  <a:lnTo>
                    <a:pt x="186" y="653"/>
                  </a:lnTo>
                  <a:lnTo>
                    <a:pt x="143" y="626"/>
                  </a:lnTo>
                  <a:lnTo>
                    <a:pt x="107" y="595"/>
                  </a:lnTo>
                  <a:lnTo>
                    <a:pt x="75"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67" name="Rectangle 19">
              <a:extLst>
                <a:ext uri="{FF2B5EF4-FFF2-40B4-BE49-F238E27FC236}">
                  <a16:creationId xmlns:a16="http://schemas.microsoft.com/office/drawing/2014/main" id="{FC7B19C1-3425-CA19-2B6F-E13C7386A26D}"/>
                </a:ext>
              </a:extLst>
            </p:cNvPr>
            <p:cNvSpPr>
              <a:spLocks noChangeArrowheads="1"/>
            </p:cNvSpPr>
            <p:nvPr/>
          </p:nvSpPr>
          <p:spPr bwMode="auto">
            <a:xfrm>
              <a:off x="1900" y="1440"/>
              <a:ext cx="54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 Ops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8" name="Rectangle 20">
              <a:extLst>
                <a:ext uri="{FF2B5EF4-FFF2-40B4-BE49-F238E27FC236}">
                  <a16:creationId xmlns:a16="http://schemas.microsoft.com/office/drawing/2014/main" id="{F25CDC38-16EC-DBB4-187E-52223D1A3A88}"/>
                </a:ext>
              </a:extLst>
            </p:cNvPr>
            <p:cNvSpPr>
              <a:spLocks noChangeArrowheads="1"/>
            </p:cNvSpPr>
            <p:nvPr/>
          </p:nvSpPr>
          <p:spPr bwMode="auto">
            <a:xfrm>
              <a:off x="1978" y="1512"/>
              <a:ext cx="42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Coordination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69" name="Line 21">
              <a:extLst>
                <a:ext uri="{FF2B5EF4-FFF2-40B4-BE49-F238E27FC236}">
                  <a16:creationId xmlns:a16="http://schemas.microsoft.com/office/drawing/2014/main" id="{981930D2-058B-2148-1424-2E6CC0441F88}"/>
                </a:ext>
              </a:extLst>
            </p:cNvPr>
            <p:cNvSpPr>
              <a:spLocks noChangeShapeType="1"/>
            </p:cNvSpPr>
            <p:nvPr/>
          </p:nvSpPr>
          <p:spPr bwMode="auto">
            <a:xfrm>
              <a:off x="429" y="1512"/>
              <a:ext cx="1" cy="259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0" name="Line 22">
              <a:extLst>
                <a:ext uri="{FF2B5EF4-FFF2-40B4-BE49-F238E27FC236}">
                  <a16:creationId xmlns:a16="http://schemas.microsoft.com/office/drawing/2014/main" id="{15863E6B-6512-E9CA-1BB9-80364A740A2A}"/>
                </a:ext>
              </a:extLst>
            </p:cNvPr>
            <p:cNvSpPr>
              <a:spLocks noChangeShapeType="1"/>
            </p:cNvSpPr>
            <p:nvPr/>
          </p:nvSpPr>
          <p:spPr bwMode="auto">
            <a:xfrm>
              <a:off x="429" y="1950"/>
              <a:ext cx="73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1" name="Rectangle 23">
              <a:extLst>
                <a:ext uri="{FF2B5EF4-FFF2-40B4-BE49-F238E27FC236}">
                  <a16:creationId xmlns:a16="http://schemas.microsoft.com/office/drawing/2014/main" id="{96E98D83-919E-E2CE-4F64-E96B17D5C047}"/>
                </a:ext>
              </a:extLst>
            </p:cNvPr>
            <p:cNvSpPr>
              <a:spLocks noChangeArrowheads="1"/>
            </p:cNvSpPr>
            <p:nvPr/>
          </p:nvSpPr>
          <p:spPr bwMode="auto">
            <a:xfrm>
              <a:off x="454" y="1860"/>
              <a:ext cx="53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rPr>
                <a:t>Establish</a:t>
              </a: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 MOUs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2" name="Line 24">
              <a:extLst>
                <a:ext uri="{FF2B5EF4-FFF2-40B4-BE49-F238E27FC236}">
                  <a16:creationId xmlns:a16="http://schemas.microsoft.com/office/drawing/2014/main" id="{419E6E44-C28C-2132-A7FA-ED3E64F2430D}"/>
                </a:ext>
              </a:extLst>
            </p:cNvPr>
            <p:cNvSpPr>
              <a:spLocks noChangeShapeType="1"/>
            </p:cNvSpPr>
            <p:nvPr/>
          </p:nvSpPr>
          <p:spPr bwMode="auto">
            <a:xfrm>
              <a:off x="429" y="2178"/>
              <a:ext cx="73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3" name="Rectangle 25">
              <a:extLst>
                <a:ext uri="{FF2B5EF4-FFF2-40B4-BE49-F238E27FC236}">
                  <a16:creationId xmlns:a16="http://schemas.microsoft.com/office/drawing/2014/main" id="{9B47DCEC-27DB-5EE8-AE34-DBD1DA990471}"/>
                </a:ext>
              </a:extLst>
            </p:cNvPr>
            <p:cNvSpPr>
              <a:spLocks noChangeArrowheads="1"/>
            </p:cNvSpPr>
            <p:nvPr/>
          </p:nvSpPr>
          <p:spPr bwMode="auto">
            <a:xfrm>
              <a:off x="454" y="2088"/>
              <a:ext cx="36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Plan SOPs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4" name="Line 26">
              <a:extLst>
                <a:ext uri="{FF2B5EF4-FFF2-40B4-BE49-F238E27FC236}">
                  <a16:creationId xmlns:a16="http://schemas.microsoft.com/office/drawing/2014/main" id="{90560885-B329-32F4-9BCC-7C1175447566}"/>
                </a:ext>
              </a:extLst>
            </p:cNvPr>
            <p:cNvSpPr>
              <a:spLocks noChangeShapeType="1"/>
            </p:cNvSpPr>
            <p:nvPr/>
          </p:nvSpPr>
          <p:spPr bwMode="auto">
            <a:xfrm>
              <a:off x="429" y="2409"/>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5" name="Rectangle 27">
              <a:extLst>
                <a:ext uri="{FF2B5EF4-FFF2-40B4-BE49-F238E27FC236}">
                  <a16:creationId xmlns:a16="http://schemas.microsoft.com/office/drawing/2014/main" id="{D6C1CA02-856C-9CF6-D110-FA859B56F01F}"/>
                </a:ext>
              </a:extLst>
            </p:cNvPr>
            <p:cNvSpPr>
              <a:spLocks noChangeArrowheads="1"/>
            </p:cNvSpPr>
            <p:nvPr/>
          </p:nvSpPr>
          <p:spPr bwMode="auto">
            <a:xfrm>
              <a:off x="454" y="2303"/>
              <a:ext cx="114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Advise Pre-Planning of Responses</a:t>
              </a:r>
              <a:endParaRPr kumimoji="0" lang="en-US" altLang="zh-CN" sz="1800" b="0" i="0" u="none" strike="noStrike" kern="1200" cap="none" spc="0" normalizeH="0" baseline="0" noProof="0" dirty="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6" name="Line 28">
              <a:extLst>
                <a:ext uri="{FF2B5EF4-FFF2-40B4-BE49-F238E27FC236}">
                  <a16:creationId xmlns:a16="http://schemas.microsoft.com/office/drawing/2014/main" id="{598B8A09-A6DE-787E-26DA-91B53456118F}"/>
                </a:ext>
              </a:extLst>
            </p:cNvPr>
            <p:cNvSpPr>
              <a:spLocks noChangeShapeType="1"/>
            </p:cNvSpPr>
            <p:nvPr/>
          </p:nvSpPr>
          <p:spPr bwMode="auto">
            <a:xfrm>
              <a:off x="429" y="3285"/>
              <a:ext cx="104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7" name="Rectangle 29">
              <a:extLst>
                <a:ext uri="{FF2B5EF4-FFF2-40B4-BE49-F238E27FC236}">
                  <a16:creationId xmlns:a16="http://schemas.microsoft.com/office/drawing/2014/main" id="{0D3964EC-2811-C806-6090-E35D0727D773}"/>
                </a:ext>
              </a:extLst>
            </p:cNvPr>
            <p:cNvSpPr>
              <a:spLocks noChangeArrowheads="1"/>
            </p:cNvSpPr>
            <p:nvPr/>
          </p:nvSpPr>
          <p:spPr bwMode="auto">
            <a:xfrm>
              <a:off x="454" y="3195"/>
              <a:ext cx="92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Document Lessons Learned</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78" name="Line 30">
              <a:extLst>
                <a:ext uri="{FF2B5EF4-FFF2-40B4-BE49-F238E27FC236}">
                  <a16:creationId xmlns:a16="http://schemas.microsoft.com/office/drawing/2014/main" id="{8B157084-83D9-66DB-B25C-B294A8AEFFB6}"/>
                </a:ext>
              </a:extLst>
            </p:cNvPr>
            <p:cNvSpPr>
              <a:spLocks noChangeShapeType="1"/>
            </p:cNvSpPr>
            <p:nvPr/>
          </p:nvSpPr>
          <p:spPr bwMode="auto">
            <a:xfrm>
              <a:off x="429" y="3484"/>
              <a:ext cx="105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79" name="Rectangle 31">
              <a:extLst>
                <a:ext uri="{FF2B5EF4-FFF2-40B4-BE49-F238E27FC236}">
                  <a16:creationId xmlns:a16="http://schemas.microsoft.com/office/drawing/2014/main" id="{C1775DD5-44A2-B23C-0912-CA4F9FF5D418}"/>
                </a:ext>
              </a:extLst>
            </p:cNvPr>
            <p:cNvSpPr>
              <a:spLocks noChangeArrowheads="1"/>
            </p:cNvSpPr>
            <p:nvPr/>
          </p:nvSpPr>
          <p:spPr bwMode="auto">
            <a:xfrm>
              <a:off x="454" y="3382"/>
              <a:ext cx="54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Train &amp; Exercise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0" name="Line 32">
              <a:extLst>
                <a:ext uri="{FF2B5EF4-FFF2-40B4-BE49-F238E27FC236}">
                  <a16:creationId xmlns:a16="http://schemas.microsoft.com/office/drawing/2014/main" id="{C0175D67-7244-024A-ACCF-B3F9D5FAC54F}"/>
                </a:ext>
              </a:extLst>
            </p:cNvPr>
            <p:cNvSpPr>
              <a:spLocks noChangeShapeType="1"/>
            </p:cNvSpPr>
            <p:nvPr/>
          </p:nvSpPr>
          <p:spPr bwMode="auto">
            <a:xfrm>
              <a:off x="429" y="3696"/>
              <a:ext cx="104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1" name="Rectangle 33">
              <a:extLst>
                <a:ext uri="{FF2B5EF4-FFF2-40B4-BE49-F238E27FC236}">
                  <a16:creationId xmlns:a16="http://schemas.microsoft.com/office/drawing/2014/main" id="{5EDE5D57-731C-A0C5-B618-03750567CFE4}"/>
                </a:ext>
              </a:extLst>
            </p:cNvPr>
            <p:cNvSpPr>
              <a:spLocks noChangeArrowheads="1"/>
            </p:cNvSpPr>
            <p:nvPr/>
          </p:nvSpPr>
          <p:spPr bwMode="auto">
            <a:xfrm>
              <a:off x="454" y="3594"/>
              <a:ext cx="77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Act as Regional Liaison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2" name="Line 34">
              <a:extLst>
                <a:ext uri="{FF2B5EF4-FFF2-40B4-BE49-F238E27FC236}">
                  <a16:creationId xmlns:a16="http://schemas.microsoft.com/office/drawing/2014/main" id="{9ACD0991-D19B-2269-2888-00042A5AFBD4}"/>
                </a:ext>
              </a:extLst>
            </p:cNvPr>
            <p:cNvSpPr>
              <a:spLocks noChangeShapeType="1"/>
            </p:cNvSpPr>
            <p:nvPr/>
          </p:nvSpPr>
          <p:spPr bwMode="auto">
            <a:xfrm>
              <a:off x="543" y="2409"/>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3" name="Line 35">
              <a:extLst>
                <a:ext uri="{FF2B5EF4-FFF2-40B4-BE49-F238E27FC236}">
                  <a16:creationId xmlns:a16="http://schemas.microsoft.com/office/drawing/2014/main" id="{BA63D198-E91B-84E8-219D-3FED804DC211}"/>
                </a:ext>
              </a:extLst>
            </p:cNvPr>
            <p:cNvSpPr>
              <a:spLocks noChangeShapeType="1"/>
            </p:cNvSpPr>
            <p:nvPr/>
          </p:nvSpPr>
          <p:spPr bwMode="auto">
            <a:xfrm>
              <a:off x="543" y="2575"/>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4" name="Rectangle 36">
              <a:extLst>
                <a:ext uri="{FF2B5EF4-FFF2-40B4-BE49-F238E27FC236}">
                  <a16:creationId xmlns:a16="http://schemas.microsoft.com/office/drawing/2014/main" id="{C70E628F-E30F-71F0-624B-D1C451B35336}"/>
                </a:ext>
              </a:extLst>
            </p:cNvPr>
            <p:cNvSpPr>
              <a:spLocks noChangeArrowheads="1"/>
            </p:cNvSpPr>
            <p:nvPr/>
          </p:nvSpPr>
          <p:spPr bwMode="auto">
            <a:xfrm>
              <a:off x="568" y="2473"/>
              <a:ext cx="48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Planned Event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5" name="Line 37">
              <a:extLst>
                <a:ext uri="{FF2B5EF4-FFF2-40B4-BE49-F238E27FC236}">
                  <a16:creationId xmlns:a16="http://schemas.microsoft.com/office/drawing/2014/main" id="{241751FB-45E9-7D2A-5D6B-86B64364EDD6}"/>
                </a:ext>
              </a:extLst>
            </p:cNvPr>
            <p:cNvSpPr>
              <a:spLocks noChangeShapeType="1"/>
            </p:cNvSpPr>
            <p:nvPr/>
          </p:nvSpPr>
          <p:spPr bwMode="auto">
            <a:xfrm>
              <a:off x="543" y="2575"/>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6" name="Line 38">
              <a:extLst>
                <a:ext uri="{FF2B5EF4-FFF2-40B4-BE49-F238E27FC236}">
                  <a16:creationId xmlns:a16="http://schemas.microsoft.com/office/drawing/2014/main" id="{EBB9F098-D8B7-EFA6-AB99-086004BA8DE3}"/>
                </a:ext>
              </a:extLst>
            </p:cNvPr>
            <p:cNvSpPr>
              <a:spLocks noChangeShapeType="1"/>
            </p:cNvSpPr>
            <p:nvPr/>
          </p:nvSpPr>
          <p:spPr bwMode="auto">
            <a:xfrm>
              <a:off x="543" y="2745"/>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7" name="Rectangle 39">
              <a:extLst>
                <a:ext uri="{FF2B5EF4-FFF2-40B4-BE49-F238E27FC236}">
                  <a16:creationId xmlns:a16="http://schemas.microsoft.com/office/drawing/2014/main" id="{4E7D4C94-ACDB-56AB-1246-455BC9313701}"/>
                </a:ext>
              </a:extLst>
            </p:cNvPr>
            <p:cNvSpPr>
              <a:spLocks noChangeArrowheads="1"/>
            </p:cNvSpPr>
            <p:nvPr/>
          </p:nvSpPr>
          <p:spPr bwMode="auto">
            <a:xfrm>
              <a:off x="568" y="2643"/>
              <a:ext cx="8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Emergency/1st Response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88" name="Line 40">
              <a:extLst>
                <a:ext uri="{FF2B5EF4-FFF2-40B4-BE49-F238E27FC236}">
                  <a16:creationId xmlns:a16="http://schemas.microsoft.com/office/drawing/2014/main" id="{495C21B6-FB28-D843-0303-9544F1429879}"/>
                </a:ext>
              </a:extLst>
            </p:cNvPr>
            <p:cNvSpPr>
              <a:spLocks noChangeShapeType="1"/>
            </p:cNvSpPr>
            <p:nvPr/>
          </p:nvSpPr>
          <p:spPr bwMode="auto">
            <a:xfrm>
              <a:off x="543" y="2745"/>
              <a:ext cx="1" cy="17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89" name="Line 41">
              <a:extLst>
                <a:ext uri="{FF2B5EF4-FFF2-40B4-BE49-F238E27FC236}">
                  <a16:creationId xmlns:a16="http://schemas.microsoft.com/office/drawing/2014/main" id="{6C79CAD2-8DD1-D772-93D4-05FD53C3DAE6}"/>
                </a:ext>
              </a:extLst>
            </p:cNvPr>
            <p:cNvSpPr>
              <a:spLocks noChangeShapeType="1"/>
            </p:cNvSpPr>
            <p:nvPr/>
          </p:nvSpPr>
          <p:spPr bwMode="auto">
            <a:xfrm>
              <a:off x="543" y="2916"/>
              <a:ext cx="94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0" name="Rectangle 42">
              <a:extLst>
                <a:ext uri="{FF2B5EF4-FFF2-40B4-BE49-F238E27FC236}">
                  <a16:creationId xmlns:a16="http://schemas.microsoft.com/office/drawing/2014/main" id="{EAF94E73-BFC0-984F-2D61-1F617EB0A378}"/>
                </a:ext>
              </a:extLst>
            </p:cNvPr>
            <p:cNvSpPr>
              <a:spLocks noChangeArrowheads="1"/>
            </p:cNvSpPr>
            <p:nvPr/>
          </p:nvSpPr>
          <p:spPr bwMode="auto">
            <a:xfrm>
              <a:off x="568" y="2814"/>
              <a:ext cx="6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Day-to-day Incident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1" name="Line 43">
              <a:extLst>
                <a:ext uri="{FF2B5EF4-FFF2-40B4-BE49-F238E27FC236}">
                  <a16:creationId xmlns:a16="http://schemas.microsoft.com/office/drawing/2014/main" id="{829A3B77-A9A2-2974-465C-5A3E0293BC8E}"/>
                </a:ext>
              </a:extLst>
            </p:cNvPr>
            <p:cNvSpPr>
              <a:spLocks noChangeShapeType="1"/>
            </p:cNvSpPr>
            <p:nvPr/>
          </p:nvSpPr>
          <p:spPr bwMode="auto">
            <a:xfrm>
              <a:off x="543" y="2916"/>
              <a:ext cx="1" cy="17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2" name="Line 44">
              <a:extLst>
                <a:ext uri="{FF2B5EF4-FFF2-40B4-BE49-F238E27FC236}">
                  <a16:creationId xmlns:a16="http://schemas.microsoft.com/office/drawing/2014/main" id="{2EC599AB-8D8B-C8A0-9650-1ECF279625E1}"/>
                </a:ext>
              </a:extLst>
            </p:cNvPr>
            <p:cNvSpPr>
              <a:spLocks noChangeShapeType="1"/>
            </p:cNvSpPr>
            <p:nvPr/>
          </p:nvSpPr>
          <p:spPr bwMode="auto">
            <a:xfrm>
              <a:off x="543" y="3086"/>
              <a:ext cx="95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3" name="Rectangle 45">
              <a:extLst>
                <a:ext uri="{FF2B5EF4-FFF2-40B4-BE49-F238E27FC236}">
                  <a16:creationId xmlns:a16="http://schemas.microsoft.com/office/drawing/2014/main" id="{1A608455-D6CC-60F7-9A56-53DB7308097C}"/>
                </a:ext>
              </a:extLst>
            </p:cNvPr>
            <p:cNvSpPr>
              <a:spLocks noChangeArrowheads="1"/>
            </p:cNvSpPr>
            <p:nvPr/>
          </p:nvSpPr>
          <p:spPr bwMode="auto">
            <a:xfrm>
              <a:off x="568" y="2984"/>
              <a:ext cx="41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Construction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4" name="Line 46">
              <a:extLst>
                <a:ext uri="{FF2B5EF4-FFF2-40B4-BE49-F238E27FC236}">
                  <a16:creationId xmlns:a16="http://schemas.microsoft.com/office/drawing/2014/main" id="{9F01E2FF-C405-9487-8DFA-11D82F884E4B}"/>
                </a:ext>
              </a:extLst>
            </p:cNvPr>
            <p:cNvSpPr>
              <a:spLocks noChangeShapeType="1"/>
            </p:cNvSpPr>
            <p:nvPr/>
          </p:nvSpPr>
          <p:spPr bwMode="auto">
            <a:xfrm>
              <a:off x="1795" y="1953"/>
              <a:ext cx="105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5" name="Rectangle 47">
              <a:extLst>
                <a:ext uri="{FF2B5EF4-FFF2-40B4-BE49-F238E27FC236}">
                  <a16:creationId xmlns:a16="http://schemas.microsoft.com/office/drawing/2014/main" id="{2EA05DB7-E416-82E8-C542-FD97D4EF3D27}"/>
                </a:ext>
              </a:extLst>
            </p:cNvPr>
            <p:cNvSpPr>
              <a:spLocks noChangeArrowheads="1"/>
            </p:cNvSpPr>
            <p:nvPr/>
          </p:nvSpPr>
          <p:spPr bwMode="auto">
            <a:xfrm>
              <a:off x="1820" y="1851"/>
              <a:ext cx="4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Compile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6" name="Line 48">
              <a:extLst>
                <a:ext uri="{FF2B5EF4-FFF2-40B4-BE49-F238E27FC236}">
                  <a16:creationId xmlns:a16="http://schemas.microsoft.com/office/drawing/2014/main" id="{286B6C39-6A48-79D0-82AB-64FE7D669C01}"/>
                </a:ext>
              </a:extLst>
            </p:cNvPr>
            <p:cNvSpPr>
              <a:spLocks noChangeShapeType="1"/>
            </p:cNvSpPr>
            <p:nvPr/>
          </p:nvSpPr>
          <p:spPr bwMode="auto">
            <a:xfrm>
              <a:off x="1795" y="2196"/>
              <a:ext cx="104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7" name="Rectangle 49">
              <a:extLst>
                <a:ext uri="{FF2B5EF4-FFF2-40B4-BE49-F238E27FC236}">
                  <a16:creationId xmlns:a16="http://schemas.microsoft.com/office/drawing/2014/main" id="{4C14D418-2D88-239A-06D5-445376086F9F}"/>
                </a:ext>
              </a:extLst>
            </p:cNvPr>
            <p:cNvSpPr>
              <a:spLocks noChangeArrowheads="1"/>
            </p:cNvSpPr>
            <p:nvPr/>
          </p:nvSpPr>
          <p:spPr bwMode="auto">
            <a:xfrm>
              <a:off x="1820" y="2078"/>
              <a:ext cx="83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Identify Regional Incident</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098" name="Line 50">
              <a:extLst>
                <a:ext uri="{FF2B5EF4-FFF2-40B4-BE49-F238E27FC236}">
                  <a16:creationId xmlns:a16="http://schemas.microsoft.com/office/drawing/2014/main" id="{B2A63426-FABC-AF4F-59F4-D6C68DB2CF01}"/>
                </a:ext>
              </a:extLst>
            </p:cNvPr>
            <p:cNvSpPr>
              <a:spLocks noChangeShapeType="1"/>
            </p:cNvSpPr>
            <p:nvPr/>
          </p:nvSpPr>
          <p:spPr bwMode="auto">
            <a:xfrm>
              <a:off x="1795" y="2717"/>
              <a:ext cx="106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099" name="Rectangle 51">
              <a:extLst>
                <a:ext uri="{FF2B5EF4-FFF2-40B4-BE49-F238E27FC236}">
                  <a16:creationId xmlns:a16="http://schemas.microsoft.com/office/drawing/2014/main" id="{CB6D86EB-9A89-C77B-F334-8B82C330F3FB}"/>
                </a:ext>
              </a:extLst>
            </p:cNvPr>
            <p:cNvSpPr>
              <a:spLocks noChangeArrowheads="1"/>
            </p:cNvSpPr>
            <p:nvPr/>
          </p:nvSpPr>
          <p:spPr bwMode="auto">
            <a:xfrm>
              <a:off x="1820" y="2512"/>
              <a:ext cx="53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Collaborate with</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0" name="Rectangle 52">
              <a:extLst>
                <a:ext uri="{FF2B5EF4-FFF2-40B4-BE49-F238E27FC236}">
                  <a16:creationId xmlns:a16="http://schemas.microsoft.com/office/drawing/2014/main" id="{0BC4D375-81FF-3C84-6C00-6D8A61F20E2E}"/>
                </a:ext>
              </a:extLst>
            </p:cNvPr>
            <p:cNvSpPr>
              <a:spLocks noChangeArrowheads="1"/>
            </p:cNvSpPr>
            <p:nvPr/>
          </p:nvSpPr>
          <p:spPr bwMode="auto">
            <a:xfrm>
              <a:off x="1820" y="2603"/>
              <a:ext cx="80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Transportation Agencies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1" name="Line 53">
              <a:extLst>
                <a:ext uri="{FF2B5EF4-FFF2-40B4-BE49-F238E27FC236}">
                  <a16:creationId xmlns:a16="http://schemas.microsoft.com/office/drawing/2014/main" id="{56C709AC-63CF-D6CD-8211-B0D789A0F641}"/>
                </a:ext>
              </a:extLst>
            </p:cNvPr>
            <p:cNvSpPr>
              <a:spLocks noChangeShapeType="1"/>
            </p:cNvSpPr>
            <p:nvPr/>
          </p:nvSpPr>
          <p:spPr bwMode="auto">
            <a:xfrm>
              <a:off x="1795" y="1512"/>
              <a:ext cx="1" cy="17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2" name="Line 54">
              <a:extLst>
                <a:ext uri="{FF2B5EF4-FFF2-40B4-BE49-F238E27FC236}">
                  <a16:creationId xmlns:a16="http://schemas.microsoft.com/office/drawing/2014/main" id="{D8A77278-3137-D939-7473-BC5D89B15AAE}"/>
                </a:ext>
              </a:extLst>
            </p:cNvPr>
            <p:cNvSpPr>
              <a:spLocks noChangeShapeType="1"/>
            </p:cNvSpPr>
            <p:nvPr/>
          </p:nvSpPr>
          <p:spPr bwMode="auto">
            <a:xfrm>
              <a:off x="1795" y="2961"/>
              <a:ext cx="107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3" name="Rectangle 55">
              <a:extLst>
                <a:ext uri="{FF2B5EF4-FFF2-40B4-BE49-F238E27FC236}">
                  <a16:creationId xmlns:a16="http://schemas.microsoft.com/office/drawing/2014/main" id="{01242550-83CE-F1FE-7210-BC2D8236608D}"/>
                </a:ext>
              </a:extLst>
            </p:cNvPr>
            <p:cNvSpPr>
              <a:spLocks noChangeArrowheads="1"/>
            </p:cNvSpPr>
            <p:nvPr/>
          </p:nvSpPr>
          <p:spPr bwMode="auto">
            <a:xfrm>
              <a:off x="1820" y="2842"/>
              <a:ext cx="99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Communicate with 3rd Parties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4" name="Line 56">
              <a:extLst>
                <a:ext uri="{FF2B5EF4-FFF2-40B4-BE49-F238E27FC236}">
                  <a16:creationId xmlns:a16="http://schemas.microsoft.com/office/drawing/2014/main" id="{517C8D84-183B-A686-C209-F78CA687C2CC}"/>
                </a:ext>
              </a:extLst>
            </p:cNvPr>
            <p:cNvSpPr>
              <a:spLocks noChangeShapeType="1"/>
            </p:cNvSpPr>
            <p:nvPr/>
          </p:nvSpPr>
          <p:spPr bwMode="auto">
            <a:xfrm>
              <a:off x="1795" y="3228"/>
              <a:ext cx="10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5" name="Rectangle 57">
              <a:extLst>
                <a:ext uri="{FF2B5EF4-FFF2-40B4-BE49-F238E27FC236}">
                  <a16:creationId xmlns:a16="http://schemas.microsoft.com/office/drawing/2014/main" id="{FEBC0B92-9445-A703-69AD-845EF70BA6F0}"/>
                </a:ext>
              </a:extLst>
            </p:cNvPr>
            <p:cNvSpPr>
              <a:spLocks noChangeArrowheads="1"/>
            </p:cNvSpPr>
            <p:nvPr/>
          </p:nvSpPr>
          <p:spPr bwMode="auto">
            <a:xfrm>
              <a:off x="1820" y="3126"/>
              <a:ext cx="493"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Distribute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06" name="Freeform 58">
              <a:extLst>
                <a:ext uri="{FF2B5EF4-FFF2-40B4-BE49-F238E27FC236}">
                  <a16:creationId xmlns:a16="http://schemas.microsoft.com/office/drawing/2014/main" id="{91DC74A3-D150-CA24-4C09-4361D183896F}"/>
                </a:ext>
              </a:extLst>
            </p:cNvPr>
            <p:cNvSpPr>
              <a:spLocks/>
            </p:cNvSpPr>
            <p:nvPr/>
          </p:nvSpPr>
          <p:spPr bwMode="auto">
            <a:xfrm>
              <a:off x="3269" y="1370"/>
              <a:ext cx="794" cy="398"/>
            </a:xfrm>
            <a:custGeom>
              <a:avLst/>
              <a:gdLst>
                <a:gd name="T0" fmla="*/ 4 w 1588"/>
                <a:gd name="T1" fmla="*/ 362 h 795"/>
                <a:gd name="T2" fmla="*/ 28 w 1588"/>
                <a:gd name="T3" fmla="*/ 294 h 795"/>
                <a:gd name="T4" fmla="*/ 75 w 1588"/>
                <a:gd name="T5" fmla="*/ 229 h 795"/>
                <a:gd name="T6" fmla="*/ 144 w 1588"/>
                <a:gd name="T7" fmla="*/ 169 h 795"/>
                <a:gd name="T8" fmla="*/ 233 w 1588"/>
                <a:gd name="T9" fmla="*/ 116 h 795"/>
                <a:gd name="T10" fmla="*/ 339 w 1588"/>
                <a:gd name="T11" fmla="*/ 71 h 795"/>
                <a:gd name="T12" fmla="*/ 459 w 1588"/>
                <a:gd name="T13" fmla="*/ 36 h 795"/>
                <a:gd name="T14" fmla="*/ 589 w 1588"/>
                <a:gd name="T15" fmla="*/ 13 h 795"/>
                <a:gd name="T16" fmla="*/ 726 w 1588"/>
                <a:gd name="T17" fmla="*/ 1 h 795"/>
                <a:gd name="T18" fmla="*/ 864 w 1588"/>
                <a:gd name="T19" fmla="*/ 1 h 795"/>
                <a:gd name="T20" fmla="*/ 1000 w 1588"/>
                <a:gd name="T21" fmla="*/ 13 h 795"/>
                <a:gd name="T22" fmla="*/ 1130 w 1588"/>
                <a:gd name="T23" fmla="*/ 36 h 795"/>
                <a:gd name="T24" fmla="*/ 1249 w 1588"/>
                <a:gd name="T25" fmla="*/ 71 h 795"/>
                <a:gd name="T26" fmla="*/ 1357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7 w 1588"/>
                <a:gd name="T45" fmla="*/ 678 h 795"/>
                <a:gd name="T46" fmla="*/ 1249 w 1588"/>
                <a:gd name="T47" fmla="*/ 722 h 795"/>
                <a:gd name="T48" fmla="*/ 1130 w 1588"/>
                <a:gd name="T49" fmla="*/ 757 h 795"/>
                <a:gd name="T50" fmla="*/ 1000 w 1588"/>
                <a:gd name="T51" fmla="*/ 781 h 795"/>
                <a:gd name="T52" fmla="*/ 864 w 1588"/>
                <a:gd name="T53" fmla="*/ 793 h 795"/>
                <a:gd name="T54" fmla="*/ 726 w 1588"/>
                <a:gd name="T55" fmla="*/ 793 h 795"/>
                <a:gd name="T56" fmla="*/ 589 w 1588"/>
                <a:gd name="T57" fmla="*/ 781 h 795"/>
                <a:gd name="T58" fmla="*/ 459 w 1588"/>
                <a:gd name="T59" fmla="*/ 757 h 795"/>
                <a:gd name="T60" fmla="*/ 339 w 1588"/>
                <a:gd name="T61" fmla="*/ 722 h 795"/>
                <a:gd name="T62" fmla="*/ 233 w 1588"/>
                <a:gd name="T63" fmla="*/ 678 h 795"/>
                <a:gd name="T64" fmla="*/ 144 w 1588"/>
                <a:gd name="T65" fmla="*/ 625 h 795"/>
                <a:gd name="T66" fmla="*/ 75 w 1588"/>
                <a:gd name="T67" fmla="*/ 565 h 795"/>
                <a:gd name="T68" fmla="*/ 28 w 1588"/>
                <a:gd name="T69" fmla="*/ 500 h 795"/>
                <a:gd name="T70" fmla="*/ 4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7" name="Freeform 59">
              <a:extLst>
                <a:ext uri="{FF2B5EF4-FFF2-40B4-BE49-F238E27FC236}">
                  <a16:creationId xmlns:a16="http://schemas.microsoft.com/office/drawing/2014/main" id="{958BAE43-3E62-20B7-4E72-49A22B63396E}"/>
                </a:ext>
              </a:extLst>
            </p:cNvPr>
            <p:cNvSpPr>
              <a:spLocks/>
            </p:cNvSpPr>
            <p:nvPr/>
          </p:nvSpPr>
          <p:spPr bwMode="auto">
            <a:xfrm>
              <a:off x="3269" y="1370"/>
              <a:ext cx="794" cy="398"/>
            </a:xfrm>
            <a:custGeom>
              <a:avLst/>
              <a:gdLst>
                <a:gd name="T0" fmla="*/ 4 w 1588"/>
                <a:gd name="T1" fmla="*/ 362 h 795"/>
                <a:gd name="T2" fmla="*/ 28 w 1588"/>
                <a:gd name="T3" fmla="*/ 294 h 795"/>
                <a:gd name="T4" fmla="*/ 75 w 1588"/>
                <a:gd name="T5" fmla="*/ 229 h 795"/>
                <a:gd name="T6" fmla="*/ 144 w 1588"/>
                <a:gd name="T7" fmla="*/ 169 h 795"/>
                <a:gd name="T8" fmla="*/ 233 w 1588"/>
                <a:gd name="T9" fmla="*/ 116 h 795"/>
                <a:gd name="T10" fmla="*/ 339 w 1588"/>
                <a:gd name="T11" fmla="*/ 71 h 795"/>
                <a:gd name="T12" fmla="*/ 459 w 1588"/>
                <a:gd name="T13" fmla="*/ 36 h 795"/>
                <a:gd name="T14" fmla="*/ 589 w 1588"/>
                <a:gd name="T15" fmla="*/ 13 h 795"/>
                <a:gd name="T16" fmla="*/ 726 w 1588"/>
                <a:gd name="T17" fmla="*/ 1 h 795"/>
                <a:gd name="T18" fmla="*/ 864 w 1588"/>
                <a:gd name="T19" fmla="*/ 1 h 795"/>
                <a:gd name="T20" fmla="*/ 1000 w 1588"/>
                <a:gd name="T21" fmla="*/ 13 h 795"/>
                <a:gd name="T22" fmla="*/ 1130 w 1588"/>
                <a:gd name="T23" fmla="*/ 36 h 795"/>
                <a:gd name="T24" fmla="*/ 1249 w 1588"/>
                <a:gd name="T25" fmla="*/ 71 h 795"/>
                <a:gd name="T26" fmla="*/ 1357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7 w 1588"/>
                <a:gd name="T45" fmla="*/ 678 h 795"/>
                <a:gd name="T46" fmla="*/ 1249 w 1588"/>
                <a:gd name="T47" fmla="*/ 722 h 795"/>
                <a:gd name="T48" fmla="*/ 1130 w 1588"/>
                <a:gd name="T49" fmla="*/ 757 h 795"/>
                <a:gd name="T50" fmla="*/ 1000 w 1588"/>
                <a:gd name="T51" fmla="*/ 781 h 795"/>
                <a:gd name="T52" fmla="*/ 864 w 1588"/>
                <a:gd name="T53" fmla="*/ 793 h 795"/>
                <a:gd name="T54" fmla="*/ 726 w 1588"/>
                <a:gd name="T55" fmla="*/ 793 h 795"/>
                <a:gd name="T56" fmla="*/ 589 w 1588"/>
                <a:gd name="T57" fmla="*/ 781 h 795"/>
                <a:gd name="T58" fmla="*/ 459 w 1588"/>
                <a:gd name="T59" fmla="*/ 757 h 795"/>
                <a:gd name="T60" fmla="*/ 339 w 1588"/>
                <a:gd name="T61" fmla="*/ 722 h 795"/>
                <a:gd name="T62" fmla="*/ 233 w 1588"/>
                <a:gd name="T63" fmla="*/ 678 h 795"/>
                <a:gd name="T64" fmla="*/ 144 w 1588"/>
                <a:gd name="T65" fmla="*/ 625 h 795"/>
                <a:gd name="T66" fmla="*/ 75 w 1588"/>
                <a:gd name="T67" fmla="*/ 565 h 795"/>
                <a:gd name="T68" fmla="*/ 28 w 1588"/>
                <a:gd name="T69" fmla="*/ 500 h 795"/>
                <a:gd name="T70" fmla="*/ 4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4" y="362"/>
                  </a:lnTo>
                  <a:lnTo>
                    <a:pt x="13" y="328"/>
                  </a:lnTo>
                  <a:lnTo>
                    <a:pt x="28" y="294"/>
                  </a:lnTo>
                  <a:lnTo>
                    <a:pt x="49" y="260"/>
                  </a:lnTo>
                  <a:lnTo>
                    <a:pt x="75" y="229"/>
                  </a:lnTo>
                  <a:lnTo>
                    <a:pt x="108" y="198"/>
                  </a:lnTo>
                  <a:lnTo>
                    <a:pt x="144" y="169"/>
                  </a:lnTo>
                  <a:lnTo>
                    <a:pt x="186" y="141"/>
                  </a:lnTo>
                  <a:lnTo>
                    <a:pt x="233" y="116"/>
                  </a:lnTo>
                  <a:lnTo>
                    <a:pt x="285" y="92"/>
                  </a:lnTo>
                  <a:lnTo>
                    <a:pt x="339" y="71"/>
                  </a:lnTo>
                  <a:lnTo>
                    <a:pt x="398" y="53"/>
                  </a:lnTo>
                  <a:lnTo>
                    <a:pt x="459" y="36"/>
                  </a:lnTo>
                  <a:lnTo>
                    <a:pt x="524" y="24"/>
                  </a:lnTo>
                  <a:lnTo>
                    <a:pt x="589" y="13"/>
                  </a:lnTo>
                  <a:lnTo>
                    <a:pt x="657" y="6"/>
                  </a:lnTo>
                  <a:lnTo>
                    <a:pt x="726" y="1"/>
                  </a:lnTo>
                  <a:lnTo>
                    <a:pt x="794" y="0"/>
                  </a:lnTo>
                  <a:lnTo>
                    <a:pt x="864" y="1"/>
                  </a:lnTo>
                  <a:lnTo>
                    <a:pt x="932" y="6"/>
                  </a:lnTo>
                  <a:lnTo>
                    <a:pt x="1000" y="13"/>
                  </a:lnTo>
                  <a:lnTo>
                    <a:pt x="1066" y="24"/>
                  </a:lnTo>
                  <a:lnTo>
                    <a:pt x="1130" y="36"/>
                  </a:lnTo>
                  <a:lnTo>
                    <a:pt x="1192" y="53"/>
                  </a:lnTo>
                  <a:lnTo>
                    <a:pt x="1249" y="71"/>
                  </a:lnTo>
                  <a:lnTo>
                    <a:pt x="1305" y="92"/>
                  </a:lnTo>
                  <a:lnTo>
                    <a:pt x="1357" y="116"/>
                  </a:lnTo>
                  <a:lnTo>
                    <a:pt x="1402" y="141"/>
                  </a:lnTo>
                  <a:lnTo>
                    <a:pt x="1444" y="169"/>
                  </a:lnTo>
                  <a:lnTo>
                    <a:pt x="1482" y="198"/>
                  </a:lnTo>
                  <a:lnTo>
                    <a:pt x="1514" y="229"/>
                  </a:lnTo>
                  <a:lnTo>
                    <a:pt x="1541" y="260"/>
                  </a:lnTo>
                  <a:lnTo>
                    <a:pt x="1561" y="294"/>
                  </a:lnTo>
                  <a:lnTo>
                    <a:pt x="1576" y="328"/>
                  </a:lnTo>
                  <a:lnTo>
                    <a:pt x="1585" y="362"/>
                  </a:lnTo>
                  <a:lnTo>
                    <a:pt x="1588" y="397"/>
                  </a:lnTo>
                  <a:lnTo>
                    <a:pt x="1585" y="431"/>
                  </a:lnTo>
                  <a:lnTo>
                    <a:pt x="1576" y="466"/>
                  </a:lnTo>
                  <a:lnTo>
                    <a:pt x="1561" y="500"/>
                  </a:lnTo>
                  <a:lnTo>
                    <a:pt x="1541" y="533"/>
                  </a:lnTo>
                  <a:lnTo>
                    <a:pt x="1514" y="565"/>
                  </a:lnTo>
                  <a:lnTo>
                    <a:pt x="1482" y="595"/>
                  </a:lnTo>
                  <a:lnTo>
                    <a:pt x="1444" y="625"/>
                  </a:lnTo>
                  <a:lnTo>
                    <a:pt x="1402" y="653"/>
                  </a:lnTo>
                  <a:lnTo>
                    <a:pt x="1357" y="678"/>
                  </a:lnTo>
                  <a:lnTo>
                    <a:pt x="1305" y="701"/>
                  </a:lnTo>
                  <a:lnTo>
                    <a:pt x="1249" y="722"/>
                  </a:lnTo>
                  <a:lnTo>
                    <a:pt x="1192" y="742"/>
                  </a:lnTo>
                  <a:lnTo>
                    <a:pt x="1130" y="757"/>
                  </a:lnTo>
                  <a:lnTo>
                    <a:pt x="1066" y="771"/>
                  </a:lnTo>
                  <a:lnTo>
                    <a:pt x="1000" y="781"/>
                  </a:lnTo>
                  <a:lnTo>
                    <a:pt x="932" y="789"/>
                  </a:lnTo>
                  <a:lnTo>
                    <a:pt x="864" y="793"/>
                  </a:lnTo>
                  <a:lnTo>
                    <a:pt x="794" y="795"/>
                  </a:lnTo>
                  <a:lnTo>
                    <a:pt x="726" y="793"/>
                  </a:lnTo>
                  <a:lnTo>
                    <a:pt x="657" y="789"/>
                  </a:lnTo>
                  <a:lnTo>
                    <a:pt x="589" y="781"/>
                  </a:lnTo>
                  <a:lnTo>
                    <a:pt x="524" y="771"/>
                  </a:lnTo>
                  <a:lnTo>
                    <a:pt x="459" y="757"/>
                  </a:lnTo>
                  <a:lnTo>
                    <a:pt x="398" y="742"/>
                  </a:lnTo>
                  <a:lnTo>
                    <a:pt x="339" y="722"/>
                  </a:lnTo>
                  <a:lnTo>
                    <a:pt x="285" y="701"/>
                  </a:lnTo>
                  <a:lnTo>
                    <a:pt x="233" y="678"/>
                  </a:lnTo>
                  <a:lnTo>
                    <a:pt x="186" y="653"/>
                  </a:lnTo>
                  <a:lnTo>
                    <a:pt x="144" y="625"/>
                  </a:lnTo>
                  <a:lnTo>
                    <a:pt x="108" y="595"/>
                  </a:lnTo>
                  <a:lnTo>
                    <a:pt x="75" y="565"/>
                  </a:lnTo>
                  <a:lnTo>
                    <a:pt x="49" y="533"/>
                  </a:lnTo>
                  <a:lnTo>
                    <a:pt x="28" y="500"/>
                  </a:lnTo>
                  <a:lnTo>
                    <a:pt x="13" y="466"/>
                  </a:lnTo>
                  <a:lnTo>
                    <a:pt x="4"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8" name="Freeform 60">
              <a:extLst>
                <a:ext uri="{FF2B5EF4-FFF2-40B4-BE49-F238E27FC236}">
                  <a16:creationId xmlns:a16="http://schemas.microsoft.com/office/drawing/2014/main" id="{B58D4280-B6BE-2078-8330-0618DCB18C59}"/>
                </a:ext>
              </a:extLst>
            </p:cNvPr>
            <p:cNvSpPr>
              <a:spLocks/>
            </p:cNvSpPr>
            <p:nvPr/>
          </p:nvSpPr>
          <p:spPr bwMode="auto">
            <a:xfrm>
              <a:off x="3212" y="1314"/>
              <a:ext cx="794" cy="397"/>
            </a:xfrm>
            <a:custGeom>
              <a:avLst/>
              <a:gdLst>
                <a:gd name="T0" fmla="*/ 3 w 1588"/>
                <a:gd name="T1" fmla="*/ 362 h 795"/>
                <a:gd name="T2" fmla="*/ 27 w 1588"/>
                <a:gd name="T3" fmla="*/ 294 h 795"/>
                <a:gd name="T4" fmla="*/ 74 w 1588"/>
                <a:gd name="T5" fmla="*/ 229 h 795"/>
                <a:gd name="T6" fmla="*/ 144 w 1588"/>
                <a:gd name="T7" fmla="*/ 170 h 795"/>
                <a:gd name="T8" fmla="*/ 233 w 1588"/>
                <a:gd name="T9" fmla="*/ 117 h 795"/>
                <a:gd name="T10" fmla="*/ 339 w 1588"/>
                <a:gd name="T11" fmla="*/ 71 h 795"/>
                <a:gd name="T12" fmla="*/ 458 w 1588"/>
                <a:gd name="T13" fmla="*/ 37 h 795"/>
                <a:gd name="T14" fmla="*/ 588 w 1588"/>
                <a:gd name="T15" fmla="*/ 14 h 795"/>
                <a:gd name="T16" fmla="*/ 726 w 1588"/>
                <a:gd name="T17" fmla="*/ 2 h 795"/>
                <a:gd name="T18" fmla="*/ 863 w 1588"/>
                <a:gd name="T19" fmla="*/ 2 h 795"/>
                <a:gd name="T20" fmla="*/ 999 w 1588"/>
                <a:gd name="T21" fmla="*/ 14 h 795"/>
                <a:gd name="T22" fmla="*/ 1130 w 1588"/>
                <a:gd name="T23" fmla="*/ 37 h 795"/>
                <a:gd name="T24" fmla="*/ 1249 w 1588"/>
                <a:gd name="T25" fmla="*/ 71 h 795"/>
                <a:gd name="T26" fmla="*/ 1356 w 1588"/>
                <a:gd name="T27" fmla="*/ 117 h 795"/>
                <a:gd name="T28" fmla="*/ 1444 w 1588"/>
                <a:gd name="T29" fmla="*/ 170 h 795"/>
                <a:gd name="T30" fmla="*/ 1514 w 1588"/>
                <a:gd name="T31" fmla="*/ 229 h 795"/>
                <a:gd name="T32" fmla="*/ 1560 w 1588"/>
                <a:gd name="T33" fmla="*/ 294 h 795"/>
                <a:gd name="T34" fmla="*/ 1585 w 1588"/>
                <a:gd name="T35" fmla="*/ 362 h 795"/>
                <a:gd name="T36" fmla="*/ 1585 w 1588"/>
                <a:gd name="T37" fmla="*/ 432 h 795"/>
                <a:gd name="T38" fmla="*/ 1560 w 1588"/>
                <a:gd name="T39" fmla="*/ 500 h 795"/>
                <a:gd name="T40" fmla="*/ 1514 w 1588"/>
                <a:gd name="T41" fmla="*/ 565 h 795"/>
                <a:gd name="T42" fmla="*/ 1444 w 1588"/>
                <a:gd name="T43" fmla="*/ 626 h 795"/>
                <a:gd name="T44" fmla="*/ 1356 w 1588"/>
                <a:gd name="T45" fmla="*/ 679 h 795"/>
                <a:gd name="T46" fmla="*/ 1249 w 1588"/>
                <a:gd name="T47" fmla="*/ 723 h 795"/>
                <a:gd name="T48" fmla="*/ 1130 w 1588"/>
                <a:gd name="T49" fmla="*/ 757 h 795"/>
                <a:gd name="T50" fmla="*/ 999 w 1588"/>
                <a:gd name="T51" fmla="*/ 782 h 795"/>
                <a:gd name="T52" fmla="*/ 863 w 1588"/>
                <a:gd name="T53" fmla="*/ 794 h 795"/>
                <a:gd name="T54" fmla="*/ 726 w 1588"/>
                <a:gd name="T55" fmla="*/ 794 h 795"/>
                <a:gd name="T56" fmla="*/ 588 w 1588"/>
                <a:gd name="T57" fmla="*/ 782 h 795"/>
                <a:gd name="T58" fmla="*/ 458 w 1588"/>
                <a:gd name="T59" fmla="*/ 757 h 795"/>
                <a:gd name="T60" fmla="*/ 339 w 1588"/>
                <a:gd name="T61" fmla="*/ 723 h 795"/>
                <a:gd name="T62" fmla="*/ 233 w 1588"/>
                <a:gd name="T63" fmla="*/ 679 h 795"/>
                <a:gd name="T64" fmla="*/ 144 w 1588"/>
                <a:gd name="T65" fmla="*/ 626 h 795"/>
                <a:gd name="T66" fmla="*/ 74 w 1588"/>
                <a:gd name="T67" fmla="*/ 565 h 795"/>
                <a:gd name="T68" fmla="*/ 27 w 1588"/>
                <a:gd name="T69" fmla="*/ 500 h 795"/>
                <a:gd name="T70" fmla="*/ 3 w 1588"/>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9"/>
                  </a:lnTo>
                  <a:lnTo>
                    <a:pt x="27" y="294"/>
                  </a:lnTo>
                  <a:lnTo>
                    <a:pt x="48" y="261"/>
                  </a:lnTo>
                  <a:lnTo>
                    <a:pt x="74" y="229"/>
                  </a:lnTo>
                  <a:lnTo>
                    <a:pt x="107" y="199"/>
                  </a:lnTo>
                  <a:lnTo>
                    <a:pt x="144" y="170"/>
                  </a:lnTo>
                  <a:lnTo>
                    <a:pt x="186" y="141"/>
                  </a:lnTo>
                  <a:lnTo>
                    <a:pt x="233" y="117"/>
                  </a:lnTo>
                  <a:lnTo>
                    <a:pt x="284" y="93"/>
                  </a:lnTo>
                  <a:lnTo>
                    <a:pt x="339" y="71"/>
                  </a:lnTo>
                  <a:lnTo>
                    <a:pt x="398" y="53"/>
                  </a:lnTo>
                  <a:lnTo>
                    <a:pt x="458" y="37"/>
                  </a:lnTo>
                  <a:lnTo>
                    <a:pt x="523" y="25"/>
                  </a:lnTo>
                  <a:lnTo>
                    <a:pt x="588" y="14"/>
                  </a:lnTo>
                  <a:lnTo>
                    <a:pt x="656" y="6"/>
                  </a:lnTo>
                  <a:lnTo>
                    <a:pt x="726" y="2"/>
                  </a:lnTo>
                  <a:lnTo>
                    <a:pt x="794" y="0"/>
                  </a:lnTo>
                  <a:lnTo>
                    <a:pt x="863" y="2"/>
                  </a:lnTo>
                  <a:lnTo>
                    <a:pt x="931" y="6"/>
                  </a:lnTo>
                  <a:lnTo>
                    <a:pt x="999" y="14"/>
                  </a:lnTo>
                  <a:lnTo>
                    <a:pt x="1066" y="25"/>
                  </a:lnTo>
                  <a:lnTo>
                    <a:pt x="1130" y="37"/>
                  </a:lnTo>
                  <a:lnTo>
                    <a:pt x="1191" y="53"/>
                  </a:lnTo>
                  <a:lnTo>
                    <a:pt x="1249" y="71"/>
                  </a:lnTo>
                  <a:lnTo>
                    <a:pt x="1305" y="93"/>
                  </a:lnTo>
                  <a:lnTo>
                    <a:pt x="1356" y="117"/>
                  </a:lnTo>
                  <a:lnTo>
                    <a:pt x="1402" y="141"/>
                  </a:lnTo>
                  <a:lnTo>
                    <a:pt x="1444" y="170"/>
                  </a:lnTo>
                  <a:lnTo>
                    <a:pt x="1482" y="199"/>
                  </a:lnTo>
                  <a:lnTo>
                    <a:pt x="1514" y="229"/>
                  </a:lnTo>
                  <a:lnTo>
                    <a:pt x="1541" y="261"/>
                  </a:lnTo>
                  <a:lnTo>
                    <a:pt x="1560" y="294"/>
                  </a:lnTo>
                  <a:lnTo>
                    <a:pt x="1576" y="329"/>
                  </a:lnTo>
                  <a:lnTo>
                    <a:pt x="1585" y="362"/>
                  </a:lnTo>
                  <a:lnTo>
                    <a:pt x="1588" y="397"/>
                  </a:lnTo>
                  <a:lnTo>
                    <a:pt x="1585" y="432"/>
                  </a:lnTo>
                  <a:lnTo>
                    <a:pt x="1576" y="467"/>
                  </a:lnTo>
                  <a:lnTo>
                    <a:pt x="1560" y="500"/>
                  </a:lnTo>
                  <a:lnTo>
                    <a:pt x="1541" y="533"/>
                  </a:lnTo>
                  <a:lnTo>
                    <a:pt x="1514" y="565"/>
                  </a:lnTo>
                  <a:lnTo>
                    <a:pt x="1482" y="595"/>
                  </a:lnTo>
                  <a:lnTo>
                    <a:pt x="1444" y="626"/>
                  </a:lnTo>
                  <a:lnTo>
                    <a:pt x="1402" y="653"/>
                  </a:lnTo>
                  <a:lnTo>
                    <a:pt x="1356" y="679"/>
                  </a:lnTo>
                  <a:lnTo>
                    <a:pt x="1305" y="701"/>
                  </a:lnTo>
                  <a:lnTo>
                    <a:pt x="1249" y="723"/>
                  </a:lnTo>
                  <a:lnTo>
                    <a:pt x="1191" y="742"/>
                  </a:lnTo>
                  <a:lnTo>
                    <a:pt x="1130" y="757"/>
                  </a:lnTo>
                  <a:lnTo>
                    <a:pt x="1066" y="771"/>
                  </a:lnTo>
                  <a:lnTo>
                    <a:pt x="999" y="782"/>
                  </a:lnTo>
                  <a:lnTo>
                    <a:pt x="931" y="789"/>
                  </a:lnTo>
                  <a:lnTo>
                    <a:pt x="863" y="794"/>
                  </a:lnTo>
                  <a:lnTo>
                    <a:pt x="794" y="795"/>
                  </a:lnTo>
                  <a:lnTo>
                    <a:pt x="726" y="794"/>
                  </a:lnTo>
                  <a:lnTo>
                    <a:pt x="656" y="789"/>
                  </a:lnTo>
                  <a:lnTo>
                    <a:pt x="588" y="782"/>
                  </a:lnTo>
                  <a:lnTo>
                    <a:pt x="523" y="771"/>
                  </a:lnTo>
                  <a:lnTo>
                    <a:pt x="458" y="757"/>
                  </a:lnTo>
                  <a:lnTo>
                    <a:pt x="398" y="742"/>
                  </a:lnTo>
                  <a:lnTo>
                    <a:pt x="339" y="723"/>
                  </a:lnTo>
                  <a:lnTo>
                    <a:pt x="284" y="701"/>
                  </a:lnTo>
                  <a:lnTo>
                    <a:pt x="233" y="679"/>
                  </a:lnTo>
                  <a:lnTo>
                    <a:pt x="186" y="653"/>
                  </a:lnTo>
                  <a:lnTo>
                    <a:pt x="144" y="626"/>
                  </a:lnTo>
                  <a:lnTo>
                    <a:pt x="107"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09" name="Rectangle 61">
              <a:extLst>
                <a:ext uri="{FF2B5EF4-FFF2-40B4-BE49-F238E27FC236}">
                  <a16:creationId xmlns:a16="http://schemas.microsoft.com/office/drawing/2014/main" id="{5D86EBEF-20B2-E8FE-E88C-FA8FA79B2C85}"/>
                </a:ext>
              </a:extLst>
            </p:cNvPr>
            <p:cNvSpPr>
              <a:spLocks noChangeArrowheads="1"/>
            </p:cNvSpPr>
            <p:nvPr/>
          </p:nvSpPr>
          <p:spPr bwMode="auto">
            <a:xfrm>
              <a:off x="3460" y="1376"/>
              <a:ext cx="29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0" name="Rectangle 62">
              <a:extLst>
                <a:ext uri="{FF2B5EF4-FFF2-40B4-BE49-F238E27FC236}">
                  <a16:creationId xmlns:a16="http://schemas.microsoft.com/office/drawing/2014/main" id="{2AA51BC7-1EB7-3FB7-50F9-87AF639BEEF3}"/>
                </a:ext>
              </a:extLst>
            </p:cNvPr>
            <p:cNvSpPr>
              <a:spLocks noChangeArrowheads="1"/>
            </p:cNvSpPr>
            <p:nvPr/>
          </p:nvSpPr>
          <p:spPr bwMode="auto">
            <a:xfrm>
              <a:off x="3418" y="1467"/>
              <a:ext cx="37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1" name="Rectangle 63">
              <a:extLst>
                <a:ext uri="{FF2B5EF4-FFF2-40B4-BE49-F238E27FC236}">
                  <a16:creationId xmlns:a16="http://schemas.microsoft.com/office/drawing/2014/main" id="{388655BF-5EB2-E635-BA25-BC3FC7DFC7D8}"/>
                </a:ext>
              </a:extLst>
            </p:cNvPr>
            <p:cNvSpPr>
              <a:spLocks noChangeArrowheads="1"/>
            </p:cNvSpPr>
            <p:nvPr/>
          </p:nvSpPr>
          <p:spPr bwMode="auto">
            <a:xfrm>
              <a:off x="3464" y="1558"/>
              <a:ext cx="28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2" name="Line 64">
              <a:extLst>
                <a:ext uri="{FF2B5EF4-FFF2-40B4-BE49-F238E27FC236}">
                  <a16:creationId xmlns:a16="http://schemas.microsoft.com/office/drawing/2014/main" id="{2DFFA539-05CA-13EB-2947-35C4EED06A3E}"/>
                </a:ext>
              </a:extLst>
            </p:cNvPr>
            <p:cNvSpPr>
              <a:spLocks noChangeShapeType="1"/>
            </p:cNvSpPr>
            <p:nvPr/>
          </p:nvSpPr>
          <p:spPr bwMode="auto">
            <a:xfrm>
              <a:off x="3212" y="2080"/>
              <a:ext cx="110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3" name="Rectangle 65">
              <a:extLst>
                <a:ext uri="{FF2B5EF4-FFF2-40B4-BE49-F238E27FC236}">
                  <a16:creationId xmlns:a16="http://schemas.microsoft.com/office/drawing/2014/main" id="{B77277CA-9971-CB7E-788C-83587CCE9C61}"/>
                </a:ext>
              </a:extLst>
            </p:cNvPr>
            <p:cNvSpPr>
              <a:spLocks noChangeArrowheads="1"/>
            </p:cNvSpPr>
            <p:nvPr/>
          </p:nvSpPr>
          <p:spPr bwMode="auto">
            <a:xfrm>
              <a:off x="3237" y="1876"/>
              <a:ext cx="101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Interface Agency and 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4" name="Rectangle 66">
              <a:extLst>
                <a:ext uri="{FF2B5EF4-FFF2-40B4-BE49-F238E27FC236}">
                  <a16:creationId xmlns:a16="http://schemas.microsoft.com/office/drawing/2014/main" id="{4E9BC4BA-C9C2-F915-841B-DA8906698A21}"/>
                </a:ext>
              </a:extLst>
            </p:cNvPr>
            <p:cNvSpPr>
              <a:spLocks noChangeArrowheads="1"/>
            </p:cNvSpPr>
            <p:nvPr/>
          </p:nvSpPr>
          <p:spPr bwMode="auto">
            <a:xfrm>
              <a:off x="3237" y="1966"/>
              <a:ext cx="28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5" name="Line 67">
              <a:extLst>
                <a:ext uri="{FF2B5EF4-FFF2-40B4-BE49-F238E27FC236}">
                  <a16:creationId xmlns:a16="http://schemas.microsoft.com/office/drawing/2014/main" id="{6B2A3DEA-0079-4251-9CB8-F042C63533F6}"/>
                </a:ext>
              </a:extLst>
            </p:cNvPr>
            <p:cNvSpPr>
              <a:spLocks noChangeShapeType="1"/>
            </p:cNvSpPr>
            <p:nvPr/>
          </p:nvSpPr>
          <p:spPr bwMode="auto">
            <a:xfrm>
              <a:off x="3212" y="2364"/>
              <a:ext cx="113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6" name="Rectangle 68">
              <a:extLst>
                <a:ext uri="{FF2B5EF4-FFF2-40B4-BE49-F238E27FC236}">
                  <a16:creationId xmlns:a16="http://schemas.microsoft.com/office/drawing/2014/main" id="{B4BF7404-B350-213C-41FC-8B956B413C29}"/>
                </a:ext>
              </a:extLst>
            </p:cNvPr>
            <p:cNvSpPr>
              <a:spLocks noChangeArrowheads="1"/>
            </p:cNvSpPr>
            <p:nvPr/>
          </p:nvSpPr>
          <p:spPr bwMode="auto">
            <a:xfrm>
              <a:off x="3237" y="2160"/>
              <a:ext cx="91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Build and Operate Regional</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7" name="Rectangle 69">
              <a:extLst>
                <a:ext uri="{FF2B5EF4-FFF2-40B4-BE49-F238E27FC236}">
                  <a16:creationId xmlns:a16="http://schemas.microsoft.com/office/drawing/2014/main" id="{95FF311D-CE93-DF67-E14D-9B25141843EC}"/>
                </a:ext>
              </a:extLst>
            </p:cNvPr>
            <p:cNvSpPr>
              <a:spLocks noChangeArrowheads="1"/>
            </p:cNvSpPr>
            <p:nvPr/>
          </p:nvSpPr>
          <p:spPr bwMode="auto">
            <a:xfrm>
              <a:off x="3237" y="2250"/>
              <a:ext cx="6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Information System</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18" name="Line 70">
              <a:extLst>
                <a:ext uri="{FF2B5EF4-FFF2-40B4-BE49-F238E27FC236}">
                  <a16:creationId xmlns:a16="http://schemas.microsoft.com/office/drawing/2014/main" id="{EBCB262F-55B2-525E-B494-21ECAE6F487B}"/>
                </a:ext>
              </a:extLst>
            </p:cNvPr>
            <p:cNvSpPr>
              <a:spLocks noChangeShapeType="1"/>
            </p:cNvSpPr>
            <p:nvPr/>
          </p:nvSpPr>
          <p:spPr bwMode="auto">
            <a:xfrm>
              <a:off x="3212" y="3214"/>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19" name="Rectangle 71">
              <a:extLst>
                <a:ext uri="{FF2B5EF4-FFF2-40B4-BE49-F238E27FC236}">
                  <a16:creationId xmlns:a16="http://schemas.microsoft.com/office/drawing/2014/main" id="{CC107A57-0F2A-8AB9-FAF8-70FA6765E209}"/>
                </a:ext>
              </a:extLst>
            </p:cNvPr>
            <p:cNvSpPr>
              <a:spLocks noChangeArrowheads="1"/>
            </p:cNvSpPr>
            <p:nvPr/>
          </p:nvSpPr>
          <p:spPr bwMode="auto">
            <a:xfrm>
              <a:off x="3237" y="3112"/>
              <a:ext cx="42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Archive Data</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0" name="Line 72">
              <a:extLst>
                <a:ext uri="{FF2B5EF4-FFF2-40B4-BE49-F238E27FC236}">
                  <a16:creationId xmlns:a16="http://schemas.microsoft.com/office/drawing/2014/main" id="{F0838888-6E7F-EF36-4804-940DF7294CCA}"/>
                </a:ext>
              </a:extLst>
            </p:cNvPr>
            <p:cNvSpPr>
              <a:spLocks noChangeShapeType="1"/>
            </p:cNvSpPr>
            <p:nvPr/>
          </p:nvSpPr>
          <p:spPr bwMode="auto">
            <a:xfrm>
              <a:off x="3212" y="1512"/>
              <a:ext cx="2" cy="23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1" name="Line 73">
              <a:extLst>
                <a:ext uri="{FF2B5EF4-FFF2-40B4-BE49-F238E27FC236}">
                  <a16:creationId xmlns:a16="http://schemas.microsoft.com/office/drawing/2014/main" id="{66BDD3E5-528D-1DF0-1B13-69F8D5E5B1CD}"/>
                </a:ext>
              </a:extLst>
            </p:cNvPr>
            <p:cNvSpPr>
              <a:spLocks noChangeShapeType="1"/>
            </p:cNvSpPr>
            <p:nvPr/>
          </p:nvSpPr>
          <p:spPr bwMode="auto">
            <a:xfrm>
              <a:off x="3212" y="3526"/>
              <a:ext cx="136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2" name="Rectangle 74">
              <a:extLst>
                <a:ext uri="{FF2B5EF4-FFF2-40B4-BE49-F238E27FC236}">
                  <a16:creationId xmlns:a16="http://schemas.microsoft.com/office/drawing/2014/main" id="{1AA248DB-2D38-6C86-B36E-2CB87D1EC92E}"/>
                </a:ext>
              </a:extLst>
            </p:cNvPr>
            <p:cNvSpPr>
              <a:spLocks noChangeArrowheads="1"/>
            </p:cNvSpPr>
            <p:nvPr/>
          </p:nvSpPr>
          <p:spPr bwMode="auto">
            <a:xfrm>
              <a:off x="3237" y="3322"/>
              <a:ext cx="12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Maintain Repository of Transportation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3" name="Rectangle 75">
              <a:extLst>
                <a:ext uri="{FF2B5EF4-FFF2-40B4-BE49-F238E27FC236}">
                  <a16:creationId xmlns:a16="http://schemas.microsoft.com/office/drawing/2014/main" id="{D5C0206B-1FE4-97C4-BDBC-A76477E1371D}"/>
                </a:ext>
              </a:extLst>
            </p:cNvPr>
            <p:cNvSpPr>
              <a:spLocks noChangeArrowheads="1"/>
            </p:cNvSpPr>
            <p:nvPr/>
          </p:nvSpPr>
          <p:spPr bwMode="auto">
            <a:xfrm>
              <a:off x="3237" y="3413"/>
              <a:ext cx="9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and Communication Systems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4" name="Line 76">
              <a:extLst>
                <a:ext uri="{FF2B5EF4-FFF2-40B4-BE49-F238E27FC236}">
                  <a16:creationId xmlns:a16="http://schemas.microsoft.com/office/drawing/2014/main" id="{FB31C5B6-F9D9-5262-F026-A19F475C39BA}"/>
                </a:ext>
              </a:extLst>
            </p:cNvPr>
            <p:cNvSpPr>
              <a:spLocks noChangeShapeType="1"/>
            </p:cNvSpPr>
            <p:nvPr/>
          </p:nvSpPr>
          <p:spPr bwMode="auto">
            <a:xfrm>
              <a:off x="3214" y="3853"/>
              <a:ext cx="13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5" name="Rectangle 77">
              <a:extLst>
                <a:ext uri="{FF2B5EF4-FFF2-40B4-BE49-F238E27FC236}">
                  <a16:creationId xmlns:a16="http://schemas.microsoft.com/office/drawing/2014/main" id="{0CFBDEE5-8596-5CBD-DA49-C1EA7610514F}"/>
                </a:ext>
              </a:extLst>
            </p:cNvPr>
            <p:cNvSpPr>
              <a:spLocks noChangeArrowheads="1"/>
            </p:cNvSpPr>
            <p:nvPr/>
          </p:nvSpPr>
          <p:spPr bwMode="auto">
            <a:xfrm>
              <a:off x="3239" y="3649"/>
              <a:ext cx="9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Coordinate with Regional ITS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6" name="Rectangle 78">
              <a:extLst>
                <a:ext uri="{FF2B5EF4-FFF2-40B4-BE49-F238E27FC236}">
                  <a16:creationId xmlns:a16="http://schemas.microsoft.com/office/drawing/2014/main" id="{0F96557C-DC10-77A2-C402-BB66390EE1A1}"/>
                </a:ext>
              </a:extLst>
            </p:cNvPr>
            <p:cNvSpPr>
              <a:spLocks noChangeArrowheads="1"/>
            </p:cNvSpPr>
            <p:nvPr/>
          </p:nvSpPr>
          <p:spPr bwMode="auto">
            <a:xfrm>
              <a:off x="3239" y="3740"/>
              <a:ext cx="39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Architecture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7" name="Line 79">
              <a:extLst>
                <a:ext uri="{FF2B5EF4-FFF2-40B4-BE49-F238E27FC236}">
                  <a16:creationId xmlns:a16="http://schemas.microsoft.com/office/drawing/2014/main" id="{E96BFB43-3068-E85D-9E55-220E4061A007}"/>
                </a:ext>
              </a:extLst>
            </p:cNvPr>
            <p:cNvSpPr>
              <a:spLocks noChangeShapeType="1"/>
            </p:cNvSpPr>
            <p:nvPr/>
          </p:nvSpPr>
          <p:spPr bwMode="auto">
            <a:xfrm>
              <a:off x="3212" y="2575"/>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28" name="Rectangle 80">
              <a:extLst>
                <a:ext uri="{FF2B5EF4-FFF2-40B4-BE49-F238E27FC236}">
                  <a16:creationId xmlns:a16="http://schemas.microsoft.com/office/drawing/2014/main" id="{F8EB3E97-C3B4-6115-1223-CF1D75DA896C}"/>
                </a:ext>
              </a:extLst>
            </p:cNvPr>
            <p:cNvSpPr>
              <a:spLocks noChangeArrowheads="1"/>
            </p:cNvSpPr>
            <p:nvPr/>
          </p:nvSpPr>
          <p:spPr bwMode="auto">
            <a:xfrm>
              <a:off x="3237" y="2473"/>
              <a:ext cx="94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Provide Traveler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29" name="Line 81">
              <a:extLst>
                <a:ext uri="{FF2B5EF4-FFF2-40B4-BE49-F238E27FC236}">
                  <a16:creationId xmlns:a16="http://schemas.microsoft.com/office/drawing/2014/main" id="{1BDF726A-9071-546A-2C64-0CD41A1D8BB8}"/>
                </a:ext>
              </a:extLst>
            </p:cNvPr>
            <p:cNvSpPr>
              <a:spLocks noChangeShapeType="1"/>
            </p:cNvSpPr>
            <p:nvPr/>
          </p:nvSpPr>
          <p:spPr bwMode="auto">
            <a:xfrm>
              <a:off x="3212" y="2800"/>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0" name="Rectangle 82">
              <a:extLst>
                <a:ext uri="{FF2B5EF4-FFF2-40B4-BE49-F238E27FC236}">
                  <a16:creationId xmlns:a16="http://schemas.microsoft.com/office/drawing/2014/main" id="{D4C9E52D-1020-2B47-74E0-9AFD07878E6D}"/>
                </a:ext>
              </a:extLst>
            </p:cNvPr>
            <p:cNvSpPr>
              <a:spLocks noChangeArrowheads="1"/>
            </p:cNvSpPr>
            <p:nvPr/>
          </p:nvSpPr>
          <p:spPr bwMode="auto">
            <a:xfrm>
              <a:off x="3237" y="2687"/>
              <a:ext cx="9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Compile Weather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1" name="Line 83">
              <a:extLst>
                <a:ext uri="{FF2B5EF4-FFF2-40B4-BE49-F238E27FC236}">
                  <a16:creationId xmlns:a16="http://schemas.microsoft.com/office/drawing/2014/main" id="{843DDA02-4D1C-FE86-00E7-8506ACB363C4}"/>
                </a:ext>
              </a:extLst>
            </p:cNvPr>
            <p:cNvSpPr>
              <a:spLocks noChangeShapeType="1"/>
            </p:cNvSpPr>
            <p:nvPr/>
          </p:nvSpPr>
          <p:spPr bwMode="auto">
            <a:xfrm>
              <a:off x="3212" y="3001"/>
              <a:ext cx="112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2" name="Rectangle 84">
              <a:extLst>
                <a:ext uri="{FF2B5EF4-FFF2-40B4-BE49-F238E27FC236}">
                  <a16:creationId xmlns:a16="http://schemas.microsoft.com/office/drawing/2014/main" id="{5503B64B-D284-EB2D-5EB8-AE41FA650AC4}"/>
                </a:ext>
              </a:extLst>
            </p:cNvPr>
            <p:cNvSpPr>
              <a:spLocks noChangeArrowheads="1"/>
            </p:cNvSpPr>
            <p:nvPr/>
          </p:nvSpPr>
          <p:spPr bwMode="auto">
            <a:xfrm>
              <a:off x="3237" y="2899"/>
              <a:ext cx="81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Manage GIS Information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3" name="Freeform 85">
              <a:extLst>
                <a:ext uri="{FF2B5EF4-FFF2-40B4-BE49-F238E27FC236}">
                  <a16:creationId xmlns:a16="http://schemas.microsoft.com/office/drawing/2014/main" id="{1DFE3742-DD2A-4B8C-EFCB-99B1BA69F8E9}"/>
                </a:ext>
              </a:extLst>
            </p:cNvPr>
            <p:cNvSpPr>
              <a:spLocks/>
            </p:cNvSpPr>
            <p:nvPr/>
          </p:nvSpPr>
          <p:spPr bwMode="auto">
            <a:xfrm>
              <a:off x="4459" y="1370"/>
              <a:ext cx="793"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4 w 1588"/>
                <a:gd name="T19" fmla="*/ 1 h 795"/>
                <a:gd name="T20" fmla="*/ 1000 w 1588"/>
                <a:gd name="T21" fmla="*/ 13 h 795"/>
                <a:gd name="T22" fmla="*/ 1130 w 1588"/>
                <a:gd name="T23" fmla="*/ 36 h 795"/>
                <a:gd name="T24" fmla="*/ 1249 w 1588"/>
                <a:gd name="T25" fmla="*/ 71 h 795"/>
                <a:gd name="T26" fmla="*/ 1355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5 w 1588"/>
                <a:gd name="T45" fmla="*/ 678 h 795"/>
                <a:gd name="T46" fmla="*/ 1249 w 1588"/>
                <a:gd name="T47" fmla="*/ 722 h 795"/>
                <a:gd name="T48" fmla="*/ 1130 w 1588"/>
                <a:gd name="T49" fmla="*/ 757 h 795"/>
                <a:gd name="T50" fmla="*/ 1000 w 1588"/>
                <a:gd name="T51" fmla="*/ 781 h 795"/>
                <a:gd name="T52" fmla="*/ 864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4" name="Freeform 86">
              <a:extLst>
                <a:ext uri="{FF2B5EF4-FFF2-40B4-BE49-F238E27FC236}">
                  <a16:creationId xmlns:a16="http://schemas.microsoft.com/office/drawing/2014/main" id="{C39F43D9-1D04-3E03-0D98-C9CAAD4E52BD}"/>
                </a:ext>
              </a:extLst>
            </p:cNvPr>
            <p:cNvSpPr>
              <a:spLocks/>
            </p:cNvSpPr>
            <p:nvPr/>
          </p:nvSpPr>
          <p:spPr bwMode="auto">
            <a:xfrm>
              <a:off x="4459" y="1370"/>
              <a:ext cx="793" cy="398"/>
            </a:xfrm>
            <a:custGeom>
              <a:avLst/>
              <a:gdLst>
                <a:gd name="T0" fmla="*/ 3 w 1588"/>
                <a:gd name="T1" fmla="*/ 362 h 795"/>
                <a:gd name="T2" fmla="*/ 27 w 1588"/>
                <a:gd name="T3" fmla="*/ 294 h 795"/>
                <a:gd name="T4" fmla="*/ 74 w 1588"/>
                <a:gd name="T5" fmla="*/ 229 h 795"/>
                <a:gd name="T6" fmla="*/ 144 w 1588"/>
                <a:gd name="T7" fmla="*/ 169 h 795"/>
                <a:gd name="T8" fmla="*/ 233 w 1588"/>
                <a:gd name="T9" fmla="*/ 116 h 795"/>
                <a:gd name="T10" fmla="*/ 339 w 1588"/>
                <a:gd name="T11" fmla="*/ 71 h 795"/>
                <a:gd name="T12" fmla="*/ 458 w 1588"/>
                <a:gd name="T13" fmla="*/ 36 h 795"/>
                <a:gd name="T14" fmla="*/ 588 w 1588"/>
                <a:gd name="T15" fmla="*/ 13 h 795"/>
                <a:gd name="T16" fmla="*/ 724 w 1588"/>
                <a:gd name="T17" fmla="*/ 1 h 795"/>
                <a:gd name="T18" fmla="*/ 864 w 1588"/>
                <a:gd name="T19" fmla="*/ 1 h 795"/>
                <a:gd name="T20" fmla="*/ 1000 w 1588"/>
                <a:gd name="T21" fmla="*/ 13 h 795"/>
                <a:gd name="T22" fmla="*/ 1130 w 1588"/>
                <a:gd name="T23" fmla="*/ 36 h 795"/>
                <a:gd name="T24" fmla="*/ 1249 w 1588"/>
                <a:gd name="T25" fmla="*/ 71 h 795"/>
                <a:gd name="T26" fmla="*/ 1355 w 1588"/>
                <a:gd name="T27" fmla="*/ 116 h 795"/>
                <a:gd name="T28" fmla="*/ 1444 w 1588"/>
                <a:gd name="T29" fmla="*/ 169 h 795"/>
                <a:gd name="T30" fmla="*/ 1514 w 1588"/>
                <a:gd name="T31" fmla="*/ 229 h 795"/>
                <a:gd name="T32" fmla="*/ 1561 w 1588"/>
                <a:gd name="T33" fmla="*/ 294 h 795"/>
                <a:gd name="T34" fmla="*/ 1585 w 1588"/>
                <a:gd name="T35" fmla="*/ 362 h 795"/>
                <a:gd name="T36" fmla="*/ 1585 w 1588"/>
                <a:gd name="T37" fmla="*/ 431 h 795"/>
                <a:gd name="T38" fmla="*/ 1561 w 1588"/>
                <a:gd name="T39" fmla="*/ 500 h 795"/>
                <a:gd name="T40" fmla="*/ 1514 w 1588"/>
                <a:gd name="T41" fmla="*/ 565 h 795"/>
                <a:gd name="T42" fmla="*/ 1444 w 1588"/>
                <a:gd name="T43" fmla="*/ 625 h 795"/>
                <a:gd name="T44" fmla="*/ 1355 w 1588"/>
                <a:gd name="T45" fmla="*/ 678 h 795"/>
                <a:gd name="T46" fmla="*/ 1249 w 1588"/>
                <a:gd name="T47" fmla="*/ 722 h 795"/>
                <a:gd name="T48" fmla="*/ 1130 w 1588"/>
                <a:gd name="T49" fmla="*/ 757 h 795"/>
                <a:gd name="T50" fmla="*/ 1000 w 1588"/>
                <a:gd name="T51" fmla="*/ 781 h 795"/>
                <a:gd name="T52" fmla="*/ 864 w 1588"/>
                <a:gd name="T53" fmla="*/ 793 h 795"/>
                <a:gd name="T54" fmla="*/ 724 w 1588"/>
                <a:gd name="T55" fmla="*/ 793 h 795"/>
                <a:gd name="T56" fmla="*/ 588 w 1588"/>
                <a:gd name="T57" fmla="*/ 781 h 795"/>
                <a:gd name="T58" fmla="*/ 458 w 1588"/>
                <a:gd name="T59" fmla="*/ 757 h 795"/>
                <a:gd name="T60" fmla="*/ 339 w 1588"/>
                <a:gd name="T61" fmla="*/ 722 h 795"/>
                <a:gd name="T62" fmla="*/ 233 w 1588"/>
                <a:gd name="T63" fmla="*/ 678 h 795"/>
                <a:gd name="T64" fmla="*/ 144 w 1588"/>
                <a:gd name="T65" fmla="*/ 625 h 795"/>
                <a:gd name="T66" fmla="*/ 74 w 1588"/>
                <a:gd name="T67" fmla="*/ 565 h 795"/>
                <a:gd name="T68" fmla="*/ 27 w 1588"/>
                <a:gd name="T69" fmla="*/ 500 h 795"/>
                <a:gd name="T70" fmla="*/ 3 w 1588"/>
                <a:gd name="T71" fmla="*/ 4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8" h="795">
                  <a:moveTo>
                    <a:pt x="0" y="397"/>
                  </a:moveTo>
                  <a:lnTo>
                    <a:pt x="3" y="362"/>
                  </a:lnTo>
                  <a:lnTo>
                    <a:pt x="12" y="328"/>
                  </a:lnTo>
                  <a:lnTo>
                    <a:pt x="27" y="294"/>
                  </a:lnTo>
                  <a:lnTo>
                    <a:pt x="49" y="260"/>
                  </a:lnTo>
                  <a:lnTo>
                    <a:pt x="74" y="229"/>
                  </a:lnTo>
                  <a:lnTo>
                    <a:pt x="106" y="198"/>
                  </a:lnTo>
                  <a:lnTo>
                    <a:pt x="144" y="169"/>
                  </a:lnTo>
                  <a:lnTo>
                    <a:pt x="186" y="141"/>
                  </a:lnTo>
                  <a:lnTo>
                    <a:pt x="233" y="116"/>
                  </a:lnTo>
                  <a:lnTo>
                    <a:pt x="285" y="92"/>
                  </a:lnTo>
                  <a:lnTo>
                    <a:pt x="339" y="71"/>
                  </a:lnTo>
                  <a:lnTo>
                    <a:pt x="398" y="53"/>
                  </a:lnTo>
                  <a:lnTo>
                    <a:pt x="458" y="36"/>
                  </a:lnTo>
                  <a:lnTo>
                    <a:pt x="523" y="24"/>
                  </a:lnTo>
                  <a:lnTo>
                    <a:pt x="588" y="13"/>
                  </a:lnTo>
                  <a:lnTo>
                    <a:pt x="656" y="6"/>
                  </a:lnTo>
                  <a:lnTo>
                    <a:pt x="724" y="1"/>
                  </a:lnTo>
                  <a:lnTo>
                    <a:pt x="794" y="0"/>
                  </a:lnTo>
                  <a:lnTo>
                    <a:pt x="864" y="1"/>
                  </a:lnTo>
                  <a:lnTo>
                    <a:pt x="932" y="6"/>
                  </a:lnTo>
                  <a:lnTo>
                    <a:pt x="1000" y="13"/>
                  </a:lnTo>
                  <a:lnTo>
                    <a:pt x="1066" y="24"/>
                  </a:lnTo>
                  <a:lnTo>
                    <a:pt x="1130" y="36"/>
                  </a:lnTo>
                  <a:lnTo>
                    <a:pt x="1192" y="53"/>
                  </a:lnTo>
                  <a:lnTo>
                    <a:pt x="1249" y="71"/>
                  </a:lnTo>
                  <a:lnTo>
                    <a:pt x="1305" y="92"/>
                  </a:lnTo>
                  <a:lnTo>
                    <a:pt x="1355" y="116"/>
                  </a:lnTo>
                  <a:lnTo>
                    <a:pt x="1402" y="141"/>
                  </a:lnTo>
                  <a:lnTo>
                    <a:pt x="1444" y="169"/>
                  </a:lnTo>
                  <a:lnTo>
                    <a:pt x="1482" y="198"/>
                  </a:lnTo>
                  <a:lnTo>
                    <a:pt x="1514" y="229"/>
                  </a:lnTo>
                  <a:lnTo>
                    <a:pt x="1539" y="260"/>
                  </a:lnTo>
                  <a:lnTo>
                    <a:pt x="1561" y="294"/>
                  </a:lnTo>
                  <a:lnTo>
                    <a:pt x="1576" y="328"/>
                  </a:lnTo>
                  <a:lnTo>
                    <a:pt x="1585" y="362"/>
                  </a:lnTo>
                  <a:lnTo>
                    <a:pt x="1588" y="397"/>
                  </a:lnTo>
                  <a:lnTo>
                    <a:pt x="1585" y="431"/>
                  </a:lnTo>
                  <a:lnTo>
                    <a:pt x="1576" y="466"/>
                  </a:lnTo>
                  <a:lnTo>
                    <a:pt x="1561" y="500"/>
                  </a:lnTo>
                  <a:lnTo>
                    <a:pt x="1539" y="533"/>
                  </a:lnTo>
                  <a:lnTo>
                    <a:pt x="1514" y="565"/>
                  </a:lnTo>
                  <a:lnTo>
                    <a:pt x="1482" y="595"/>
                  </a:lnTo>
                  <a:lnTo>
                    <a:pt x="1444" y="625"/>
                  </a:lnTo>
                  <a:lnTo>
                    <a:pt x="1402" y="653"/>
                  </a:lnTo>
                  <a:lnTo>
                    <a:pt x="1355" y="678"/>
                  </a:lnTo>
                  <a:lnTo>
                    <a:pt x="1305" y="701"/>
                  </a:lnTo>
                  <a:lnTo>
                    <a:pt x="1249" y="722"/>
                  </a:lnTo>
                  <a:lnTo>
                    <a:pt x="1192" y="742"/>
                  </a:lnTo>
                  <a:lnTo>
                    <a:pt x="1130" y="757"/>
                  </a:lnTo>
                  <a:lnTo>
                    <a:pt x="1066" y="771"/>
                  </a:lnTo>
                  <a:lnTo>
                    <a:pt x="1000" y="781"/>
                  </a:lnTo>
                  <a:lnTo>
                    <a:pt x="932" y="789"/>
                  </a:lnTo>
                  <a:lnTo>
                    <a:pt x="864" y="793"/>
                  </a:lnTo>
                  <a:lnTo>
                    <a:pt x="794" y="795"/>
                  </a:lnTo>
                  <a:lnTo>
                    <a:pt x="724" y="793"/>
                  </a:lnTo>
                  <a:lnTo>
                    <a:pt x="656" y="789"/>
                  </a:lnTo>
                  <a:lnTo>
                    <a:pt x="588" y="781"/>
                  </a:lnTo>
                  <a:lnTo>
                    <a:pt x="523" y="771"/>
                  </a:lnTo>
                  <a:lnTo>
                    <a:pt x="458" y="757"/>
                  </a:lnTo>
                  <a:lnTo>
                    <a:pt x="398" y="742"/>
                  </a:lnTo>
                  <a:lnTo>
                    <a:pt x="339" y="722"/>
                  </a:lnTo>
                  <a:lnTo>
                    <a:pt x="285" y="701"/>
                  </a:lnTo>
                  <a:lnTo>
                    <a:pt x="233" y="678"/>
                  </a:lnTo>
                  <a:lnTo>
                    <a:pt x="186" y="653"/>
                  </a:lnTo>
                  <a:lnTo>
                    <a:pt x="144" y="625"/>
                  </a:lnTo>
                  <a:lnTo>
                    <a:pt x="106" y="595"/>
                  </a:lnTo>
                  <a:lnTo>
                    <a:pt x="74" y="565"/>
                  </a:lnTo>
                  <a:lnTo>
                    <a:pt x="49" y="533"/>
                  </a:lnTo>
                  <a:lnTo>
                    <a:pt x="27" y="500"/>
                  </a:lnTo>
                  <a:lnTo>
                    <a:pt x="12" y="466"/>
                  </a:lnTo>
                  <a:lnTo>
                    <a:pt x="3" y="431"/>
                  </a:lnTo>
                  <a:lnTo>
                    <a:pt x="0" y="397"/>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5" name="Freeform 87">
              <a:extLst>
                <a:ext uri="{FF2B5EF4-FFF2-40B4-BE49-F238E27FC236}">
                  <a16:creationId xmlns:a16="http://schemas.microsoft.com/office/drawing/2014/main" id="{64BE9B9C-75AD-5F38-0E4C-364BAB4B2AE0}"/>
                </a:ext>
              </a:extLst>
            </p:cNvPr>
            <p:cNvSpPr>
              <a:spLocks/>
            </p:cNvSpPr>
            <p:nvPr/>
          </p:nvSpPr>
          <p:spPr bwMode="auto">
            <a:xfrm>
              <a:off x="4402" y="1314"/>
              <a:ext cx="794" cy="397"/>
            </a:xfrm>
            <a:custGeom>
              <a:avLst/>
              <a:gdLst>
                <a:gd name="T0" fmla="*/ 3 w 1587"/>
                <a:gd name="T1" fmla="*/ 362 h 795"/>
                <a:gd name="T2" fmla="*/ 27 w 1587"/>
                <a:gd name="T3" fmla="*/ 294 h 795"/>
                <a:gd name="T4" fmla="*/ 74 w 1587"/>
                <a:gd name="T5" fmla="*/ 229 h 795"/>
                <a:gd name="T6" fmla="*/ 143 w 1587"/>
                <a:gd name="T7" fmla="*/ 170 h 795"/>
                <a:gd name="T8" fmla="*/ 233 w 1587"/>
                <a:gd name="T9" fmla="*/ 117 h 795"/>
                <a:gd name="T10" fmla="*/ 339 w 1587"/>
                <a:gd name="T11" fmla="*/ 71 h 795"/>
                <a:gd name="T12" fmla="*/ 458 w 1587"/>
                <a:gd name="T13" fmla="*/ 37 h 795"/>
                <a:gd name="T14" fmla="*/ 588 w 1587"/>
                <a:gd name="T15" fmla="*/ 14 h 795"/>
                <a:gd name="T16" fmla="*/ 724 w 1587"/>
                <a:gd name="T17" fmla="*/ 2 h 795"/>
                <a:gd name="T18" fmla="*/ 863 w 1587"/>
                <a:gd name="T19" fmla="*/ 2 h 795"/>
                <a:gd name="T20" fmla="*/ 999 w 1587"/>
                <a:gd name="T21" fmla="*/ 14 h 795"/>
                <a:gd name="T22" fmla="*/ 1129 w 1587"/>
                <a:gd name="T23" fmla="*/ 37 h 795"/>
                <a:gd name="T24" fmla="*/ 1249 w 1587"/>
                <a:gd name="T25" fmla="*/ 71 h 795"/>
                <a:gd name="T26" fmla="*/ 1355 w 1587"/>
                <a:gd name="T27" fmla="*/ 117 h 795"/>
                <a:gd name="T28" fmla="*/ 1444 w 1587"/>
                <a:gd name="T29" fmla="*/ 170 h 795"/>
                <a:gd name="T30" fmla="*/ 1513 w 1587"/>
                <a:gd name="T31" fmla="*/ 229 h 795"/>
                <a:gd name="T32" fmla="*/ 1560 w 1587"/>
                <a:gd name="T33" fmla="*/ 294 h 795"/>
                <a:gd name="T34" fmla="*/ 1584 w 1587"/>
                <a:gd name="T35" fmla="*/ 362 h 795"/>
                <a:gd name="T36" fmla="*/ 1584 w 1587"/>
                <a:gd name="T37" fmla="*/ 432 h 795"/>
                <a:gd name="T38" fmla="*/ 1560 w 1587"/>
                <a:gd name="T39" fmla="*/ 500 h 795"/>
                <a:gd name="T40" fmla="*/ 1513 w 1587"/>
                <a:gd name="T41" fmla="*/ 565 h 795"/>
                <a:gd name="T42" fmla="*/ 1444 w 1587"/>
                <a:gd name="T43" fmla="*/ 626 h 795"/>
                <a:gd name="T44" fmla="*/ 1355 w 1587"/>
                <a:gd name="T45" fmla="*/ 679 h 795"/>
                <a:gd name="T46" fmla="*/ 1249 w 1587"/>
                <a:gd name="T47" fmla="*/ 723 h 795"/>
                <a:gd name="T48" fmla="*/ 1129 w 1587"/>
                <a:gd name="T49" fmla="*/ 757 h 795"/>
                <a:gd name="T50" fmla="*/ 999 w 1587"/>
                <a:gd name="T51" fmla="*/ 782 h 795"/>
                <a:gd name="T52" fmla="*/ 863 w 1587"/>
                <a:gd name="T53" fmla="*/ 794 h 795"/>
                <a:gd name="T54" fmla="*/ 724 w 1587"/>
                <a:gd name="T55" fmla="*/ 794 h 795"/>
                <a:gd name="T56" fmla="*/ 588 w 1587"/>
                <a:gd name="T57" fmla="*/ 782 h 795"/>
                <a:gd name="T58" fmla="*/ 458 w 1587"/>
                <a:gd name="T59" fmla="*/ 757 h 795"/>
                <a:gd name="T60" fmla="*/ 339 w 1587"/>
                <a:gd name="T61" fmla="*/ 723 h 795"/>
                <a:gd name="T62" fmla="*/ 233 w 1587"/>
                <a:gd name="T63" fmla="*/ 679 h 795"/>
                <a:gd name="T64" fmla="*/ 143 w 1587"/>
                <a:gd name="T65" fmla="*/ 626 h 795"/>
                <a:gd name="T66" fmla="*/ 74 w 1587"/>
                <a:gd name="T67" fmla="*/ 565 h 795"/>
                <a:gd name="T68" fmla="*/ 27 w 1587"/>
                <a:gd name="T69" fmla="*/ 500 h 795"/>
                <a:gd name="T70" fmla="*/ 3 w 1587"/>
                <a:gd name="T71"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795">
                  <a:moveTo>
                    <a:pt x="0" y="397"/>
                  </a:moveTo>
                  <a:lnTo>
                    <a:pt x="3" y="362"/>
                  </a:lnTo>
                  <a:lnTo>
                    <a:pt x="12" y="329"/>
                  </a:lnTo>
                  <a:lnTo>
                    <a:pt x="27" y="294"/>
                  </a:lnTo>
                  <a:lnTo>
                    <a:pt x="48" y="261"/>
                  </a:lnTo>
                  <a:lnTo>
                    <a:pt x="74" y="229"/>
                  </a:lnTo>
                  <a:lnTo>
                    <a:pt x="106" y="199"/>
                  </a:lnTo>
                  <a:lnTo>
                    <a:pt x="143" y="170"/>
                  </a:lnTo>
                  <a:lnTo>
                    <a:pt x="186" y="141"/>
                  </a:lnTo>
                  <a:lnTo>
                    <a:pt x="233" y="117"/>
                  </a:lnTo>
                  <a:lnTo>
                    <a:pt x="284" y="93"/>
                  </a:lnTo>
                  <a:lnTo>
                    <a:pt x="339" y="71"/>
                  </a:lnTo>
                  <a:lnTo>
                    <a:pt x="398" y="53"/>
                  </a:lnTo>
                  <a:lnTo>
                    <a:pt x="458" y="37"/>
                  </a:lnTo>
                  <a:lnTo>
                    <a:pt x="521" y="25"/>
                  </a:lnTo>
                  <a:lnTo>
                    <a:pt x="588" y="14"/>
                  </a:lnTo>
                  <a:lnTo>
                    <a:pt x="656" y="6"/>
                  </a:lnTo>
                  <a:lnTo>
                    <a:pt x="724" y="2"/>
                  </a:lnTo>
                  <a:lnTo>
                    <a:pt x="794" y="0"/>
                  </a:lnTo>
                  <a:lnTo>
                    <a:pt x="863" y="2"/>
                  </a:lnTo>
                  <a:lnTo>
                    <a:pt x="931" y="6"/>
                  </a:lnTo>
                  <a:lnTo>
                    <a:pt x="999" y="14"/>
                  </a:lnTo>
                  <a:lnTo>
                    <a:pt x="1066" y="25"/>
                  </a:lnTo>
                  <a:lnTo>
                    <a:pt x="1129" y="37"/>
                  </a:lnTo>
                  <a:lnTo>
                    <a:pt x="1191" y="53"/>
                  </a:lnTo>
                  <a:lnTo>
                    <a:pt x="1249" y="71"/>
                  </a:lnTo>
                  <a:lnTo>
                    <a:pt x="1305" y="93"/>
                  </a:lnTo>
                  <a:lnTo>
                    <a:pt x="1355" y="117"/>
                  </a:lnTo>
                  <a:lnTo>
                    <a:pt x="1401" y="141"/>
                  </a:lnTo>
                  <a:lnTo>
                    <a:pt x="1444" y="170"/>
                  </a:lnTo>
                  <a:lnTo>
                    <a:pt x="1482" y="199"/>
                  </a:lnTo>
                  <a:lnTo>
                    <a:pt x="1513" y="229"/>
                  </a:lnTo>
                  <a:lnTo>
                    <a:pt x="1539" y="261"/>
                  </a:lnTo>
                  <a:lnTo>
                    <a:pt x="1560" y="294"/>
                  </a:lnTo>
                  <a:lnTo>
                    <a:pt x="1575" y="329"/>
                  </a:lnTo>
                  <a:lnTo>
                    <a:pt x="1584" y="362"/>
                  </a:lnTo>
                  <a:lnTo>
                    <a:pt x="1587" y="397"/>
                  </a:lnTo>
                  <a:lnTo>
                    <a:pt x="1584" y="432"/>
                  </a:lnTo>
                  <a:lnTo>
                    <a:pt x="1575" y="467"/>
                  </a:lnTo>
                  <a:lnTo>
                    <a:pt x="1560" y="500"/>
                  </a:lnTo>
                  <a:lnTo>
                    <a:pt x="1539" y="533"/>
                  </a:lnTo>
                  <a:lnTo>
                    <a:pt x="1513" y="565"/>
                  </a:lnTo>
                  <a:lnTo>
                    <a:pt x="1482" y="595"/>
                  </a:lnTo>
                  <a:lnTo>
                    <a:pt x="1444" y="626"/>
                  </a:lnTo>
                  <a:lnTo>
                    <a:pt x="1401" y="653"/>
                  </a:lnTo>
                  <a:lnTo>
                    <a:pt x="1355" y="679"/>
                  </a:lnTo>
                  <a:lnTo>
                    <a:pt x="1305" y="701"/>
                  </a:lnTo>
                  <a:lnTo>
                    <a:pt x="1249" y="723"/>
                  </a:lnTo>
                  <a:lnTo>
                    <a:pt x="1191" y="742"/>
                  </a:lnTo>
                  <a:lnTo>
                    <a:pt x="1129" y="757"/>
                  </a:lnTo>
                  <a:lnTo>
                    <a:pt x="1066" y="771"/>
                  </a:lnTo>
                  <a:lnTo>
                    <a:pt x="999" y="782"/>
                  </a:lnTo>
                  <a:lnTo>
                    <a:pt x="931" y="789"/>
                  </a:lnTo>
                  <a:lnTo>
                    <a:pt x="863" y="794"/>
                  </a:lnTo>
                  <a:lnTo>
                    <a:pt x="794" y="795"/>
                  </a:lnTo>
                  <a:lnTo>
                    <a:pt x="724" y="794"/>
                  </a:lnTo>
                  <a:lnTo>
                    <a:pt x="656" y="789"/>
                  </a:lnTo>
                  <a:lnTo>
                    <a:pt x="588" y="782"/>
                  </a:lnTo>
                  <a:lnTo>
                    <a:pt x="521" y="771"/>
                  </a:lnTo>
                  <a:lnTo>
                    <a:pt x="458" y="757"/>
                  </a:lnTo>
                  <a:lnTo>
                    <a:pt x="398" y="742"/>
                  </a:lnTo>
                  <a:lnTo>
                    <a:pt x="339" y="723"/>
                  </a:lnTo>
                  <a:lnTo>
                    <a:pt x="284" y="701"/>
                  </a:lnTo>
                  <a:lnTo>
                    <a:pt x="233" y="679"/>
                  </a:lnTo>
                  <a:lnTo>
                    <a:pt x="186" y="653"/>
                  </a:lnTo>
                  <a:lnTo>
                    <a:pt x="143" y="626"/>
                  </a:lnTo>
                  <a:lnTo>
                    <a:pt x="106" y="595"/>
                  </a:lnTo>
                  <a:lnTo>
                    <a:pt x="74" y="565"/>
                  </a:lnTo>
                  <a:lnTo>
                    <a:pt x="48" y="533"/>
                  </a:lnTo>
                  <a:lnTo>
                    <a:pt x="27" y="500"/>
                  </a:lnTo>
                  <a:lnTo>
                    <a:pt x="12" y="467"/>
                  </a:lnTo>
                  <a:lnTo>
                    <a:pt x="3" y="432"/>
                  </a:lnTo>
                  <a:lnTo>
                    <a:pt x="0" y="397"/>
                  </a:lnTo>
                  <a:close/>
                </a:path>
              </a:pathLst>
            </a:custGeom>
            <a:solidFill>
              <a:srgbClr val="00FFFF"/>
            </a:solidFill>
            <a:ln w="317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6" name="Rectangle 88">
              <a:extLst>
                <a:ext uri="{FF2B5EF4-FFF2-40B4-BE49-F238E27FC236}">
                  <a16:creationId xmlns:a16="http://schemas.microsoft.com/office/drawing/2014/main" id="{AA7DC9BC-16A2-4A2F-5858-C5FDF280B1E9}"/>
                </a:ext>
              </a:extLst>
            </p:cNvPr>
            <p:cNvSpPr>
              <a:spLocks noChangeArrowheads="1"/>
            </p:cNvSpPr>
            <p:nvPr/>
          </p:nvSpPr>
          <p:spPr bwMode="auto">
            <a:xfrm>
              <a:off x="4503" y="1421"/>
              <a:ext cx="555"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MATOC Finance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7" name="Rectangle 89">
              <a:extLst>
                <a:ext uri="{FF2B5EF4-FFF2-40B4-BE49-F238E27FC236}">
                  <a16:creationId xmlns:a16="http://schemas.microsoft.com/office/drawing/2014/main" id="{9EAC4FF0-386E-F1F1-3015-618015683678}"/>
                </a:ext>
              </a:extLst>
            </p:cNvPr>
            <p:cNvSpPr>
              <a:spLocks noChangeArrowheads="1"/>
            </p:cNvSpPr>
            <p:nvPr/>
          </p:nvSpPr>
          <p:spPr bwMode="auto">
            <a:xfrm>
              <a:off x="4522" y="1512"/>
              <a:ext cx="54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&amp; Administration</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38" name="Freeform 90">
              <a:extLst>
                <a:ext uri="{FF2B5EF4-FFF2-40B4-BE49-F238E27FC236}">
                  <a16:creationId xmlns:a16="http://schemas.microsoft.com/office/drawing/2014/main" id="{A98F27F1-56D4-E3D6-941A-2858E65CE4EA}"/>
                </a:ext>
              </a:extLst>
            </p:cNvPr>
            <p:cNvSpPr>
              <a:spLocks/>
            </p:cNvSpPr>
            <p:nvPr/>
          </p:nvSpPr>
          <p:spPr bwMode="auto">
            <a:xfrm>
              <a:off x="2817" y="1116"/>
              <a:ext cx="792" cy="198"/>
            </a:xfrm>
            <a:custGeom>
              <a:avLst/>
              <a:gdLst>
                <a:gd name="T0" fmla="*/ 0 w 1585"/>
                <a:gd name="T1" fmla="*/ 0 h 395"/>
                <a:gd name="T2" fmla="*/ 0 w 1585"/>
                <a:gd name="T3" fmla="*/ 111 h 395"/>
                <a:gd name="T4" fmla="*/ 1585 w 1585"/>
                <a:gd name="T5" fmla="*/ 111 h 395"/>
                <a:gd name="T6" fmla="*/ 1585 w 1585"/>
                <a:gd name="T7" fmla="*/ 395 h 395"/>
              </a:gdLst>
              <a:ahLst/>
              <a:cxnLst>
                <a:cxn ang="0">
                  <a:pos x="T0" y="T1"/>
                </a:cxn>
                <a:cxn ang="0">
                  <a:pos x="T2" y="T3"/>
                </a:cxn>
                <a:cxn ang="0">
                  <a:pos x="T4" y="T5"/>
                </a:cxn>
                <a:cxn ang="0">
                  <a:pos x="T6" y="T7"/>
                </a:cxn>
              </a:cxnLst>
              <a:rect l="0" t="0" r="r" b="b"/>
              <a:pathLst>
                <a:path w="1585" h="395">
                  <a:moveTo>
                    <a:pt x="0" y="0"/>
                  </a:moveTo>
                  <a:lnTo>
                    <a:pt x="0" y="111"/>
                  </a:lnTo>
                  <a:lnTo>
                    <a:pt x="1585" y="111"/>
                  </a:lnTo>
                  <a:lnTo>
                    <a:pt x="1585" y="39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39" name="Freeform 91">
              <a:extLst>
                <a:ext uri="{FF2B5EF4-FFF2-40B4-BE49-F238E27FC236}">
                  <a16:creationId xmlns:a16="http://schemas.microsoft.com/office/drawing/2014/main" id="{F84DA375-D3AB-7685-4D1C-B636AC7812FA}"/>
                </a:ext>
              </a:extLst>
            </p:cNvPr>
            <p:cNvSpPr>
              <a:spLocks/>
            </p:cNvSpPr>
            <p:nvPr/>
          </p:nvSpPr>
          <p:spPr bwMode="auto">
            <a:xfrm>
              <a:off x="2817" y="1116"/>
              <a:ext cx="1982" cy="198"/>
            </a:xfrm>
            <a:custGeom>
              <a:avLst/>
              <a:gdLst>
                <a:gd name="T0" fmla="*/ 3965 w 3965"/>
                <a:gd name="T1" fmla="*/ 395 h 395"/>
                <a:gd name="T2" fmla="*/ 3965 w 3965"/>
                <a:gd name="T3" fmla="*/ 111 h 395"/>
                <a:gd name="T4" fmla="*/ 0 w 3965"/>
                <a:gd name="T5" fmla="*/ 111 h 395"/>
                <a:gd name="T6" fmla="*/ 0 w 3965"/>
                <a:gd name="T7" fmla="*/ 0 h 395"/>
              </a:gdLst>
              <a:ahLst/>
              <a:cxnLst>
                <a:cxn ang="0">
                  <a:pos x="T0" y="T1"/>
                </a:cxn>
                <a:cxn ang="0">
                  <a:pos x="T2" y="T3"/>
                </a:cxn>
                <a:cxn ang="0">
                  <a:pos x="T4" y="T5"/>
                </a:cxn>
                <a:cxn ang="0">
                  <a:pos x="T6" y="T7"/>
                </a:cxn>
              </a:cxnLst>
              <a:rect l="0" t="0" r="r" b="b"/>
              <a:pathLst>
                <a:path w="3965" h="395">
                  <a:moveTo>
                    <a:pt x="3965" y="395"/>
                  </a:moveTo>
                  <a:lnTo>
                    <a:pt x="3965" y="111"/>
                  </a:lnTo>
                  <a:lnTo>
                    <a:pt x="0" y="11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0" name="Freeform 92">
              <a:extLst>
                <a:ext uri="{FF2B5EF4-FFF2-40B4-BE49-F238E27FC236}">
                  <a16:creationId xmlns:a16="http://schemas.microsoft.com/office/drawing/2014/main" id="{6A528F38-7B3C-D4D5-E5ED-9BF7BF24B7EF}"/>
                </a:ext>
              </a:extLst>
            </p:cNvPr>
            <p:cNvSpPr>
              <a:spLocks/>
            </p:cNvSpPr>
            <p:nvPr/>
          </p:nvSpPr>
          <p:spPr bwMode="auto">
            <a:xfrm>
              <a:off x="2192" y="1116"/>
              <a:ext cx="625" cy="198"/>
            </a:xfrm>
            <a:custGeom>
              <a:avLst/>
              <a:gdLst>
                <a:gd name="T0" fmla="*/ 0 w 1249"/>
                <a:gd name="T1" fmla="*/ 395 h 395"/>
                <a:gd name="T2" fmla="*/ 0 w 1249"/>
                <a:gd name="T3" fmla="*/ 111 h 395"/>
                <a:gd name="T4" fmla="*/ 1249 w 1249"/>
                <a:gd name="T5" fmla="*/ 111 h 395"/>
                <a:gd name="T6" fmla="*/ 1249 w 1249"/>
                <a:gd name="T7" fmla="*/ 0 h 395"/>
              </a:gdLst>
              <a:ahLst/>
              <a:cxnLst>
                <a:cxn ang="0">
                  <a:pos x="T0" y="T1"/>
                </a:cxn>
                <a:cxn ang="0">
                  <a:pos x="T2" y="T3"/>
                </a:cxn>
                <a:cxn ang="0">
                  <a:pos x="T4" y="T5"/>
                </a:cxn>
                <a:cxn ang="0">
                  <a:pos x="T6" y="T7"/>
                </a:cxn>
              </a:cxnLst>
              <a:rect l="0" t="0" r="r" b="b"/>
              <a:pathLst>
                <a:path w="1249" h="395">
                  <a:moveTo>
                    <a:pt x="0" y="395"/>
                  </a:moveTo>
                  <a:lnTo>
                    <a:pt x="0" y="111"/>
                  </a:lnTo>
                  <a:lnTo>
                    <a:pt x="1249" y="111"/>
                  </a:lnTo>
                  <a:lnTo>
                    <a:pt x="124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1" name="Freeform 93">
              <a:extLst>
                <a:ext uri="{FF2B5EF4-FFF2-40B4-BE49-F238E27FC236}">
                  <a16:creationId xmlns:a16="http://schemas.microsoft.com/office/drawing/2014/main" id="{E856791B-62D2-7CE9-7111-8A541DEA57B0}"/>
                </a:ext>
              </a:extLst>
            </p:cNvPr>
            <p:cNvSpPr>
              <a:spLocks/>
            </p:cNvSpPr>
            <p:nvPr/>
          </p:nvSpPr>
          <p:spPr bwMode="auto">
            <a:xfrm>
              <a:off x="826" y="1116"/>
              <a:ext cx="1991" cy="198"/>
            </a:xfrm>
            <a:custGeom>
              <a:avLst/>
              <a:gdLst>
                <a:gd name="T0" fmla="*/ 0 w 3981"/>
                <a:gd name="T1" fmla="*/ 395 h 395"/>
                <a:gd name="T2" fmla="*/ 0 w 3981"/>
                <a:gd name="T3" fmla="*/ 111 h 395"/>
                <a:gd name="T4" fmla="*/ 3981 w 3981"/>
                <a:gd name="T5" fmla="*/ 111 h 395"/>
                <a:gd name="T6" fmla="*/ 3981 w 3981"/>
                <a:gd name="T7" fmla="*/ 0 h 395"/>
              </a:gdLst>
              <a:ahLst/>
              <a:cxnLst>
                <a:cxn ang="0">
                  <a:pos x="T0" y="T1"/>
                </a:cxn>
                <a:cxn ang="0">
                  <a:pos x="T2" y="T3"/>
                </a:cxn>
                <a:cxn ang="0">
                  <a:pos x="T4" y="T5"/>
                </a:cxn>
                <a:cxn ang="0">
                  <a:pos x="T6" y="T7"/>
                </a:cxn>
              </a:cxnLst>
              <a:rect l="0" t="0" r="r" b="b"/>
              <a:pathLst>
                <a:path w="3981" h="395">
                  <a:moveTo>
                    <a:pt x="0" y="395"/>
                  </a:moveTo>
                  <a:lnTo>
                    <a:pt x="0" y="111"/>
                  </a:lnTo>
                  <a:lnTo>
                    <a:pt x="3981" y="111"/>
                  </a:lnTo>
                  <a:lnTo>
                    <a:pt x="398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2" name="Line 94">
              <a:extLst>
                <a:ext uri="{FF2B5EF4-FFF2-40B4-BE49-F238E27FC236}">
                  <a16:creationId xmlns:a16="http://schemas.microsoft.com/office/drawing/2014/main" id="{D89984E5-B01D-28DB-1256-02AACD23973B}"/>
                </a:ext>
              </a:extLst>
            </p:cNvPr>
            <p:cNvSpPr>
              <a:spLocks noChangeShapeType="1"/>
            </p:cNvSpPr>
            <p:nvPr/>
          </p:nvSpPr>
          <p:spPr bwMode="auto">
            <a:xfrm>
              <a:off x="432" y="3896"/>
              <a:ext cx="90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3" name="Rectangle 95">
              <a:extLst>
                <a:ext uri="{FF2B5EF4-FFF2-40B4-BE49-F238E27FC236}">
                  <a16:creationId xmlns:a16="http://schemas.microsoft.com/office/drawing/2014/main" id="{3DE8D8B4-4A24-9B8F-C1DB-D7038DFBC0FB}"/>
                </a:ext>
              </a:extLst>
            </p:cNvPr>
            <p:cNvSpPr>
              <a:spLocks noChangeArrowheads="1"/>
            </p:cNvSpPr>
            <p:nvPr/>
          </p:nvSpPr>
          <p:spPr bwMode="auto">
            <a:xfrm>
              <a:off x="457" y="3794"/>
              <a:ext cx="81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Forecast Incident Effects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44" name="Line 96">
              <a:extLst>
                <a:ext uri="{FF2B5EF4-FFF2-40B4-BE49-F238E27FC236}">
                  <a16:creationId xmlns:a16="http://schemas.microsoft.com/office/drawing/2014/main" id="{3991080B-8C7C-BF05-4922-FF35C22BD6CD}"/>
                </a:ext>
              </a:extLst>
            </p:cNvPr>
            <p:cNvSpPr>
              <a:spLocks noChangeShapeType="1"/>
            </p:cNvSpPr>
            <p:nvPr/>
          </p:nvSpPr>
          <p:spPr bwMode="auto">
            <a:xfrm>
              <a:off x="432" y="4108"/>
              <a:ext cx="14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5" name="Rectangle 97">
              <a:extLst>
                <a:ext uri="{FF2B5EF4-FFF2-40B4-BE49-F238E27FC236}">
                  <a16:creationId xmlns:a16="http://schemas.microsoft.com/office/drawing/2014/main" id="{3AFCFCF5-650B-5330-0576-AED4D71831DA}"/>
                </a:ext>
              </a:extLst>
            </p:cNvPr>
            <p:cNvSpPr>
              <a:spLocks noChangeArrowheads="1"/>
            </p:cNvSpPr>
            <p:nvPr/>
          </p:nvSpPr>
          <p:spPr bwMode="auto">
            <a:xfrm>
              <a:off x="457" y="3992"/>
              <a:ext cx="133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Examine Regional Incident Performance</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sp>
          <p:nvSpPr>
            <p:cNvPr id="130146" name="Line 98">
              <a:extLst>
                <a:ext uri="{FF2B5EF4-FFF2-40B4-BE49-F238E27FC236}">
                  <a16:creationId xmlns:a16="http://schemas.microsoft.com/office/drawing/2014/main" id="{836224FD-7693-B344-6E20-A9A74698AEAC}"/>
                </a:ext>
              </a:extLst>
            </p:cNvPr>
            <p:cNvSpPr>
              <a:spLocks noChangeShapeType="1"/>
            </p:cNvSpPr>
            <p:nvPr/>
          </p:nvSpPr>
          <p:spPr bwMode="auto">
            <a:xfrm>
              <a:off x="1795" y="2421"/>
              <a:ext cx="104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60AA"/>
                </a:solidFill>
                <a:effectLst/>
                <a:uLnTx/>
                <a:uFillTx/>
                <a:latin typeface="Arial" panose="020B0604020202020204" pitchFamily="34" charset="0"/>
                <a:ea typeface="MS PGothic" panose="020B0600070205080204" pitchFamily="34" charset="-128"/>
                <a:cs typeface="+mn-cs"/>
              </a:endParaRPr>
            </a:p>
          </p:txBody>
        </p:sp>
        <p:sp>
          <p:nvSpPr>
            <p:cNvPr id="130147" name="Rectangle 99">
              <a:extLst>
                <a:ext uri="{FF2B5EF4-FFF2-40B4-BE49-F238E27FC236}">
                  <a16:creationId xmlns:a16="http://schemas.microsoft.com/office/drawing/2014/main" id="{B81EDBEF-9ABE-4CD7-2A31-283904ADA2F5}"/>
                </a:ext>
              </a:extLst>
            </p:cNvPr>
            <p:cNvSpPr>
              <a:spLocks noChangeArrowheads="1"/>
            </p:cNvSpPr>
            <p:nvPr/>
          </p:nvSpPr>
          <p:spPr bwMode="auto">
            <a:xfrm>
              <a:off x="1820" y="2303"/>
              <a:ext cx="90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Monitor Secondary Impacts</a:t>
              </a:r>
              <a:endParaRPr kumimoji="0" lang="en-US" altLang="zh-CN" sz="1800" b="0" i="0" u="none" strike="noStrike" kern="1200" cap="none" spc="0" normalizeH="0" baseline="0" noProof="0">
                <a:ln>
                  <a:noFill/>
                </a:ln>
                <a:solidFill>
                  <a:srgbClr val="0060AA"/>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p:strips dir="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C297C6C3-1B5D-4262-7098-FD66BF7050BD}"/>
              </a:ext>
            </a:extLst>
          </p:cNvPr>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1BCD13D0-09EE-4A79-A6D4-FE486B7CE924}" type="slidenum">
              <a:rPr kumimoji="0" lang="en-US" altLang="zh-CN" sz="1000" b="0" i="0" u="none" strike="noStrike" kern="1200" cap="none" spc="0" normalizeH="0" baseline="0" noProof="0" smtClean="0">
                <a:ln>
                  <a:noFill/>
                </a:ln>
                <a:solidFill>
                  <a:srgbClr val="FF8000"/>
                </a:solidFill>
                <a:effectLst/>
                <a:uLnTx/>
                <a:uFillTx/>
                <a:latin typeface="Arial" panose="020B0604020202020204" pitchFamily="34" charset="0"/>
                <a:ea typeface="MS PGothic"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84</a:t>
            </a:fld>
            <a:endParaRPr kumimoji="0" lang="en-US" altLang="zh-CN" sz="1000" b="0" i="0" u="none" strike="noStrike" kern="1200" cap="none" spc="0" normalizeH="0" baseline="0" noProof="0">
              <a:ln>
                <a:noFill/>
              </a:ln>
              <a:solidFill>
                <a:srgbClr val="FF8000"/>
              </a:solidFill>
              <a:effectLst/>
              <a:uLnTx/>
              <a:uFillTx/>
              <a:latin typeface="Arial" panose="020B0604020202020204" pitchFamily="34" charset="0"/>
              <a:ea typeface="MS PGothic" panose="020B0600070205080204" pitchFamily="34" charset="-128"/>
              <a:cs typeface="+mn-cs"/>
            </a:endParaRPr>
          </a:p>
        </p:txBody>
      </p:sp>
      <p:sp>
        <p:nvSpPr>
          <p:cNvPr id="128002" name="Rectangle 2">
            <a:extLst>
              <a:ext uri="{FF2B5EF4-FFF2-40B4-BE49-F238E27FC236}">
                <a16:creationId xmlns:a16="http://schemas.microsoft.com/office/drawing/2014/main" id="{E84ACC1B-5068-F08C-5CCB-EC16F47E4E7D}"/>
              </a:ext>
            </a:extLst>
          </p:cNvPr>
          <p:cNvSpPr>
            <a:spLocks noGrp="1" noChangeArrowheads="1"/>
          </p:cNvSpPr>
          <p:nvPr>
            <p:ph type="title"/>
          </p:nvPr>
        </p:nvSpPr>
        <p:spPr/>
        <p:txBody>
          <a:bodyPr/>
          <a:lstStyle/>
          <a:p>
            <a:pPr algn="ctr"/>
            <a:r>
              <a:rPr lang="en-US" altLang="zh-CN"/>
              <a:t>MATOC Program Background and Status</a:t>
            </a:r>
          </a:p>
        </p:txBody>
      </p:sp>
      <p:sp>
        <p:nvSpPr>
          <p:cNvPr id="128003" name="Rectangle 3">
            <a:extLst>
              <a:ext uri="{FF2B5EF4-FFF2-40B4-BE49-F238E27FC236}">
                <a16:creationId xmlns:a16="http://schemas.microsoft.com/office/drawing/2014/main" id="{0018DDF4-E79C-1E1B-ACB5-2AE33C7F4686}"/>
              </a:ext>
            </a:extLst>
          </p:cNvPr>
          <p:cNvSpPr>
            <a:spLocks noGrp="1" noChangeArrowheads="1"/>
          </p:cNvSpPr>
          <p:nvPr>
            <p:ph type="body" idx="1"/>
          </p:nvPr>
        </p:nvSpPr>
        <p:spPr>
          <a:xfrm>
            <a:off x="914400" y="1676400"/>
            <a:ext cx="8229600" cy="4525963"/>
          </a:xfrm>
        </p:spPr>
        <p:txBody>
          <a:bodyPr/>
          <a:lstStyle/>
          <a:p>
            <a:pPr>
              <a:lnSpc>
                <a:spcPct val="90000"/>
              </a:lnSpc>
              <a:spcAft>
                <a:spcPct val="35000"/>
              </a:spcAft>
            </a:pPr>
            <a:r>
              <a:rPr lang="en-US" altLang="zh-CN" sz="2000"/>
              <a:t>2005 TPB support, SAFETEA-LU funding through Congressman Moran</a:t>
            </a:r>
          </a:p>
          <a:p>
            <a:pPr>
              <a:lnSpc>
                <a:spcPct val="90000"/>
              </a:lnSpc>
            </a:pPr>
            <a:r>
              <a:rPr lang="en-US" altLang="zh-CN" sz="2000"/>
              <a:t>MATOC documents developed and signed spring / summer 2007</a:t>
            </a:r>
          </a:p>
          <a:p>
            <a:pPr lvl="1">
              <a:lnSpc>
                <a:spcPct val="90000"/>
              </a:lnSpc>
              <a:spcAft>
                <a:spcPct val="35000"/>
              </a:spcAft>
            </a:pPr>
            <a:r>
              <a:rPr lang="en-US" altLang="zh-CN" sz="2000"/>
              <a:t>MOU, bylaws, funding agreement</a:t>
            </a:r>
          </a:p>
          <a:p>
            <a:pPr lvl="1">
              <a:lnSpc>
                <a:spcPct val="90000"/>
              </a:lnSpc>
              <a:spcAft>
                <a:spcPct val="35000"/>
              </a:spcAft>
            </a:pPr>
            <a:r>
              <a:rPr lang="en-US" altLang="zh-CN" sz="2000"/>
              <a:t>Independent entity of its “owners” DDOT, MDOT, VDOT, WMATA</a:t>
            </a:r>
          </a:p>
          <a:p>
            <a:pPr>
              <a:lnSpc>
                <a:spcPct val="90000"/>
              </a:lnSpc>
            </a:pPr>
            <a:r>
              <a:rPr lang="en-US" altLang="zh-CN" sz="2000"/>
              <a:t>Appointment and Funding logistics finalized spring 2008</a:t>
            </a:r>
          </a:p>
          <a:p>
            <a:pPr>
              <a:lnSpc>
                <a:spcPct val="90000"/>
              </a:lnSpc>
            </a:pPr>
            <a:r>
              <a:rPr lang="en-US" altLang="zh-CN" sz="2000"/>
              <a:t>Contract for consultant support completed winter 2008</a:t>
            </a:r>
          </a:p>
          <a:p>
            <a:pPr lvl="1">
              <a:lnSpc>
                <a:spcPct val="90000"/>
              </a:lnSpc>
              <a:spcAft>
                <a:spcPct val="35000"/>
              </a:spcAft>
            </a:pPr>
            <a:r>
              <a:rPr lang="en-US" altLang="zh-CN" sz="2000"/>
              <a:t>Award to Telvent Faradyne</a:t>
            </a:r>
          </a:p>
          <a:p>
            <a:pPr>
              <a:lnSpc>
                <a:spcPct val="90000"/>
              </a:lnSpc>
              <a:spcAft>
                <a:spcPct val="35000"/>
              </a:spcAft>
            </a:pPr>
            <a:r>
              <a:rPr lang="en-US" altLang="zh-CN" sz="2000"/>
              <a:t>Official entity with Board and By-laws – March 27, 2008</a:t>
            </a:r>
          </a:p>
          <a:p>
            <a:pPr>
              <a:lnSpc>
                <a:spcPct val="90000"/>
              </a:lnSpc>
              <a:spcAft>
                <a:spcPct val="35000"/>
              </a:spcAft>
            </a:pPr>
            <a:r>
              <a:rPr lang="en-US" altLang="zh-CN" sz="2000"/>
              <a:t>Development process underway – Concept Strawman by the Volpe Center, USDOT</a:t>
            </a:r>
          </a:p>
          <a:p>
            <a:pPr>
              <a:lnSpc>
                <a:spcPct val="90000"/>
              </a:lnSpc>
              <a:spcAft>
                <a:spcPct val="35000"/>
              </a:spcAft>
            </a:pPr>
            <a:endParaRPr lang="en-US" altLang="zh-CN" sz="2000"/>
          </a:p>
          <a:p>
            <a:pPr>
              <a:lnSpc>
                <a:spcPct val="90000"/>
              </a:lnSpc>
            </a:pPr>
            <a:endParaRPr lang="en-US" altLang="zh-CN" sz="2000"/>
          </a:p>
          <a:p>
            <a:pPr lvl="1">
              <a:lnSpc>
                <a:spcPct val="90000"/>
              </a:lnSpc>
            </a:pPr>
            <a:endParaRPr lang="en-US" altLang="zh-CN" sz="2000"/>
          </a:p>
        </p:txBody>
      </p:sp>
    </p:spTree>
  </p:cSld>
  <p:clrMapOvr>
    <a:masterClrMapping/>
  </p:clrMapOvr>
  <p:transition>
    <p:strips dir="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A6ABB09B-693D-5225-6711-C6FF7E2C086D}"/>
              </a:ext>
            </a:extLst>
          </p:cNvPr>
          <p:cNvSpPr>
            <a:spLocks noGrp="1"/>
          </p:cNvSpPr>
          <p:nvPr>
            <p:ph type="sldNum" sz="quarter" idx="10"/>
          </p:nvPr>
        </p:nvSpPr>
        <p:spPr>
          <a:xfrm>
            <a:off x="0" y="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4CFA16-A8D5-484E-BEE0-6367437D94F3}"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02786" name="Rectangle 2">
            <a:extLst>
              <a:ext uri="{FF2B5EF4-FFF2-40B4-BE49-F238E27FC236}">
                <a16:creationId xmlns:a16="http://schemas.microsoft.com/office/drawing/2014/main" id="{C26397CC-D45E-63A1-D736-74F3297D8CF1}"/>
              </a:ext>
            </a:extLst>
          </p:cNvPr>
          <p:cNvSpPr>
            <a:spLocks noGrp="1" noChangeArrowheads="1"/>
          </p:cNvSpPr>
          <p:nvPr>
            <p:ph type="title"/>
          </p:nvPr>
        </p:nvSpPr>
        <p:spPr/>
        <p:txBody>
          <a:bodyPr/>
          <a:lstStyle/>
          <a:p>
            <a:r>
              <a:rPr lang="en-US" altLang="zh-CN" sz="2800">
                <a:ea typeface="宋体" panose="02010600030101010101" pitchFamily="2" charset="-122"/>
              </a:rPr>
              <a:t>Opportunities &amp; Challenges for GOES-R</a:t>
            </a:r>
          </a:p>
        </p:txBody>
      </p:sp>
      <p:grpSp>
        <p:nvGrpSpPr>
          <p:cNvPr id="502846" name="Group 62">
            <a:extLst>
              <a:ext uri="{FF2B5EF4-FFF2-40B4-BE49-F238E27FC236}">
                <a16:creationId xmlns:a16="http://schemas.microsoft.com/office/drawing/2014/main" id="{92DBE5A2-7D61-2875-52EA-FF0194DC6293}"/>
              </a:ext>
            </a:extLst>
          </p:cNvPr>
          <p:cNvGrpSpPr>
            <a:grpSpLocks/>
          </p:cNvGrpSpPr>
          <p:nvPr/>
        </p:nvGrpSpPr>
        <p:grpSpPr bwMode="auto">
          <a:xfrm>
            <a:off x="241300" y="3708400"/>
            <a:ext cx="4886325" cy="2781300"/>
            <a:chOff x="152" y="2336"/>
            <a:chExt cx="3078" cy="1752"/>
          </a:xfrm>
        </p:grpSpPr>
        <p:sp>
          <p:nvSpPr>
            <p:cNvPr id="502794" name="Rectangle 10">
              <a:extLst>
                <a:ext uri="{FF2B5EF4-FFF2-40B4-BE49-F238E27FC236}">
                  <a16:creationId xmlns:a16="http://schemas.microsoft.com/office/drawing/2014/main" id="{BB753207-3B6F-5894-6F70-547E4BCC9D9A}"/>
                </a:ext>
              </a:extLst>
            </p:cNvPr>
            <p:cNvSpPr>
              <a:spLocks noChangeArrowheads="1"/>
            </p:cNvSpPr>
            <p:nvPr/>
          </p:nvSpPr>
          <p:spPr bwMode="auto">
            <a:xfrm>
              <a:off x="152" y="2336"/>
              <a:ext cx="2360" cy="175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Communications &amp; Processing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 Orders of Magnitude increase in instrument data throughput</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Product distribution and throughput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Integration of multiple instruments &amp; platforms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On-board processing options</a:t>
              </a:r>
            </a:p>
          </p:txBody>
        </p:sp>
        <p:grpSp>
          <p:nvGrpSpPr>
            <p:cNvPr id="502845" name="Group 61">
              <a:extLst>
                <a:ext uri="{FF2B5EF4-FFF2-40B4-BE49-F238E27FC236}">
                  <a16:creationId xmlns:a16="http://schemas.microsoft.com/office/drawing/2014/main" id="{262402CD-1496-539A-93DF-980213B7DC49}"/>
                </a:ext>
              </a:extLst>
            </p:cNvPr>
            <p:cNvGrpSpPr>
              <a:grpSpLocks/>
            </p:cNvGrpSpPr>
            <p:nvPr/>
          </p:nvGrpSpPr>
          <p:grpSpPr bwMode="auto">
            <a:xfrm>
              <a:off x="2496" y="2436"/>
              <a:ext cx="734" cy="1644"/>
              <a:chOff x="2496" y="2436"/>
              <a:chExt cx="734" cy="1644"/>
            </a:xfrm>
          </p:grpSpPr>
          <p:sp>
            <p:nvSpPr>
              <p:cNvPr id="502796" name="Line 12">
                <a:extLst>
                  <a:ext uri="{FF2B5EF4-FFF2-40B4-BE49-F238E27FC236}">
                    <a16:creationId xmlns:a16="http://schemas.microsoft.com/office/drawing/2014/main" id="{C8391653-D35B-62E2-61BF-333844940A31}"/>
                  </a:ext>
                </a:extLst>
              </p:cNvPr>
              <p:cNvSpPr>
                <a:spLocks noChangeShapeType="1"/>
              </p:cNvSpPr>
              <p:nvPr/>
            </p:nvSpPr>
            <p:spPr bwMode="auto">
              <a:xfrm flipH="1" flipV="1">
                <a:off x="2496" y="2436"/>
                <a:ext cx="734" cy="10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797" name="Line 13">
                <a:extLst>
                  <a:ext uri="{FF2B5EF4-FFF2-40B4-BE49-F238E27FC236}">
                    <a16:creationId xmlns:a16="http://schemas.microsoft.com/office/drawing/2014/main" id="{5CB0B00B-4DDB-548E-D8F8-282A65D44707}"/>
                  </a:ext>
                </a:extLst>
              </p:cNvPr>
              <p:cNvSpPr>
                <a:spLocks noChangeShapeType="1"/>
              </p:cNvSpPr>
              <p:nvPr/>
            </p:nvSpPr>
            <p:spPr bwMode="auto">
              <a:xfrm flipH="1">
                <a:off x="2511" y="3530"/>
                <a:ext cx="693" cy="5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grpSp>
        <p:nvGrpSpPr>
          <p:cNvPr id="502831" name="Group 47">
            <a:extLst>
              <a:ext uri="{FF2B5EF4-FFF2-40B4-BE49-F238E27FC236}">
                <a16:creationId xmlns:a16="http://schemas.microsoft.com/office/drawing/2014/main" id="{BE65533B-9EA6-F2ED-8AB4-93EADA2CC871}"/>
              </a:ext>
            </a:extLst>
          </p:cNvPr>
          <p:cNvGrpSpPr>
            <a:grpSpLocks/>
          </p:cNvGrpSpPr>
          <p:nvPr/>
        </p:nvGrpSpPr>
        <p:grpSpPr bwMode="auto">
          <a:xfrm>
            <a:off x="4114800" y="882650"/>
            <a:ext cx="5029200" cy="2082800"/>
            <a:chOff x="2592" y="664"/>
            <a:chExt cx="3168" cy="1312"/>
          </a:xfrm>
        </p:grpSpPr>
        <p:sp>
          <p:nvSpPr>
            <p:cNvPr id="502832" name="AutoShape 48">
              <a:extLst>
                <a:ext uri="{FF2B5EF4-FFF2-40B4-BE49-F238E27FC236}">
                  <a16:creationId xmlns:a16="http://schemas.microsoft.com/office/drawing/2014/main" id="{DF387E18-DA5F-4A29-E4C5-F6C9078E93EB}"/>
                </a:ext>
              </a:extLst>
            </p:cNvPr>
            <p:cNvSpPr>
              <a:spLocks noChangeArrowheads="1"/>
            </p:cNvSpPr>
            <p:nvPr/>
          </p:nvSpPr>
          <p:spPr bwMode="auto">
            <a:xfrm>
              <a:off x="2592" y="1072"/>
              <a:ext cx="648" cy="41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33" name="Rectangle 49">
              <a:extLst>
                <a:ext uri="{FF2B5EF4-FFF2-40B4-BE49-F238E27FC236}">
                  <a16:creationId xmlns:a16="http://schemas.microsoft.com/office/drawing/2014/main" id="{17EB4A78-72D2-93B9-3DC8-8F4CCF1C69E7}"/>
                </a:ext>
              </a:extLst>
            </p:cNvPr>
            <p:cNvSpPr>
              <a:spLocks noChangeArrowheads="1"/>
            </p:cNvSpPr>
            <p:nvPr/>
          </p:nvSpPr>
          <p:spPr bwMode="auto">
            <a:xfrm>
              <a:off x="3304" y="664"/>
              <a:ext cx="2456" cy="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Observation Requirements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Temporal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Spectral Coverage &amp;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Spatial Resolution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Radiometric Performance</a:t>
              </a:r>
            </a:p>
          </p:txBody>
        </p:sp>
      </p:grpSp>
      <p:grpSp>
        <p:nvGrpSpPr>
          <p:cNvPr id="502834" name="Group 50">
            <a:extLst>
              <a:ext uri="{FF2B5EF4-FFF2-40B4-BE49-F238E27FC236}">
                <a16:creationId xmlns:a16="http://schemas.microsoft.com/office/drawing/2014/main" id="{8978FEB8-2366-2D96-3792-5454CD83115F}"/>
              </a:ext>
            </a:extLst>
          </p:cNvPr>
          <p:cNvGrpSpPr>
            <a:grpSpLocks/>
          </p:cNvGrpSpPr>
          <p:nvPr/>
        </p:nvGrpSpPr>
        <p:grpSpPr bwMode="auto">
          <a:xfrm>
            <a:off x="911225" y="1466850"/>
            <a:ext cx="2667000" cy="857250"/>
            <a:chOff x="598" y="1008"/>
            <a:chExt cx="1680" cy="540"/>
          </a:xfrm>
        </p:grpSpPr>
        <p:sp>
          <p:nvSpPr>
            <p:cNvPr id="502835" name="AutoShape 51">
              <a:extLst>
                <a:ext uri="{FF2B5EF4-FFF2-40B4-BE49-F238E27FC236}">
                  <a16:creationId xmlns:a16="http://schemas.microsoft.com/office/drawing/2014/main" id="{B9BAF72E-ED4D-FB9D-EE86-3CAE06A79C39}"/>
                </a:ext>
              </a:extLst>
            </p:cNvPr>
            <p:cNvSpPr>
              <a:spLocks noChangeArrowheads="1"/>
            </p:cNvSpPr>
            <p:nvPr/>
          </p:nvSpPr>
          <p:spPr bwMode="auto">
            <a:xfrm>
              <a:off x="598" y="1008"/>
              <a:ext cx="1680" cy="540"/>
            </a:xfrm>
            <a:prstGeom prst="flowChartTerminator">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36" name="Rectangle 52">
              <a:extLst>
                <a:ext uri="{FF2B5EF4-FFF2-40B4-BE49-F238E27FC236}">
                  <a16:creationId xmlns:a16="http://schemas.microsoft.com/office/drawing/2014/main" id="{C60DFB7B-22A6-1FFA-6D9F-510C9D5A14AD}"/>
                </a:ext>
              </a:extLst>
            </p:cNvPr>
            <p:cNvSpPr>
              <a:spLocks noChangeArrowheads="1"/>
            </p:cNvSpPr>
            <p:nvPr/>
          </p:nvSpPr>
          <p:spPr bwMode="auto">
            <a:xfrm>
              <a:off x="712" y="1096"/>
              <a:ext cx="1544" cy="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Needs</a:t>
              </a:r>
            </a:p>
          </p:txBody>
        </p:sp>
      </p:grpSp>
      <p:grpSp>
        <p:nvGrpSpPr>
          <p:cNvPr id="502837" name="Group 53">
            <a:extLst>
              <a:ext uri="{FF2B5EF4-FFF2-40B4-BE49-F238E27FC236}">
                <a16:creationId xmlns:a16="http://schemas.microsoft.com/office/drawing/2014/main" id="{C4F96A6F-880D-9C33-F13F-D531D63380CE}"/>
              </a:ext>
            </a:extLst>
          </p:cNvPr>
          <p:cNvGrpSpPr>
            <a:grpSpLocks/>
          </p:cNvGrpSpPr>
          <p:nvPr/>
        </p:nvGrpSpPr>
        <p:grpSpPr bwMode="auto">
          <a:xfrm>
            <a:off x="5016500" y="4146550"/>
            <a:ext cx="3784600" cy="2711450"/>
            <a:chOff x="3160" y="2612"/>
            <a:chExt cx="2384" cy="1708"/>
          </a:xfrm>
        </p:grpSpPr>
        <p:sp>
          <p:nvSpPr>
            <p:cNvPr id="502838" name="Rectangle 54">
              <a:extLst>
                <a:ext uri="{FF2B5EF4-FFF2-40B4-BE49-F238E27FC236}">
                  <a16:creationId xmlns:a16="http://schemas.microsoft.com/office/drawing/2014/main" id="{A478E0E3-1324-86E2-02F2-790F6F6B61C0}"/>
                </a:ext>
              </a:extLst>
            </p:cNvPr>
            <p:cNvSpPr>
              <a:spLocks noChangeArrowheads="1"/>
            </p:cNvSpPr>
            <p:nvPr/>
          </p:nvSpPr>
          <p:spPr bwMode="auto">
            <a:xfrm>
              <a:off x="3160" y="3008"/>
              <a:ext cx="2384" cy="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1800" b="1" i="0" u="sng"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Opportunities &amp; Challenges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Instruments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Processing &amp; Communication Technologies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End-to-End Architectures</a:t>
              </a:r>
            </a:p>
          </p:txBody>
        </p:sp>
        <p:sp>
          <p:nvSpPr>
            <p:cNvPr id="502839" name="AutoShape 55">
              <a:extLst>
                <a:ext uri="{FF2B5EF4-FFF2-40B4-BE49-F238E27FC236}">
                  <a16:creationId xmlns:a16="http://schemas.microsoft.com/office/drawing/2014/main" id="{AEC4C722-A021-D94F-3212-A9D0D13CD2C2}"/>
                </a:ext>
              </a:extLst>
            </p:cNvPr>
            <p:cNvSpPr>
              <a:spLocks noChangeArrowheads="1"/>
            </p:cNvSpPr>
            <p:nvPr/>
          </p:nvSpPr>
          <p:spPr bwMode="auto">
            <a:xfrm rot="5400000">
              <a:off x="4134" y="2626"/>
              <a:ext cx="444" cy="416"/>
            </a:xfrm>
            <a:custGeom>
              <a:avLst/>
              <a:gdLst>
                <a:gd name="G0" fmla="+- 12648 0 0"/>
                <a:gd name="G1" fmla="+- 4828 0 0"/>
                <a:gd name="G2" fmla="+- 21600 0 4828"/>
                <a:gd name="G3" fmla="+- 10800 0 4828"/>
                <a:gd name="G4" fmla="+- 21600 0 12648"/>
                <a:gd name="G5" fmla="*/ G4 G3 10800"/>
                <a:gd name="G6" fmla="+- 21600 0 G5"/>
                <a:gd name="T0" fmla="*/ 12648 w 21600"/>
                <a:gd name="T1" fmla="*/ 0 h 21600"/>
                <a:gd name="T2" fmla="*/ 0 w 21600"/>
                <a:gd name="T3" fmla="*/ 10800 h 21600"/>
                <a:gd name="T4" fmla="*/ 1264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48" y="0"/>
                  </a:moveTo>
                  <a:lnTo>
                    <a:pt x="12648" y="4828"/>
                  </a:lnTo>
                  <a:lnTo>
                    <a:pt x="3375" y="4828"/>
                  </a:lnTo>
                  <a:lnTo>
                    <a:pt x="3375" y="16772"/>
                  </a:lnTo>
                  <a:lnTo>
                    <a:pt x="12648" y="16772"/>
                  </a:lnTo>
                  <a:lnTo>
                    <a:pt x="12648" y="21600"/>
                  </a:lnTo>
                  <a:lnTo>
                    <a:pt x="21600" y="10800"/>
                  </a:lnTo>
                  <a:close/>
                </a:path>
                <a:path w="21600" h="21600">
                  <a:moveTo>
                    <a:pt x="1350" y="4828"/>
                  </a:moveTo>
                  <a:lnTo>
                    <a:pt x="1350" y="16772"/>
                  </a:lnTo>
                  <a:lnTo>
                    <a:pt x="2700" y="16772"/>
                  </a:lnTo>
                  <a:lnTo>
                    <a:pt x="2700" y="4828"/>
                  </a:lnTo>
                  <a:close/>
                </a:path>
                <a:path w="21600" h="21600">
                  <a:moveTo>
                    <a:pt x="0" y="4828"/>
                  </a:moveTo>
                  <a:lnTo>
                    <a:pt x="0" y="16772"/>
                  </a:lnTo>
                  <a:lnTo>
                    <a:pt x="675" y="16772"/>
                  </a:lnTo>
                  <a:lnTo>
                    <a:pt x="675" y="4828"/>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nvGrpSpPr>
          <p:cNvPr id="502840" name="Group 56">
            <a:extLst>
              <a:ext uri="{FF2B5EF4-FFF2-40B4-BE49-F238E27FC236}">
                <a16:creationId xmlns:a16="http://schemas.microsoft.com/office/drawing/2014/main" id="{7BCF4355-1E5D-875B-4354-15C70EBACEAA}"/>
              </a:ext>
            </a:extLst>
          </p:cNvPr>
          <p:cNvGrpSpPr>
            <a:grpSpLocks/>
          </p:cNvGrpSpPr>
          <p:nvPr/>
        </p:nvGrpSpPr>
        <p:grpSpPr bwMode="auto">
          <a:xfrm>
            <a:off x="5334000" y="2851150"/>
            <a:ext cx="3143250" cy="1225550"/>
            <a:chOff x="3360" y="1796"/>
            <a:chExt cx="1980" cy="772"/>
          </a:xfrm>
        </p:grpSpPr>
        <p:grpSp>
          <p:nvGrpSpPr>
            <p:cNvPr id="502841" name="Group 57">
              <a:extLst>
                <a:ext uri="{FF2B5EF4-FFF2-40B4-BE49-F238E27FC236}">
                  <a16:creationId xmlns:a16="http://schemas.microsoft.com/office/drawing/2014/main" id="{D6A6274A-C335-205E-B356-19723CE5788E}"/>
                </a:ext>
              </a:extLst>
            </p:cNvPr>
            <p:cNvGrpSpPr>
              <a:grpSpLocks/>
            </p:cNvGrpSpPr>
            <p:nvPr/>
          </p:nvGrpSpPr>
          <p:grpSpPr bwMode="auto">
            <a:xfrm>
              <a:off x="3360" y="1796"/>
              <a:ext cx="1980" cy="772"/>
              <a:chOff x="3360" y="1796"/>
              <a:chExt cx="1980" cy="772"/>
            </a:xfrm>
          </p:grpSpPr>
          <p:sp>
            <p:nvSpPr>
              <p:cNvPr id="502842" name="Rectangle 58">
                <a:extLst>
                  <a:ext uri="{FF2B5EF4-FFF2-40B4-BE49-F238E27FC236}">
                    <a16:creationId xmlns:a16="http://schemas.microsoft.com/office/drawing/2014/main" id="{E5F5DC84-E065-5C00-368B-5F9E991DE900}"/>
                  </a:ext>
                </a:extLst>
              </p:cNvPr>
              <p:cNvSpPr>
                <a:spLocks noChangeArrowheads="1"/>
              </p:cNvSpPr>
              <p:nvPr/>
            </p:nvSpPr>
            <p:spPr bwMode="auto">
              <a:xfrm>
                <a:off x="3360" y="2292"/>
                <a:ext cx="1980" cy="276"/>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02843" name="AutoShape 59">
                <a:extLst>
                  <a:ext uri="{FF2B5EF4-FFF2-40B4-BE49-F238E27FC236}">
                    <a16:creationId xmlns:a16="http://schemas.microsoft.com/office/drawing/2014/main" id="{269F8CAB-698F-8295-A999-5ECAE48FB4CC}"/>
                  </a:ext>
                </a:extLst>
              </p:cNvPr>
              <p:cNvSpPr>
                <a:spLocks noChangeArrowheads="1"/>
              </p:cNvSpPr>
              <p:nvPr/>
            </p:nvSpPr>
            <p:spPr bwMode="auto">
              <a:xfrm rot="5400000">
                <a:off x="4122" y="1810"/>
                <a:ext cx="444" cy="416"/>
              </a:xfrm>
              <a:custGeom>
                <a:avLst/>
                <a:gdLst>
                  <a:gd name="G0" fmla="+- 12648 0 0"/>
                  <a:gd name="G1" fmla="+- 4828 0 0"/>
                  <a:gd name="G2" fmla="+- 21600 0 4828"/>
                  <a:gd name="G3" fmla="+- 10800 0 4828"/>
                  <a:gd name="G4" fmla="+- 21600 0 12648"/>
                  <a:gd name="G5" fmla="*/ G4 G3 10800"/>
                  <a:gd name="G6" fmla="+- 21600 0 G5"/>
                  <a:gd name="T0" fmla="*/ 12648 w 21600"/>
                  <a:gd name="T1" fmla="*/ 0 h 21600"/>
                  <a:gd name="T2" fmla="*/ 0 w 21600"/>
                  <a:gd name="T3" fmla="*/ 10800 h 21600"/>
                  <a:gd name="T4" fmla="*/ 1264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48" y="0"/>
                    </a:moveTo>
                    <a:lnTo>
                      <a:pt x="12648" y="4828"/>
                    </a:lnTo>
                    <a:lnTo>
                      <a:pt x="3375" y="4828"/>
                    </a:lnTo>
                    <a:lnTo>
                      <a:pt x="3375" y="16772"/>
                    </a:lnTo>
                    <a:lnTo>
                      <a:pt x="12648" y="16772"/>
                    </a:lnTo>
                    <a:lnTo>
                      <a:pt x="12648" y="21600"/>
                    </a:lnTo>
                    <a:lnTo>
                      <a:pt x="21600" y="10800"/>
                    </a:lnTo>
                    <a:close/>
                  </a:path>
                  <a:path w="21600" h="21600">
                    <a:moveTo>
                      <a:pt x="1350" y="4828"/>
                    </a:moveTo>
                    <a:lnTo>
                      <a:pt x="1350" y="16772"/>
                    </a:lnTo>
                    <a:lnTo>
                      <a:pt x="2700" y="16772"/>
                    </a:lnTo>
                    <a:lnTo>
                      <a:pt x="2700" y="4828"/>
                    </a:lnTo>
                    <a:close/>
                  </a:path>
                  <a:path w="21600" h="21600">
                    <a:moveTo>
                      <a:pt x="0" y="4828"/>
                    </a:moveTo>
                    <a:lnTo>
                      <a:pt x="0" y="16772"/>
                    </a:lnTo>
                    <a:lnTo>
                      <a:pt x="675" y="16772"/>
                    </a:lnTo>
                    <a:lnTo>
                      <a:pt x="675" y="4828"/>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02844" name="Rectangle 60">
              <a:extLst>
                <a:ext uri="{FF2B5EF4-FFF2-40B4-BE49-F238E27FC236}">
                  <a16:creationId xmlns:a16="http://schemas.microsoft.com/office/drawing/2014/main" id="{B72259F5-851B-909D-6118-9F4245D47313}"/>
                </a:ext>
              </a:extLst>
            </p:cNvPr>
            <p:cNvSpPr>
              <a:spLocks noChangeArrowheads="1"/>
            </p:cNvSpPr>
            <p:nvPr/>
          </p:nvSpPr>
          <p:spPr bwMode="auto">
            <a:xfrm>
              <a:off x="3436" y="2284"/>
              <a:ext cx="1904"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Solutions</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83AD1678-B796-05F7-FAB9-C8C46871CB67}"/>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CA8E2-B00F-4D6D-B9E8-314D3C3F2517}"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31485" name="Line 29">
            <a:extLst>
              <a:ext uri="{FF2B5EF4-FFF2-40B4-BE49-F238E27FC236}">
                <a16:creationId xmlns:a16="http://schemas.microsoft.com/office/drawing/2014/main" id="{173A8417-B15B-A9B9-6DCD-D599956AAA61}"/>
              </a:ext>
            </a:extLst>
          </p:cNvPr>
          <p:cNvSpPr>
            <a:spLocks noChangeShapeType="1"/>
          </p:cNvSpPr>
          <p:nvPr/>
        </p:nvSpPr>
        <p:spPr bwMode="auto">
          <a:xfrm>
            <a:off x="3006725" y="161925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58" name="Rectangle 2">
            <a:extLst>
              <a:ext uri="{FF2B5EF4-FFF2-40B4-BE49-F238E27FC236}">
                <a16:creationId xmlns:a16="http://schemas.microsoft.com/office/drawing/2014/main" id="{D94AD6A0-C4A5-87F7-4B80-ACEF1E777A1B}"/>
              </a:ext>
            </a:extLst>
          </p:cNvPr>
          <p:cNvSpPr>
            <a:spLocks noGrp="1" noChangeArrowheads="1"/>
          </p:cNvSpPr>
          <p:nvPr>
            <p:ph type="title"/>
          </p:nvPr>
        </p:nvSpPr>
        <p:spPr>
          <a:xfrm>
            <a:off x="685800" y="0"/>
            <a:ext cx="7562850" cy="1143000"/>
          </a:xfrm>
        </p:spPr>
        <p:txBody>
          <a:bodyPr/>
          <a:lstStyle/>
          <a:p>
            <a:pPr>
              <a:lnSpc>
                <a:spcPct val="85000"/>
              </a:lnSpc>
            </a:pPr>
            <a:r>
              <a:rPr lang="en-US" altLang="zh-CN" sz="2800">
                <a:ea typeface="宋体" panose="02010600030101010101" pitchFamily="2" charset="-122"/>
              </a:rPr>
              <a:t>Requirements Flow to GOES-R Architecture Development</a:t>
            </a:r>
          </a:p>
        </p:txBody>
      </p:sp>
      <p:grpSp>
        <p:nvGrpSpPr>
          <p:cNvPr id="531460" name="Group 4">
            <a:extLst>
              <a:ext uri="{FF2B5EF4-FFF2-40B4-BE49-F238E27FC236}">
                <a16:creationId xmlns:a16="http://schemas.microsoft.com/office/drawing/2014/main" id="{DD79E688-C2AA-615B-1209-3CFDA16AAD60}"/>
              </a:ext>
            </a:extLst>
          </p:cNvPr>
          <p:cNvGrpSpPr>
            <a:grpSpLocks/>
          </p:cNvGrpSpPr>
          <p:nvPr/>
        </p:nvGrpSpPr>
        <p:grpSpPr bwMode="auto">
          <a:xfrm>
            <a:off x="392113" y="3930650"/>
            <a:ext cx="1370012" cy="1293813"/>
            <a:chOff x="429" y="2560"/>
            <a:chExt cx="863" cy="815"/>
          </a:xfrm>
        </p:grpSpPr>
        <p:grpSp>
          <p:nvGrpSpPr>
            <p:cNvPr id="531461" name="Group 5">
              <a:extLst>
                <a:ext uri="{FF2B5EF4-FFF2-40B4-BE49-F238E27FC236}">
                  <a16:creationId xmlns:a16="http://schemas.microsoft.com/office/drawing/2014/main" id="{0DA79274-6BD1-3F6E-F203-EB45ADA5E146}"/>
                </a:ext>
              </a:extLst>
            </p:cNvPr>
            <p:cNvGrpSpPr>
              <a:grpSpLocks/>
            </p:cNvGrpSpPr>
            <p:nvPr/>
          </p:nvGrpSpPr>
          <p:grpSpPr bwMode="auto">
            <a:xfrm>
              <a:off x="429" y="2560"/>
              <a:ext cx="863" cy="815"/>
              <a:chOff x="429" y="2560"/>
              <a:chExt cx="863" cy="815"/>
            </a:xfrm>
          </p:grpSpPr>
          <p:grpSp>
            <p:nvGrpSpPr>
              <p:cNvPr id="531462" name="Group 6">
                <a:extLst>
                  <a:ext uri="{FF2B5EF4-FFF2-40B4-BE49-F238E27FC236}">
                    <a16:creationId xmlns:a16="http://schemas.microsoft.com/office/drawing/2014/main" id="{7A7E8E93-C153-95C9-E306-864969D3149D}"/>
                  </a:ext>
                </a:extLst>
              </p:cNvPr>
              <p:cNvGrpSpPr>
                <a:grpSpLocks noChangeAspect="1"/>
              </p:cNvGrpSpPr>
              <p:nvPr/>
            </p:nvGrpSpPr>
            <p:grpSpPr bwMode="auto">
              <a:xfrm>
                <a:off x="592" y="2560"/>
                <a:ext cx="700" cy="640"/>
                <a:chOff x="1080" y="928"/>
                <a:chExt cx="4328" cy="2560"/>
              </a:xfrm>
            </p:grpSpPr>
            <p:sp>
              <p:nvSpPr>
                <p:cNvPr id="531463" name="Line 7">
                  <a:extLst>
                    <a:ext uri="{FF2B5EF4-FFF2-40B4-BE49-F238E27FC236}">
                      <a16:creationId xmlns:a16="http://schemas.microsoft.com/office/drawing/2014/main" id="{BD371940-0F86-CA73-BEAC-AA90AF9C4CBC}"/>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64" name="Line 8">
                  <a:extLst>
                    <a:ext uri="{FF2B5EF4-FFF2-40B4-BE49-F238E27FC236}">
                      <a16:creationId xmlns:a16="http://schemas.microsoft.com/office/drawing/2014/main" id="{D544E70D-44D1-3B7D-9DC3-B53D91DDB899}"/>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465" name="Text Box 9">
                <a:extLst>
                  <a:ext uri="{FF2B5EF4-FFF2-40B4-BE49-F238E27FC236}">
                    <a16:creationId xmlns:a16="http://schemas.microsoft.com/office/drawing/2014/main" id="{84B292B6-DA42-D0C3-BBA4-8E7DC3C7C45A}"/>
                  </a:ext>
                </a:extLst>
              </p:cNvPr>
              <p:cNvSpPr txBox="1">
                <a:spLocks noChangeArrowheads="1"/>
              </p:cNvSpPr>
              <p:nvPr/>
            </p:nvSpPr>
            <p:spPr bwMode="auto">
              <a:xfrm rot="-5400000">
                <a:off x="366" y="2814"/>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466" name="Text Box 10">
                <a:extLst>
                  <a:ext uri="{FF2B5EF4-FFF2-40B4-BE49-F238E27FC236}">
                    <a16:creationId xmlns:a16="http://schemas.microsoft.com/office/drawing/2014/main" id="{8ED922DB-FD07-8822-0ABC-5040E0903AFF}"/>
                  </a:ext>
                </a:extLst>
              </p:cNvPr>
              <p:cNvSpPr txBox="1">
                <a:spLocks noChangeArrowheads="1"/>
              </p:cNvSpPr>
              <p:nvPr/>
            </p:nvSpPr>
            <p:spPr bwMode="auto">
              <a:xfrm>
                <a:off x="598" y="3221"/>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grpSp>
          <p:nvGrpSpPr>
            <p:cNvPr id="531467" name="Group 11">
              <a:extLst>
                <a:ext uri="{FF2B5EF4-FFF2-40B4-BE49-F238E27FC236}">
                  <a16:creationId xmlns:a16="http://schemas.microsoft.com/office/drawing/2014/main" id="{4912E68C-A8AD-BBB9-DEE2-C8375C56F561}"/>
                </a:ext>
              </a:extLst>
            </p:cNvPr>
            <p:cNvGrpSpPr>
              <a:grpSpLocks/>
            </p:cNvGrpSpPr>
            <p:nvPr/>
          </p:nvGrpSpPr>
          <p:grpSpPr bwMode="auto">
            <a:xfrm>
              <a:off x="640" y="2751"/>
              <a:ext cx="546" cy="318"/>
              <a:chOff x="1162" y="703"/>
              <a:chExt cx="1524" cy="774"/>
            </a:xfrm>
          </p:grpSpPr>
          <p:sp>
            <p:nvSpPr>
              <p:cNvPr id="531468" name="Line 12">
                <a:extLst>
                  <a:ext uri="{FF2B5EF4-FFF2-40B4-BE49-F238E27FC236}">
                    <a16:creationId xmlns:a16="http://schemas.microsoft.com/office/drawing/2014/main" id="{772E8DB2-CE53-9A78-42AC-0FB60AF5A9F8}"/>
                  </a:ext>
                </a:extLst>
              </p:cNvPr>
              <p:cNvSpPr>
                <a:spLocks noChangeShapeType="1"/>
              </p:cNvSpPr>
              <p:nvPr/>
            </p:nvSpPr>
            <p:spPr bwMode="auto">
              <a:xfrm flipV="1">
                <a:off x="1162" y="1447"/>
                <a:ext cx="192" cy="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69" name="Line 13">
                <a:extLst>
                  <a:ext uri="{FF2B5EF4-FFF2-40B4-BE49-F238E27FC236}">
                    <a16:creationId xmlns:a16="http://schemas.microsoft.com/office/drawing/2014/main" id="{B41381EF-3620-D1F6-9122-A31D30638695}"/>
                  </a:ext>
                </a:extLst>
              </p:cNvPr>
              <p:cNvSpPr>
                <a:spLocks noChangeShapeType="1"/>
              </p:cNvSpPr>
              <p:nvPr/>
            </p:nvSpPr>
            <p:spPr bwMode="auto">
              <a:xfrm flipV="1">
                <a:off x="1354" y="1423"/>
                <a:ext cx="186" cy="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0" name="Line 14">
                <a:extLst>
                  <a:ext uri="{FF2B5EF4-FFF2-40B4-BE49-F238E27FC236}">
                    <a16:creationId xmlns:a16="http://schemas.microsoft.com/office/drawing/2014/main" id="{B38E139A-E259-C5A6-CE87-BF6A615412D3}"/>
                  </a:ext>
                </a:extLst>
              </p:cNvPr>
              <p:cNvSpPr>
                <a:spLocks noChangeShapeType="1"/>
              </p:cNvSpPr>
              <p:nvPr/>
            </p:nvSpPr>
            <p:spPr bwMode="auto">
              <a:xfrm flipV="1">
                <a:off x="1540" y="1351"/>
                <a:ext cx="192" cy="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1" name="Line 15">
                <a:extLst>
                  <a:ext uri="{FF2B5EF4-FFF2-40B4-BE49-F238E27FC236}">
                    <a16:creationId xmlns:a16="http://schemas.microsoft.com/office/drawing/2014/main" id="{3FE38504-7AAE-0A54-482F-812381988E1B}"/>
                  </a:ext>
                </a:extLst>
              </p:cNvPr>
              <p:cNvSpPr>
                <a:spLocks noChangeShapeType="1"/>
              </p:cNvSpPr>
              <p:nvPr/>
            </p:nvSpPr>
            <p:spPr bwMode="auto">
              <a:xfrm flipV="1">
                <a:off x="1732" y="1123"/>
                <a:ext cx="192" cy="2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2" name="Line 16">
                <a:extLst>
                  <a:ext uri="{FF2B5EF4-FFF2-40B4-BE49-F238E27FC236}">
                    <a16:creationId xmlns:a16="http://schemas.microsoft.com/office/drawing/2014/main" id="{26872B67-2A9E-1A7C-06ED-9BEFB15B3D0F}"/>
                  </a:ext>
                </a:extLst>
              </p:cNvPr>
              <p:cNvSpPr>
                <a:spLocks noChangeShapeType="1"/>
              </p:cNvSpPr>
              <p:nvPr/>
            </p:nvSpPr>
            <p:spPr bwMode="auto">
              <a:xfrm flipV="1">
                <a:off x="1924" y="1081"/>
                <a:ext cx="192" cy="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3" name="Line 17">
                <a:extLst>
                  <a:ext uri="{FF2B5EF4-FFF2-40B4-BE49-F238E27FC236}">
                    <a16:creationId xmlns:a16="http://schemas.microsoft.com/office/drawing/2014/main" id="{060F2E86-8F3E-A5B0-7DDE-FC1883234AE9}"/>
                  </a:ext>
                </a:extLst>
              </p:cNvPr>
              <p:cNvSpPr>
                <a:spLocks noChangeShapeType="1"/>
              </p:cNvSpPr>
              <p:nvPr/>
            </p:nvSpPr>
            <p:spPr bwMode="auto">
              <a:xfrm flipV="1">
                <a:off x="2116" y="1039"/>
                <a:ext cx="192" cy="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4" name="Line 18">
                <a:extLst>
                  <a:ext uri="{FF2B5EF4-FFF2-40B4-BE49-F238E27FC236}">
                    <a16:creationId xmlns:a16="http://schemas.microsoft.com/office/drawing/2014/main" id="{89ACCCE3-C93D-F979-8B37-AE61AF38301E}"/>
                  </a:ext>
                </a:extLst>
              </p:cNvPr>
              <p:cNvSpPr>
                <a:spLocks noChangeShapeType="1"/>
              </p:cNvSpPr>
              <p:nvPr/>
            </p:nvSpPr>
            <p:spPr bwMode="auto">
              <a:xfrm flipV="1">
                <a:off x="2308" y="913"/>
                <a:ext cx="186" cy="1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5" name="Line 19">
                <a:extLst>
                  <a:ext uri="{FF2B5EF4-FFF2-40B4-BE49-F238E27FC236}">
                    <a16:creationId xmlns:a16="http://schemas.microsoft.com/office/drawing/2014/main" id="{5A03262B-D666-EB32-DF98-AFE9F6B7DF05}"/>
                  </a:ext>
                </a:extLst>
              </p:cNvPr>
              <p:cNvSpPr>
                <a:spLocks noChangeShapeType="1"/>
              </p:cNvSpPr>
              <p:nvPr/>
            </p:nvSpPr>
            <p:spPr bwMode="auto">
              <a:xfrm flipV="1">
                <a:off x="2494" y="703"/>
                <a:ext cx="192"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sp>
        <p:nvSpPr>
          <p:cNvPr id="531476" name="Rectangle 20">
            <a:extLst>
              <a:ext uri="{FF2B5EF4-FFF2-40B4-BE49-F238E27FC236}">
                <a16:creationId xmlns:a16="http://schemas.microsoft.com/office/drawing/2014/main" id="{7F376A9D-7863-83C1-BABE-007FA35AEED8}"/>
              </a:ext>
            </a:extLst>
          </p:cNvPr>
          <p:cNvSpPr>
            <a:spLocks noChangeArrowheads="1"/>
          </p:cNvSpPr>
          <p:nvPr/>
        </p:nvSpPr>
        <p:spPr bwMode="auto">
          <a:xfrm>
            <a:off x="1587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7" name="Rectangle 21">
            <a:extLst>
              <a:ext uri="{FF2B5EF4-FFF2-40B4-BE49-F238E27FC236}">
                <a16:creationId xmlns:a16="http://schemas.microsoft.com/office/drawing/2014/main" id="{87037564-5746-3900-7CFD-A356CD07809B}"/>
              </a:ext>
            </a:extLst>
          </p:cNvPr>
          <p:cNvSpPr>
            <a:spLocks noChangeArrowheads="1"/>
          </p:cNvSpPr>
          <p:nvPr/>
        </p:nvSpPr>
        <p:spPr bwMode="auto">
          <a:xfrm>
            <a:off x="211137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8" name="Rectangle 22">
            <a:extLst>
              <a:ext uri="{FF2B5EF4-FFF2-40B4-BE49-F238E27FC236}">
                <a16:creationId xmlns:a16="http://schemas.microsoft.com/office/drawing/2014/main" id="{DA2AB560-DCFA-BF16-4077-DE2196D57ED4}"/>
              </a:ext>
            </a:extLst>
          </p:cNvPr>
          <p:cNvSpPr>
            <a:spLocks noChangeArrowheads="1"/>
          </p:cNvSpPr>
          <p:nvPr/>
        </p:nvSpPr>
        <p:spPr bwMode="auto">
          <a:xfrm>
            <a:off x="418782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9" name="Line 23">
            <a:extLst>
              <a:ext uri="{FF2B5EF4-FFF2-40B4-BE49-F238E27FC236}">
                <a16:creationId xmlns:a16="http://schemas.microsoft.com/office/drawing/2014/main" id="{334D1073-5359-EDC9-CDDE-A160F2C62AC4}"/>
              </a:ext>
            </a:extLst>
          </p:cNvPr>
          <p:cNvSpPr>
            <a:spLocks noChangeShapeType="1"/>
          </p:cNvSpPr>
          <p:nvPr/>
        </p:nvSpPr>
        <p:spPr bwMode="auto">
          <a:xfrm>
            <a:off x="892175" y="2924175"/>
            <a:ext cx="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2" name="AutoShape 26">
            <a:extLst>
              <a:ext uri="{FF2B5EF4-FFF2-40B4-BE49-F238E27FC236}">
                <a16:creationId xmlns:a16="http://schemas.microsoft.com/office/drawing/2014/main" id="{695F903D-55EA-55F8-067A-10C52DDDABAF}"/>
              </a:ext>
            </a:extLst>
          </p:cNvPr>
          <p:cNvSpPr>
            <a:spLocks noChangeArrowheads="1"/>
          </p:cNvSpPr>
          <p:nvPr/>
        </p:nvSpPr>
        <p:spPr bwMode="auto">
          <a:xfrm>
            <a:off x="1825609" y="1162067"/>
            <a:ext cx="2343150" cy="571500"/>
          </a:xfrm>
          <a:prstGeom prst="flowChartTerminator">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3" name="Text Box 27">
            <a:extLst>
              <a:ext uri="{FF2B5EF4-FFF2-40B4-BE49-F238E27FC236}">
                <a16:creationId xmlns:a16="http://schemas.microsoft.com/office/drawing/2014/main" id="{F62F2657-A870-365B-FC01-057364E4A282}"/>
              </a:ext>
            </a:extLst>
          </p:cNvPr>
          <p:cNvSpPr txBox="1">
            <a:spLocks noChangeArrowheads="1"/>
          </p:cNvSpPr>
          <p:nvPr/>
        </p:nvSpPr>
        <p:spPr bwMode="auto">
          <a:xfrm>
            <a:off x="2084388" y="1258888"/>
            <a:ext cx="186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Needs</a:t>
            </a:r>
          </a:p>
        </p:txBody>
      </p:sp>
      <p:sp>
        <p:nvSpPr>
          <p:cNvPr id="531486" name="Line 30">
            <a:extLst>
              <a:ext uri="{FF2B5EF4-FFF2-40B4-BE49-F238E27FC236}">
                <a16:creationId xmlns:a16="http://schemas.microsoft.com/office/drawing/2014/main" id="{CA0D4EF6-A8B8-6779-73EF-8FFAC8BDD706}"/>
              </a:ext>
            </a:extLst>
          </p:cNvPr>
          <p:cNvSpPr>
            <a:spLocks noChangeShapeType="1"/>
          </p:cNvSpPr>
          <p:nvPr/>
        </p:nvSpPr>
        <p:spPr bwMode="auto">
          <a:xfrm flipH="1">
            <a:off x="892175" y="2724150"/>
            <a:ext cx="211455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7" name="Line 31">
            <a:extLst>
              <a:ext uri="{FF2B5EF4-FFF2-40B4-BE49-F238E27FC236}">
                <a16:creationId xmlns:a16="http://schemas.microsoft.com/office/drawing/2014/main" id="{9945FE81-4CA9-B788-7A2F-8E50827B479A}"/>
              </a:ext>
            </a:extLst>
          </p:cNvPr>
          <p:cNvSpPr>
            <a:spLocks noChangeShapeType="1"/>
          </p:cNvSpPr>
          <p:nvPr/>
        </p:nvSpPr>
        <p:spPr bwMode="auto">
          <a:xfrm>
            <a:off x="3016250" y="2724150"/>
            <a:ext cx="211455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8" name="Line 32">
            <a:extLst>
              <a:ext uri="{FF2B5EF4-FFF2-40B4-BE49-F238E27FC236}">
                <a16:creationId xmlns:a16="http://schemas.microsoft.com/office/drawing/2014/main" id="{B7EA88F1-45E2-E375-4E49-552009E0E888}"/>
              </a:ext>
            </a:extLst>
          </p:cNvPr>
          <p:cNvSpPr>
            <a:spLocks noChangeShapeType="1"/>
          </p:cNvSpPr>
          <p:nvPr/>
        </p:nvSpPr>
        <p:spPr bwMode="auto">
          <a:xfrm>
            <a:off x="5130800" y="2933700"/>
            <a:ext cx="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9" name="Line 33">
            <a:extLst>
              <a:ext uri="{FF2B5EF4-FFF2-40B4-BE49-F238E27FC236}">
                <a16:creationId xmlns:a16="http://schemas.microsoft.com/office/drawing/2014/main" id="{632535F7-8085-87CD-9B61-2269CE72DDD9}"/>
              </a:ext>
            </a:extLst>
          </p:cNvPr>
          <p:cNvSpPr>
            <a:spLocks noChangeShapeType="1"/>
          </p:cNvSpPr>
          <p:nvPr/>
        </p:nvSpPr>
        <p:spPr bwMode="auto">
          <a:xfrm>
            <a:off x="3006725" y="2724150"/>
            <a:ext cx="0" cy="3714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91" name="Text Box 35">
            <a:extLst>
              <a:ext uri="{FF2B5EF4-FFF2-40B4-BE49-F238E27FC236}">
                <a16:creationId xmlns:a16="http://schemas.microsoft.com/office/drawing/2014/main" id="{3941B5F9-4E11-C690-F9B4-C87BE0FD41DD}"/>
              </a:ext>
            </a:extLst>
          </p:cNvPr>
          <p:cNvSpPr txBox="1">
            <a:spLocks noChangeArrowheads="1"/>
          </p:cNvSpPr>
          <p:nvPr/>
        </p:nvSpPr>
        <p:spPr bwMode="auto">
          <a:xfrm>
            <a:off x="0" y="3127375"/>
            <a:ext cx="1866900"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2 GEO Satellite Constellation</a:t>
            </a:r>
          </a:p>
        </p:txBody>
      </p:sp>
      <p:sp>
        <p:nvSpPr>
          <p:cNvPr id="531492" name="Text Box 36">
            <a:extLst>
              <a:ext uri="{FF2B5EF4-FFF2-40B4-BE49-F238E27FC236}">
                <a16:creationId xmlns:a16="http://schemas.microsoft.com/office/drawing/2014/main" id="{AFF9FEF2-DFFF-63B8-81AD-17467CB73BD0}"/>
              </a:ext>
            </a:extLst>
          </p:cNvPr>
          <p:cNvSpPr txBox="1">
            <a:spLocks noChangeArrowheads="1"/>
          </p:cNvSpPr>
          <p:nvPr/>
        </p:nvSpPr>
        <p:spPr bwMode="auto">
          <a:xfrm>
            <a:off x="2089150" y="3127375"/>
            <a:ext cx="1798638"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Multi-Satellite Constellation</a:t>
            </a:r>
          </a:p>
        </p:txBody>
      </p:sp>
      <p:sp>
        <p:nvSpPr>
          <p:cNvPr id="531493" name="Text Box 37">
            <a:extLst>
              <a:ext uri="{FF2B5EF4-FFF2-40B4-BE49-F238E27FC236}">
                <a16:creationId xmlns:a16="http://schemas.microsoft.com/office/drawing/2014/main" id="{DFC5430B-C7FF-8121-9A7E-A7B9B534ECCF}"/>
              </a:ext>
            </a:extLst>
          </p:cNvPr>
          <p:cNvSpPr txBox="1">
            <a:spLocks noChangeArrowheads="1"/>
          </p:cNvSpPr>
          <p:nvPr/>
        </p:nvSpPr>
        <p:spPr bwMode="auto">
          <a:xfrm>
            <a:off x="4181475" y="3127375"/>
            <a:ext cx="1825625"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III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Med Earth Orbit Constellation</a:t>
            </a:r>
          </a:p>
        </p:txBody>
      </p:sp>
      <p:sp>
        <p:nvSpPr>
          <p:cNvPr id="531494" name="Rectangle 38">
            <a:extLst>
              <a:ext uri="{FF2B5EF4-FFF2-40B4-BE49-F238E27FC236}">
                <a16:creationId xmlns:a16="http://schemas.microsoft.com/office/drawing/2014/main" id="{96C75016-AC57-39D5-66A6-3C41711BBF2B}"/>
              </a:ext>
            </a:extLst>
          </p:cNvPr>
          <p:cNvSpPr>
            <a:spLocks noChangeArrowheads="1"/>
          </p:cNvSpPr>
          <p:nvPr/>
        </p:nvSpPr>
        <p:spPr bwMode="auto">
          <a:xfrm>
            <a:off x="2149475" y="567690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95" name="Text Box 39">
            <a:extLst>
              <a:ext uri="{FF2B5EF4-FFF2-40B4-BE49-F238E27FC236}">
                <a16:creationId xmlns:a16="http://schemas.microsoft.com/office/drawing/2014/main" id="{8CC64D34-FCB8-70D5-B5F6-58BC9CABD220}"/>
              </a:ext>
            </a:extLst>
          </p:cNvPr>
          <p:cNvSpPr txBox="1">
            <a:spLocks noChangeArrowheads="1"/>
          </p:cNvSpPr>
          <p:nvPr/>
        </p:nvSpPr>
        <p:spPr bwMode="auto">
          <a:xfrm>
            <a:off x="2135188" y="5756275"/>
            <a:ext cx="18256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Recommend Alternative(s)</a:t>
            </a:r>
          </a:p>
        </p:txBody>
      </p:sp>
      <p:sp>
        <p:nvSpPr>
          <p:cNvPr id="531496" name="AutoShape 40">
            <a:extLst>
              <a:ext uri="{FF2B5EF4-FFF2-40B4-BE49-F238E27FC236}">
                <a16:creationId xmlns:a16="http://schemas.microsoft.com/office/drawing/2014/main" id="{7DFDF523-DF7C-DDAD-E4B2-F20DC93B5247}"/>
              </a:ext>
            </a:extLst>
          </p:cNvPr>
          <p:cNvSpPr>
            <a:spLocks noChangeArrowheads="1"/>
          </p:cNvSpPr>
          <p:nvPr/>
        </p:nvSpPr>
        <p:spPr bwMode="auto">
          <a:xfrm rot="5400000">
            <a:off x="2816225" y="5048250"/>
            <a:ext cx="438150" cy="742950"/>
          </a:xfrm>
          <a:prstGeom prst="notchedRightArrow">
            <a:avLst>
              <a:gd name="adj1" fmla="val 50000"/>
              <a:gd name="adj2" fmla="val 2500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531501" name="Group 45">
            <a:extLst>
              <a:ext uri="{FF2B5EF4-FFF2-40B4-BE49-F238E27FC236}">
                <a16:creationId xmlns:a16="http://schemas.microsoft.com/office/drawing/2014/main" id="{D9125760-E7EE-D063-330A-71D49AF3A8BD}"/>
              </a:ext>
            </a:extLst>
          </p:cNvPr>
          <p:cNvGrpSpPr>
            <a:grpSpLocks/>
          </p:cNvGrpSpPr>
          <p:nvPr/>
        </p:nvGrpSpPr>
        <p:grpSpPr bwMode="auto">
          <a:xfrm>
            <a:off x="4368800" y="3943350"/>
            <a:ext cx="1368425" cy="1293813"/>
            <a:chOff x="2934" y="2568"/>
            <a:chExt cx="862" cy="815"/>
          </a:xfrm>
        </p:grpSpPr>
        <p:grpSp>
          <p:nvGrpSpPr>
            <p:cNvPr id="531502" name="Group 46">
              <a:extLst>
                <a:ext uri="{FF2B5EF4-FFF2-40B4-BE49-F238E27FC236}">
                  <a16:creationId xmlns:a16="http://schemas.microsoft.com/office/drawing/2014/main" id="{086FF072-57AB-53A9-0761-C24DA07B121D}"/>
                </a:ext>
              </a:extLst>
            </p:cNvPr>
            <p:cNvGrpSpPr>
              <a:grpSpLocks noChangeAspect="1"/>
            </p:cNvGrpSpPr>
            <p:nvPr/>
          </p:nvGrpSpPr>
          <p:grpSpPr bwMode="auto">
            <a:xfrm>
              <a:off x="3096" y="2568"/>
              <a:ext cx="700" cy="640"/>
              <a:chOff x="1080" y="928"/>
              <a:chExt cx="4328" cy="2560"/>
            </a:xfrm>
          </p:grpSpPr>
          <p:sp>
            <p:nvSpPr>
              <p:cNvPr id="531503" name="Line 47">
                <a:extLst>
                  <a:ext uri="{FF2B5EF4-FFF2-40B4-BE49-F238E27FC236}">
                    <a16:creationId xmlns:a16="http://schemas.microsoft.com/office/drawing/2014/main" id="{21297FA0-44B0-E56A-CAE0-5CCDF51D41F2}"/>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04" name="Line 48">
                <a:extLst>
                  <a:ext uri="{FF2B5EF4-FFF2-40B4-BE49-F238E27FC236}">
                    <a16:creationId xmlns:a16="http://schemas.microsoft.com/office/drawing/2014/main" id="{2185CBFC-FD0A-F113-71C4-9DC4B56C8C39}"/>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505" name="Text Box 49">
              <a:extLst>
                <a:ext uri="{FF2B5EF4-FFF2-40B4-BE49-F238E27FC236}">
                  <a16:creationId xmlns:a16="http://schemas.microsoft.com/office/drawing/2014/main" id="{49284E6F-CFE6-FBC2-9579-2414D7FE01C5}"/>
                </a:ext>
              </a:extLst>
            </p:cNvPr>
            <p:cNvSpPr txBox="1">
              <a:spLocks noChangeArrowheads="1"/>
            </p:cNvSpPr>
            <p:nvPr/>
          </p:nvSpPr>
          <p:spPr bwMode="auto">
            <a:xfrm rot="-5400000">
              <a:off x="2871" y="2823"/>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506" name="Text Box 50">
              <a:extLst>
                <a:ext uri="{FF2B5EF4-FFF2-40B4-BE49-F238E27FC236}">
                  <a16:creationId xmlns:a16="http://schemas.microsoft.com/office/drawing/2014/main" id="{C0F4A2D0-E3EC-0A83-1140-6F635553F1AC}"/>
                </a:ext>
              </a:extLst>
            </p:cNvPr>
            <p:cNvSpPr txBox="1">
              <a:spLocks noChangeArrowheads="1"/>
            </p:cNvSpPr>
            <p:nvPr/>
          </p:nvSpPr>
          <p:spPr bwMode="auto">
            <a:xfrm>
              <a:off x="3087" y="3229"/>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nvGrpSpPr>
            <p:cNvPr id="531507" name="Group 51">
              <a:extLst>
                <a:ext uri="{FF2B5EF4-FFF2-40B4-BE49-F238E27FC236}">
                  <a16:creationId xmlns:a16="http://schemas.microsoft.com/office/drawing/2014/main" id="{620B31A6-91DF-C1ED-C807-6A3B35E9E940}"/>
                </a:ext>
              </a:extLst>
            </p:cNvPr>
            <p:cNvGrpSpPr>
              <a:grpSpLocks noChangeAspect="1"/>
            </p:cNvGrpSpPr>
            <p:nvPr/>
          </p:nvGrpSpPr>
          <p:grpSpPr bwMode="auto">
            <a:xfrm>
              <a:off x="3193" y="2668"/>
              <a:ext cx="422" cy="408"/>
              <a:chOff x="1617" y="1276"/>
              <a:chExt cx="2267" cy="1249"/>
            </a:xfrm>
          </p:grpSpPr>
          <p:sp>
            <p:nvSpPr>
              <p:cNvPr id="531508" name="Line 52">
                <a:extLst>
                  <a:ext uri="{FF2B5EF4-FFF2-40B4-BE49-F238E27FC236}">
                    <a16:creationId xmlns:a16="http://schemas.microsoft.com/office/drawing/2014/main" id="{B5708108-C878-2E5C-B442-2CB18E5E500C}"/>
                  </a:ext>
                </a:extLst>
              </p:cNvPr>
              <p:cNvSpPr>
                <a:spLocks noChangeAspect="1" noChangeShapeType="1"/>
              </p:cNvSpPr>
              <p:nvPr/>
            </p:nvSpPr>
            <p:spPr bwMode="auto">
              <a:xfrm flipV="1">
                <a:off x="1617" y="2508"/>
                <a:ext cx="226" cy="17"/>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09" name="Line 53">
                <a:extLst>
                  <a:ext uri="{FF2B5EF4-FFF2-40B4-BE49-F238E27FC236}">
                    <a16:creationId xmlns:a16="http://schemas.microsoft.com/office/drawing/2014/main" id="{8E7BFB44-A641-760D-814B-F8B80DF4B7B0}"/>
                  </a:ext>
                </a:extLst>
              </p:cNvPr>
              <p:cNvSpPr>
                <a:spLocks noChangeAspect="1" noChangeShapeType="1"/>
              </p:cNvSpPr>
              <p:nvPr/>
            </p:nvSpPr>
            <p:spPr bwMode="auto">
              <a:xfrm flipV="1">
                <a:off x="1843" y="2491"/>
                <a:ext cx="226" cy="17"/>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0" name="Line 54">
                <a:extLst>
                  <a:ext uri="{FF2B5EF4-FFF2-40B4-BE49-F238E27FC236}">
                    <a16:creationId xmlns:a16="http://schemas.microsoft.com/office/drawing/2014/main" id="{7242DF6A-A588-88F6-2DC5-B06408E2F21F}"/>
                  </a:ext>
                </a:extLst>
              </p:cNvPr>
              <p:cNvSpPr>
                <a:spLocks noChangeAspect="1" noChangeShapeType="1"/>
              </p:cNvSpPr>
              <p:nvPr/>
            </p:nvSpPr>
            <p:spPr bwMode="auto">
              <a:xfrm flipV="1">
                <a:off x="2069" y="2483"/>
                <a:ext cx="227" cy="8"/>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1" name="Freeform 55">
                <a:extLst>
                  <a:ext uri="{FF2B5EF4-FFF2-40B4-BE49-F238E27FC236}">
                    <a16:creationId xmlns:a16="http://schemas.microsoft.com/office/drawing/2014/main" id="{E7565DFD-4E43-7DD5-0549-A52521C64619}"/>
                  </a:ext>
                </a:extLst>
              </p:cNvPr>
              <p:cNvSpPr>
                <a:spLocks noChangeAspect="1"/>
              </p:cNvSpPr>
              <p:nvPr/>
            </p:nvSpPr>
            <p:spPr bwMode="auto">
              <a:xfrm>
                <a:off x="2296" y="2466"/>
                <a:ext cx="226" cy="17"/>
              </a:xfrm>
              <a:custGeom>
                <a:avLst/>
                <a:gdLst>
                  <a:gd name="T0" fmla="*/ 0 w 226"/>
                  <a:gd name="T1" fmla="*/ 17 h 17"/>
                  <a:gd name="T2" fmla="*/ 54 w 226"/>
                  <a:gd name="T3" fmla="*/ 17 h 17"/>
                  <a:gd name="T4" fmla="*/ 113 w 226"/>
                  <a:gd name="T5" fmla="*/ 17 h 17"/>
                  <a:gd name="T6" fmla="*/ 167 w 226"/>
                  <a:gd name="T7" fmla="*/ 17 h 17"/>
                  <a:gd name="T8" fmla="*/ 226 w 226"/>
                  <a:gd name="T9" fmla="*/ 0 h 17"/>
                </a:gdLst>
                <a:ahLst/>
                <a:cxnLst>
                  <a:cxn ang="0">
                    <a:pos x="T0" y="T1"/>
                  </a:cxn>
                  <a:cxn ang="0">
                    <a:pos x="T2" y="T3"/>
                  </a:cxn>
                  <a:cxn ang="0">
                    <a:pos x="T4" y="T5"/>
                  </a:cxn>
                  <a:cxn ang="0">
                    <a:pos x="T6" y="T7"/>
                  </a:cxn>
                  <a:cxn ang="0">
                    <a:pos x="T8" y="T9"/>
                  </a:cxn>
                </a:cxnLst>
                <a:rect l="0" t="0" r="r" b="b"/>
                <a:pathLst>
                  <a:path w="226" h="17">
                    <a:moveTo>
                      <a:pt x="0" y="17"/>
                    </a:moveTo>
                    <a:lnTo>
                      <a:pt x="54" y="17"/>
                    </a:lnTo>
                    <a:lnTo>
                      <a:pt x="113" y="17"/>
                    </a:lnTo>
                    <a:lnTo>
                      <a:pt x="167" y="17"/>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2" name="Freeform 56">
                <a:extLst>
                  <a:ext uri="{FF2B5EF4-FFF2-40B4-BE49-F238E27FC236}">
                    <a16:creationId xmlns:a16="http://schemas.microsoft.com/office/drawing/2014/main" id="{AF03A9ED-596D-A650-B8C4-F81581D53B57}"/>
                  </a:ext>
                </a:extLst>
              </p:cNvPr>
              <p:cNvSpPr>
                <a:spLocks noChangeAspect="1"/>
              </p:cNvSpPr>
              <p:nvPr/>
            </p:nvSpPr>
            <p:spPr bwMode="auto">
              <a:xfrm>
                <a:off x="2522" y="2314"/>
                <a:ext cx="231" cy="152"/>
              </a:xfrm>
              <a:custGeom>
                <a:avLst/>
                <a:gdLst>
                  <a:gd name="T0" fmla="*/ 0 w 231"/>
                  <a:gd name="T1" fmla="*/ 152 h 152"/>
                  <a:gd name="T2" fmla="*/ 59 w 231"/>
                  <a:gd name="T3" fmla="*/ 127 h 152"/>
                  <a:gd name="T4" fmla="*/ 113 w 231"/>
                  <a:gd name="T5" fmla="*/ 85 h 152"/>
                  <a:gd name="T6" fmla="*/ 231 w 231"/>
                  <a:gd name="T7" fmla="*/ 0 h 152"/>
                </a:gdLst>
                <a:ahLst/>
                <a:cxnLst>
                  <a:cxn ang="0">
                    <a:pos x="T0" y="T1"/>
                  </a:cxn>
                  <a:cxn ang="0">
                    <a:pos x="T2" y="T3"/>
                  </a:cxn>
                  <a:cxn ang="0">
                    <a:pos x="T4" y="T5"/>
                  </a:cxn>
                  <a:cxn ang="0">
                    <a:pos x="T6" y="T7"/>
                  </a:cxn>
                </a:cxnLst>
                <a:rect l="0" t="0" r="r" b="b"/>
                <a:pathLst>
                  <a:path w="231" h="152">
                    <a:moveTo>
                      <a:pt x="0" y="152"/>
                    </a:moveTo>
                    <a:lnTo>
                      <a:pt x="59" y="127"/>
                    </a:lnTo>
                    <a:lnTo>
                      <a:pt x="113" y="85"/>
                    </a:lnTo>
                    <a:lnTo>
                      <a:pt x="231"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3" name="Freeform 57">
                <a:extLst>
                  <a:ext uri="{FF2B5EF4-FFF2-40B4-BE49-F238E27FC236}">
                    <a16:creationId xmlns:a16="http://schemas.microsoft.com/office/drawing/2014/main" id="{56DD8AA5-EDE1-D248-BD02-ADBB265F47E2}"/>
                  </a:ext>
                </a:extLst>
              </p:cNvPr>
              <p:cNvSpPr>
                <a:spLocks noChangeAspect="1"/>
              </p:cNvSpPr>
              <p:nvPr/>
            </p:nvSpPr>
            <p:spPr bwMode="auto">
              <a:xfrm>
                <a:off x="2753" y="2103"/>
                <a:ext cx="226" cy="211"/>
              </a:xfrm>
              <a:custGeom>
                <a:avLst/>
                <a:gdLst>
                  <a:gd name="T0" fmla="*/ 0 w 226"/>
                  <a:gd name="T1" fmla="*/ 211 h 211"/>
                  <a:gd name="T2" fmla="*/ 113 w 226"/>
                  <a:gd name="T3" fmla="*/ 110 h 211"/>
                  <a:gd name="T4" fmla="*/ 226 w 226"/>
                  <a:gd name="T5" fmla="*/ 0 h 211"/>
                </a:gdLst>
                <a:ahLst/>
                <a:cxnLst>
                  <a:cxn ang="0">
                    <a:pos x="T0" y="T1"/>
                  </a:cxn>
                  <a:cxn ang="0">
                    <a:pos x="T2" y="T3"/>
                  </a:cxn>
                  <a:cxn ang="0">
                    <a:pos x="T4" y="T5"/>
                  </a:cxn>
                </a:cxnLst>
                <a:rect l="0" t="0" r="r" b="b"/>
                <a:pathLst>
                  <a:path w="226" h="211">
                    <a:moveTo>
                      <a:pt x="0" y="211"/>
                    </a:moveTo>
                    <a:lnTo>
                      <a:pt x="113" y="110"/>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4" name="Freeform 58">
                <a:extLst>
                  <a:ext uri="{FF2B5EF4-FFF2-40B4-BE49-F238E27FC236}">
                    <a16:creationId xmlns:a16="http://schemas.microsoft.com/office/drawing/2014/main" id="{1E9FC3EC-84B8-EDEF-C649-19A99B15FFAE}"/>
                  </a:ext>
                </a:extLst>
              </p:cNvPr>
              <p:cNvSpPr>
                <a:spLocks noChangeAspect="1"/>
              </p:cNvSpPr>
              <p:nvPr/>
            </p:nvSpPr>
            <p:spPr bwMode="auto">
              <a:xfrm>
                <a:off x="2979" y="1825"/>
                <a:ext cx="226" cy="278"/>
              </a:xfrm>
              <a:custGeom>
                <a:avLst/>
                <a:gdLst>
                  <a:gd name="T0" fmla="*/ 0 w 226"/>
                  <a:gd name="T1" fmla="*/ 278 h 278"/>
                  <a:gd name="T2" fmla="*/ 113 w 226"/>
                  <a:gd name="T3" fmla="*/ 152 h 278"/>
                  <a:gd name="T4" fmla="*/ 226 w 226"/>
                  <a:gd name="T5" fmla="*/ 0 h 278"/>
                </a:gdLst>
                <a:ahLst/>
                <a:cxnLst>
                  <a:cxn ang="0">
                    <a:pos x="T0" y="T1"/>
                  </a:cxn>
                  <a:cxn ang="0">
                    <a:pos x="T2" y="T3"/>
                  </a:cxn>
                  <a:cxn ang="0">
                    <a:pos x="T4" y="T5"/>
                  </a:cxn>
                </a:cxnLst>
                <a:rect l="0" t="0" r="r" b="b"/>
                <a:pathLst>
                  <a:path w="226" h="278">
                    <a:moveTo>
                      <a:pt x="0" y="278"/>
                    </a:moveTo>
                    <a:lnTo>
                      <a:pt x="113" y="152"/>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5" name="Freeform 59">
                <a:extLst>
                  <a:ext uri="{FF2B5EF4-FFF2-40B4-BE49-F238E27FC236}">
                    <a16:creationId xmlns:a16="http://schemas.microsoft.com/office/drawing/2014/main" id="{FD499131-C4B0-4076-0C2A-F8D116293AED}"/>
                  </a:ext>
                </a:extLst>
              </p:cNvPr>
              <p:cNvSpPr>
                <a:spLocks noChangeAspect="1"/>
              </p:cNvSpPr>
              <p:nvPr/>
            </p:nvSpPr>
            <p:spPr bwMode="auto">
              <a:xfrm>
                <a:off x="3205" y="1479"/>
                <a:ext cx="227" cy="346"/>
              </a:xfrm>
              <a:custGeom>
                <a:avLst/>
                <a:gdLst>
                  <a:gd name="T0" fmla="*/ 0 w 227"/>
                  <a:gd name="T1" fmla="*/ 346 h 346"/>
                  <a:gd name="T2" fmla="*/ 55 w 227"/>
                  <a:gd name="T3" fmla="*/ 261 h 346"/>
                  <a:gd name="T4" fmla="*/ 114 w 227"/>
                  <a:gd name="T5" fmla="*/ 160 h 346"/>
                  <a:gd name="T6" fmla="*/ 173 w 227"/>
                  <a:gd name="T7" fmla="*/ 75 h 346"/>
                  <a:gd name="T8" fmla="*/ 197 w 227"/>
                  <a:gd name="T9" fmla="*/ 33 h 346"/>
                  <a:gd name="T10" fmla="*/ 227 w 227"/>
                  <a:gd name="T11" fmla="*/ 0 h 346"/>
                </a:gdLst>
                <a:ahLst/>
                <a:cxnLst>
                  <a:cxn ang="0">
                    <a:pos x="T0" y="T1"/>
                  </a:cxn>
                  <a:cxn ang="0">
                    <a:pos x="T2" y="T3"/>
                  </a:cxn>
                  <a:cxn ang="0">
                    <a:pos x="T4" y="T5"/>
                  </a:cxn>
                  <a:cxn ang="0">
                    <a:pos x="T6" y="T7"/>
                  </a:cxn>
                  <a:cxn ang="0">
                    <a:pos x="T8" y="T9"/>
                  </a:cxn>
                  <a:cxn ang="0">
                    <a:pos x="T10" y="T11"/>
                  </a:cxn>
                </a:cxnLst>
                <a:rect l="0" t="0" r="r" b="b"/>
                <a:pathLst>
                  <a:path w="227" h="346">
                    <a:moveTo>
                      <a:pt x="0" y="346"/>
                    </a:moveTo>
                    <a:lnTo>
                      <a:pt x="55" y="261"/>
                    </a:lnTo>
                    <a:lnTo>
                      <a:pt x="114" y="160"/>
                    </a:lnTo>
                    <a:lnTo>
                      <a:pt x="173" y="75"/>
                    </a:lnTo>
                    <a:lnTo>
                      <a:pt x="197" y="33"/>
                    </a:lnTo>
                    <a:lnTo>
                      <a:pt x="227"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6" name="Freeform 60">
                <a:extLst>
                  <a:ext uri="{FF2B5EF4-FFF2-40B4-BE49-F238E27FC236}">
                    <a16:creationId xmlns:a16="http://schemas.microsoft.com/office/drawing/2014/main" id="{FCCB4736-98DB-75ED-A566-FC70E37C155C}"/>
                  </a:ext>
                </a:extLst>
              </p:cNvPr>
              <p:cNvSpPr>
                <a:spLocks noChangeAspect="1"/>
              </p:cNvSpPr>
              <p:nvPr/>
            </p:nvSpPr>
            <p:spPr bwMode="auto">
              <a:xfrm>
                <a:off x="3432" y="1343"/>
                <a:ext cx="226" cy="136"/>
              </a:xfrm>
              <a:custGeom>
                <a:avLst/>
                <a:gdLst>
                  <a:gd name="T0" fmla="*/ 0 w 226"/>
                  <a:gd name="T1" fmla="*/ 136 h 136"/>
                  <a:gd name="T2" fmla="*/ 54 w 226"/>
                  <a:gd name="T3" fmla="*/ 85 h 136"/>
                  <a:gd name="T4" fmla="*/ 113 w 226"/>
                  <a:gd name="T5" fmla="*/ 51 h 136"/>
                  <a:gd name="T6" fmla="*/ 172 w 226"/>
                  <a:gd name="T7" fmla="*/ 26 h 136"/>
                  <a:gd name="T8" fmla="*/ 226 w 226"/>
                  <a:gd name="T9" fmla="*/ 0 h 136"/>
                </a:gdLst>
                <a:ahLst/>
                <a:cxnLst>
                  <a:cxn ang="0">
                    <a:pos x="T0" y="T1"/>
                  </a:cxn>
                  <a:cxn ang="0">
                    <a:pos x="T2" y="T3"/>
                  </a:cxn>
                  <a:cxn ang="0">
                    <a:pos x="T4" y="T5"/>
                  </a:cxn>
                  <a:cxn ang="0">
                    <a:pos x="T6" y="T7"/>
                  </a:cxn>
                  <a:cxn ang="0">
                    <a:pos x="T8" y="T9"/>
                  </a:cxn>
                </a:cxnLst>
                <a:rect l="0" t="0" r="r" b="b"/>
                <a:pathLst>
                  <a:path w="226" h="136">
                    <a:moveTo>
                      <a:pt x="0" y="136"/>
                    </a:moveTo>
                    <a:lnTo>
                      <a:pt x="54" y="85"/>
                    </a:lnTo>
                    <a:lnTo>
                      <a:pt x="113" y="51"/>
                    </a:lnTo>
                    <a:lnTo>
                      <a:pt x="172" y="26"/>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7" name="Freeform 61">
                <a:extLst>
                  <a:ext uri="{FF2B5EF4-FFF2-40B4-BE49-F238E27FC236}">
                    <a16:creationId xmlns:a16="http://schemas.microsoft.com/office/drawing/2014/main" id="{C6C8FF7A-58A5-A7D2-8084-9446B8BAE593}"/>
                  </a:ext>
                </a:extLst>
              </p:cNvPr>
              <p:cNvSpPr>
                <a:spLocks noChangeAspect="1"/>
              </p:cNvSpPr>
              <p:nvPr/>
            </p:nvSpPr>
            <p:spPr bwMode="auto">
              <a:xfrm>
                <a:off x="3658" y="1276"/>
                <a:ext cx="226" cy="67"/>
              </a:xfrm>
              <a:custGeom>
                <a:avLst/>
                <a:gdLst>
                  <a:gd name="T0" fmla="*/ 0 w 226"/>
                  <a:gd name="T1" fmla="*/ 67 h 67"/>
                  <a:gd name="T2" fmla="*/ 54 w 226"/>
                  <a:gd name="T3" fmla="*/ 42 h 67"/>
                  <a:gd name="T4" fmla="*/ 113 w 226"/>
                  <a:gd name="T5" fmla="*/ 34 h 67"/>
                  <a:gd name="T6" fmla="*/ 226 w 226"/>
                  <a:gd name="T7" fmla="*/ 0 h 67"/>
                </a:gdLst>
                <a:ahLst/>
                <a:cxnLst>
                  <a:cxn ang="0">
                    <a:pos x="T0" y="T1"/>
                  </a:cxn>
                  <a:cxn ang="0">
                    <a:pos x="T2" y="T3"/>
                  </a:cxn>
                  <a:cxn ang="0">
                    <a:pos x="T4" y="T5"/>
                  </a:cxn>
                  <a:cxn ang="0">
                    <a:pos x="T6" y="T7"/>
                  </a:cxn>
                </a:cxnLst>
                <a:rect l="0" t="0" r="r" b="b"/>
                <a:pathLst>
                  <a:path w="226" h="67">
                    <a:moveTo>
                      <a:pt x="0" y="67"/>
                    </a:moveTo>
                    <a:lnTo>
                      <a:pt x="54" y="42"/>
                    </a:lnTo>
                    <a:lnTo>
                      <a:pt x="113" y="34"/>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grpSp>
        <p:nvGrpSpPr>
          <p:cNvPr id="531518" name="Group 62">
            <a:extLst>
              <a:ext uri="{FF2B5EF4-FFF2-40B4-BE49-F238E27FC236}">
                <a16:creationId xmlns:a16="http://schemas.microsoft.com/office/drawing/2014/main" id="{E83D11CD-6A24-964F-5D42-A2B2BCD3CC75}"/>
              </a:ext>
            </a:extLst>
          </p:cNvPr>
          <p:cNvGrpSpPr>
            <a:grpSpLocks/>
          </p:cNvGrpSpPr>
          <p:nvPr/>
        </p:nvGrpSpPr>
        <p:grpSpPr bwMode="auto">
          <a:xfrm>
            <a:off x="2298700" y="3956050"/>
            <a:ext cx="1368425" cy="1268413"/>
            <a:chOff x="1630" y="2576"/>
            <a:chExt cx="862" cy="799"/>
          </a:xfrm>
        </p:grpSpPr>
        <p:grpSp>
          <p:nvGrpSpPr>
            <p:cNvPr id="531519" name="Group 63">
              <a:extLst>
                <a:ext uri="{FF2B5EF4-FFF2-40B4-BE49-F238E27FC236}">
                  <a16:creationId xmlns:a16="http://schemas.microsoft.com/office/drawing/2014/main" id="{06905508-CE1A-727C-D723-12042BCC1B38}"/>
                </a:ext>
              </a:extLst>
            </p:cNvPr>
            <p:cNvGrpSpPr>
              <a:grpSpLocks/>
            </p:cNvGrpSpPr>
            <p:nvPr/>
          </p:nvGrpSpPr>
          <p:grpSpPr bwMode="auto">
            <a:xfrm>
              <a:off x="1630" y="2576"/>
              <a:ext cx="862" cy="799"/>
              <a:chOff x="1630" y="2576"/>
              <a:chExt cx="862" cy="799"/>
            </a:xfrm>
          </p:grpSpPr>
          <p:grpSp>
            <p:nvGrpSpPr>
              <p:cNvPr id="531520" name="Group 64">
                <a:extLst>
                  <a:ext uri="{FF2B5EF4-FFF2-40B4-BE49-F238E27FC236}">
                    <a16:creationId xmlns:a16="http://schemas.microsoft.com/office/drawing/2014/main" id="{2FA31086-05B3-9F3B-5A39-6502FADFBC00}"/>
                  </a:ext>
                </a:extLst>
              </p:cNvPr>
              <p:cNvGrpSpPr>
                <a:grpSpLocks noChangeAspect="1"/>
              </p:cNvGrpSpPr>
              <p:nvPr/>
            </p:nvGrpSpPr>
            <p:grpSpPr bwMode="auto">
              <a:xfrm>
                <a:off x="1792" y="2576"/>
                <a:ext cx="700" cy="640"/>
                <a:chOff x="1080" y="928"/>
                <a:chExt cx="4328" cy="2560"/>
              </a:xfrm>
            </p:grpSpPr>
            <p:sp>
              <p:nvSpPr>
                <p:cNvPr id="531521" name="Line 65">
                  <a:extLst>
                    <a:ext uri="{FF2B5EF4-FFF2-40B4-BE49-F238E27FC236}">
                      <a16:creationId xmlns:a16="http://schemas.microsoft.com/office/drawing/2014/main" id="{499DE4C0-3835-4351-0E33-1A57E10C9FAF}"/>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2" name="Line 66">
                  <a:extLst>
                    <a:ext uri="{FF2B5EF4-FFF2-40B4-BE49-F238E27FC236}">
                      <a16:creationId xmlns:a16="http://schemas.microsoft.com/office/drawing/2014/main" id="{21A94531-5A9D-D036-A034-C48DCD78A934}"/>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523" name="Text Box 67">
                <a:extLst>
                  <a:ext uri="{FF2B5EF4-FFF2-40B4-BE49-F238E27FC236}">
                    <a16:creationId xmlns:a16="http://schemas.microsoft.com/office/drawing/2014/main" id="{085B3A74-0FED-C153-EB7E-38842D72EE2E}"/>
                  </a:ext>
                </a:extLst>
              </p:cNvPr>
              <p:cNvSpPr txBox="1">
                <a:spLocks noChangeArrowheads="1"/>
              </p:cNvSpPr>
              <p:nvPr/>
            </p:nvSpPr>
            <p:spPr bwMode="auto">
              <a:xfrm rot="-5400000">
                <a:off x="1567" y="2829"/>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524" name="Text Box 68">
                <a:extLst>
                  <a:ext uri="{FF2B5EF4-FFF2-40B4-BE49-F238E27FC236}">
                    <a16:creationId xmlns:a16="http://schemas.microsoft.com/office/drawing/2014/main" id="{C4867DA7-4AF2-1AE8-6205-4F2AB0821296}"/>
                  </a:ext>
                </a:extLst>
              </p:cNvPr>
              <p:cNvSpPr txBox="1">
                <a:spLocks noChangeArrowheads="1"/>
              </p:cNvSpPr>
              <p:nvPr/>
            </p:nvSpPr>
            <p:spPr bwMode="auto">
              <a:xfrm>
                <a:off x="1814" y="3221"/>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grpSp>
          <p:nvGrpSpPr>
            <p:cNvPr id="531525" name="Group 69">
              <a:extLst>
                <a:ext uri="{FF2B5EF4-FFF2-40B4-BE49-F238E27FC236}">
                  <a16:creationId xmlns:a16="http://schemas.microsoft.com/office/drawing/2014/main" id="{77FEF7B7-41D2-A670-B69E-FF5750D743D4}"/>
                </a:ext>
              </a:extLst>
            </p:cNvPr>
            <p:cNvGrpSpPr>
              <a:grpSpLocks/>
            </p:cNvGrpSpPr>
            <p:nvPr/>
          </p:nvGrpSpPr>
          <p:grpSpPr bwMode="auto">
            <a:xfrm>
              <a:off x="1860" y="2800"/>
              <a:ext cx="574" cy="199"/>
              <a:chOff x="1162" y="703"/>
              <a:chExt cx="1524" cy="774"/>
            </a:xfrm>
          </p:grpSpPr>
          <p:sp>
            <p:nvSpPr>
              <p:cNvPr id="531526" name="Line 70">
                <a:extLst>
                  <a:ext uri="{FF2B5EF4-FFF2-40B4-BE49-F238E27FC236}">
                    <a16:creationId xmlns:a16="http://schemas.microsoft.com/office/drawing/2014/main" id="{FDC85170-C9B1-98E2-34B3-4C2CB087B908}"/>
                  </a:ext>
                </a:extLst>
              </p:cNvPr>
              <p:cNvSpPr>
                <a:spLocks noChangeShapeType="1"/>
              </p:cNvSpPr>
              <p:nvPr/>
            </p:nvSpPr>
            <p:spPr bwMode="auto">
              <a:xfrm flipV="1">
                <a:off x="1162" y="1447"/>
                <a:ext cx="192" cy="3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7" name="Line 71">
                <a:extLst>
                  <a:ext uri="{FF2B5EF4-FFF2-40B4-BE49-F238E27FC236}">
                    <a16:creationId xmlns:a16="http://schemas.microsoft.com/office/drawing/2014/main" id="{65782903-B44F-6CD9-9FBF-0C684E912D68}"/>
                  </a:ext>
                </a:extLst>
              </p:cNvPr>
              <p:cNvSpPr>
                <a:spLocks noChangeShapeType="1"/>
              </p:cNvSpPr>
              <p:nvPr/>
            </p:nvSpPr>
            <p:spPr bwMode="auto">
              <a:xfrm flipV="1">
                <a:off x="1354" y="1423"/>
                <a:ext cx="186" cy="24"/>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8" name="Line 72">
                <a:extLst>
                  <a:ext uri="{FF2B5EF4-FFF2-40B4-BE49-F238E27FC236}">
                    <a16:creationId xmlns:a16="http://schemas.microsoft.com/office/drawing/2014/main" id="{E1F3347B-F437-A1DE-1226-CA7556C0C237}"/>
                  </a:ext>
                </a:extLst>
              </p:cNvPr>
              <p:cNvSpPr>
                <a:spLocks noChangeShapeType="1"/>
              </p:cNvSpPr>
              <p:nvPr/>
            </p:nvSpPr>
            <p:spPr bwMode="auto">
              <a:xfrm flipV="1">
                <a:off x="1540" y="1351"/>
                <a:ext cx="192" cy="7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9" name="Line 73">
                <a:extLst>
                  <a:ext uri="{FF2B5EF4-FFF2-40B4-BE49-F238E27FC236}">
                    <a16:creationId xmlns:a16="http://schemas.microsoft.com/office/drawing/2014/main" id="{189613DB-3F0A-6C3C-7E96-D5012D90D021}"/>
                  </a:ext>
                </a:extLst>
              </p:cNvPr>
              <p:cNvSpPr>
                <a:spLocks noChangeShapeType="1"/>
              </p:cNvSpPr>
              <p:nvPr/>
            </p:nvSpPr>
            <p:spPr bwMode="auto">
              <a:xfrm flipV="1">
                <a:off x="1732" y="1123"/>
                <a:ext cx="192" cy="228"/>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0" name="Line 74">
                <a:extLst>
                  <a:ext uri="{FF2B5EF4-FFF2-40B4-BE49-F238E27FC236}">
                    <a16:creationId xmlns:a16="http://schemas.microsoft.com/office/drawing/2014/main" id="{E4FA0895-DE18-0533-1BCB-1D70284EE83F}"/>
                  </a:ext>
                </a:extLst>
              </p:cNvPr>
              <p:cNvSpPr>
                <a:spLocks noChangeShapeType="1"/>
              </p:cNvSpPr>
              <p:nvPr/>
            </p:nvSpPr>
            <p:spPr bwMode="auto">
              <a:xfrm flipV="1">
                <a:off x="1924" y="1081"/>
                <a:ext cx="192" cy="4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1" name="Line 75">
                <a:extLst>
                  <a:ext uri="{FF2B5EF4-FFF2-40B4-BE49-F238E27FC236}">
                    <a16:creationId xmlns:a16="http://schemas.microsoft.com/office/drawing/2014/main" id="{61AD1ACA-BF90-FCEA-0C3E-3CCEF269DF00}"/>
                  </a:ext>
                </a:extLst>
              </p:cNvPr>
              <p:cNvSpPr>
                <a:spLocks noChangeShapeType="1"/>
              </p:cNvSpPr>
              <p:nvPr/>
            </p:nvSpPr>
            <p:spPr bwMode="auto">
              <a:xfrm flipV="1">
                <a:off x="2116" y="1039"/>
                <a:ext cx="192" cy="4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2" name="Line 76">
                <a:extLst>
                  <a:ext uri="{FF2B5EF4-FFF2-40B4-BE49-F238E27FC236}">
                    <a16:creationId xmlns:a16="http://schemas.microsoft.com/office/drawing/2014/main" id="{FB0FCFE8-0F19-AC27-69BC-55FFDC4AC391}"/>
                  </a:ext>
                </a:extLst>
              </p:cNvPr>
              <p:cNvSpPr>
                <a:spLocks noChangeShapeType="1"/>
              </p:cNvSpPr>
              <p:nvPr/>
            </p:nvSpPr>
            <p:spPr bwMode="auto">
              <a:xfrm flipV="1">
                <a:off x="2308" y="913"/>
                <a:ext cx="186" cy="126"/>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3" name="Line 77">
                <a:extLst>
                  <a:ext uri="{FF2B5EF4-FFF2-40B4-BE49-F238E27FC236}">
                    <a16:creationId xmlns:a16="http://schemas.microsoft.com/office/drawing/2014/main" id="{45C2EEC9-73EE-7F15-27A3-4D947E86823C}"/>
                  </a:ext>
                </a:extLst>
              </p:cNvPr>
              <p:cNvSpPr>
                <a:spLocks noChangeShapeType="1"/>
              </p:cNvSpPr>
              <p:nvPr/>
            </p:nvSpPr>
            <p:spPr bwMode="auto">
              <a:xfrm flipV="1">
                <a:off x="2494" y="703"/>
                <a:ext cx="192" cy="21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sp>
        <p:nvSpPr>
          <p:cNvPr id="531536" name="Text Box 80">
            <a:extLst>
              <a:ext uri="{FF2B5EF4-FFF2-40B4-BE49-F238E27FC236}">
                <a16:creationId xmlns:a16="http://schemas.microsoft.com/office/drawing/2014/main" id="{19D0C505-BCDC-301E-36CF-26FE75EC9C0B}"/>
              </a:ext>
            </a:extLst>
          </p:cNvPr>
          <p:cNvSpPr txBox="1">
            <a:spLocks noChangeArrowheads="1"/>
          </p:cNvSpPr>
          <p:nvPr/>
        </p:nvSpPr>
        <p:spPr bwMode="auto">
          <a:xfrm>
            <a:off x="1695450" y="2003425"/>
            <a:ext cx="26447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Potential solutions to fulfill mission needs</a:t>
            </a:r>
          </a:p>
        </p:txBody>
      </p:sp>
      <p:sp>
        <p:nvSpPr>
          <p:cNvPr id="531538" name="Text Box 82">
            <a:extLst>
              <a:ext uri="{FF2B5EF4-FFF2-40B4-BE49-F238E27FC236}">
                <a16:creationId xmlns:a16="http://schemas.microsoft.com/office/drawing/2014/main" id="{69E9AC95-B2DC-964C-5B54-D908FBA02449}"/>
              </a:ext>
            </a:extLst>
          </p:cNvPr>
          <p:cNvSpPr txBox="1">
            <a:spLocks noChangeArrowheads="1"/>
          </p:cNvSpPr>
          <p:nvPr/>
        </p:nvSpPr>
        <p:spPr bwMode="auto">
          <a:xfrm>
            <a:off x="4762500" y="5407025"/>
            <a:ext cx="30829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Comprehensive assessment with Cost Benefit Analysis as cornerstone</a:t>
            </a:r>
          </a:p>
        </p:txBody>
      </p:sp>
      <p:sp>
        <p:nvSpPr>
          <p:cNvPr id="531546" name="Rectangle 90">
            <a:extLst>
              <a:ext uri="{FF2B5EF4-FFF2-40B4-BE49-F238E27FC236}">
                <a16:creationId xmlns:a16="http://schemas.microsoft.com/office/drawing/2014/main" id="{10C73605-B001-135C-E595-059E112F6205}"/>
              </a:ext>
            </a:extLst>
          </p:cNvPr>
          <p:cNvSpPr>
            <a:spLocks noChangeArrowheads="1"/>
          </p:cNvSpPr>
          <p:nvPr/>
        </p:nvSpPr>
        <p:spPr bwMode="auto">
          <a:xfrm>
            <a:off x="6438900" y="2101850"/>
            <a:ext cx="2705100" cy="290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a:spcBef>
                <a:spcPct val="20000"/>
              </a:spcBef>
              <a:buChar char="•"/>
              <a:defRPr sz="2400" b="1">
                <a:solidFill>
                  <a:schemeClr val="tx1"/>
                </a:solidFill>
                <a:latin typeface="Arial" panose="020B0604020202020204" pitchFamily="34" charset="0"/>
              </a:defRPr>
            </a:lvl1pPr>
            <a:lvl2pPr marL="628650" indent="-22860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ct val="2000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End-to-End Systems</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Space &amp; Launch</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Command &amp; Control </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Product Generation &amp; Distribution</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Archive &amp; Access </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Interface &amp; Assimilation</a:t>
            </a:r>
          </a:p>
        </p:txBody>
      </p:sp>
      <p:sp>
        <p:nvSpPr>
          <p:cNvPr id="531547" name="AutoShape 91">
            <a:extLst>
              <a:ext uri="{FF2B5EF4-FFF2-40B4-BE49-F238E27FC236}">
                <a16:creationId xmlns:a16="http://schemas.microsoft.com/office/drawing/2014/main" id="{478A28AF-AC64-7B09-C30B-2EC65A284385}"/>
              </a:ext>
            </a:extLst>
          </p:cNvPr>
          <p:cNvSpPr>
            <a:spLocks/>
          </p:cNvSpPr>
          <p:nvPr/>
        </p:nvSpPr>
        <p:spPr bwMode="auto">
          <a:xfrm>
            <a:off x="5994400" y="2147888"/>
            <a:ext cx="409575" cy="2514600"/>
          </a:xfrm>
          <a:prstGeom prst="leftBrace">
            <a:avLst>
              <a:gd name="adj1" fmla="val 5116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1CE1158-0C41-BC5F-A4AC-FA85BCF10F1B}"/>
              </a:ext>
            </a:extLst>
          </p:cNvPr>
          <p:cNvSpPr>
            <a:spLocks noGrp="1" noChangeArrowheads="1"/>
          </p:cNvSpPr>
          <p:nvPr>
            <p:ph type="title"/>
          </p:nvPr>
        </p:nvSpPr>
        <p:spPr>
          <a:xfrm>
            <a:off x="457200" y="82550"/>
            <a:ext cx="8229600" cy="449263"/>
          </a:xfrm>
        </p:spPr>
        <p:txBody>
          <a:bodyPr/>
          <a:lstStyle/>
          <a:p>
            <a:pPr eaLnBrk="1" hangingPunct="1"/>
            <a:r>
              <a:rPr lang="en-US" altLang="zh-CN">
                <a:ea typeface="宋体" panose="02010600030101010101" pitchFamily="2" charset="-122"/>
              </a:rPr>
              <a:t>OSG 0.6.0 Infrastructure</a:t>
            </a:r>
          </a:p>
        </p:txBody>
      </p:sp>
      <p:sp>
        <p:nvSpPr>
          <p:cNvPr id="2051" name="Rectangle 3">
            <a:extLst>
              <a:ext uri="{FF2B5EF4-FFF2-40B4-BE49-F238E27FC236}">
                <a16:creationId xmlns:a16="http://schemas.microsoft.com/office/drawing/2014/main" id="{C36430A9-01E5-D3A7-C8E2-BB5842EDEDC7}"/>
              </a:ext>
            </a:extLst>
          </p:cNvPr>
          <p:cNvSpPr>
            <a:spLocks noGrp="1" noChangeArrowheads="1"/>
          </p:cNvSpPr>
          <p:nvPr>
            <p:ph type="body" idx="1"/>
          </p:nvPr>
        </p:nvSpPr>
        <p:spPr>
          <a:xfrm>
            <a:off x="0" y="1219200"/>
            <a:ext cx="9144000" cy="4906963"/>
          </a:xfrm>
        </p:spPr>
        <p:txBody>
          <a:bodyPr/>
          <a:lstStyle/>
          <a:p>
            <a:pPr eaLnBrk="1" hangingPunct="1"/>
            <a:r>
              <a:rPr lang="en-US" altLang="zh-CN" sz="3600">
                <a:ea typeface="宋体" panose="02010600030101010101" pitchFamily="2" charset="-122"/>
              </a:rPr>
              <a:t>VORS – Virtual Organization Resource Selector </a:t>
            </a:r>
          </a:p>
          <a:p>
            <a:pPr eaLnBrk="1" hangingPunct="1"/>
            <a:r>
              <a:rPr lang="en-US" altLang="zh-CN" sz="3600">
                <a:ea typeface="宋体" panose="02010600030101010101" pitchFamily="2" charset="-122"/>
              </a:rPr>
              <a:t>MonALISA – MONitoring Agents using a Large Integrated Service Architecture</a:t>
            </a:r>
          </a:p>
          <a:p>
            <a:pPr eaLnBrk="1" hangingPunct="1"/>
            <a:r>
              <a:rPr lang="en-US" altLang="zh-CN" sz="3600">
                <a:ea typeface="宋体" panose="02010600030101010101" pitchFamily="2" charset="-122"/>
              </a:rPr>
              <a:t>Gratia – Grid accounting facility</a:t>
            </a:r>
          </a:p>
          <a:p>
            <a:pPr eaLnBrk="1" hangingPunct="1"/>
            <a:r>
              <a:rPr lang="en-US" altLang="zh-CN" sz="3600">
                <a:ea typeface="宋体" panose="02010600030101010101" pitchFamily="2" charset="-122"/>
              </a:rPr>
              <a:t>Virtual Organization (VO) issues</a:t>
            </a:r>
          </a:p>
          <a:p>
            <a:pPr eaLnBrk="1" hangingPunct="1"/>
            <a:r>
              <a:rPr lang="en-US" altLang="zh-CN" sz="3600">
                <a:ea typeface="宋体" panose="02010600030101010101" pitchFamily="2" charset="-122"/>
              </a:rPr>
              <a:t>GOC – Grid Operations Center</a:t>
            </a:r>
          </a:p>
        </p:txBody>
      </p:sp>
      <p:sp>
        <p:nvSpPr>
          <p:cNvPr id="1029" name="Rectangle 5">
            <a:extLst>
              <a:ext uri="{FF2B5EF4-FFF2-40B4-BE49-F238E27FC236}">
                <a16:creationId xmlns:a16="http://schemas.microsoft.com/office/drawing/2014/main" id="{F16225DE-EEDC-4BFE-4885-7DC7588FAEBE}"/>
              </a:ext>
            </a:extLst>
          </p:cNvPr>
          <p:cNvSpPr>
            <a:spLocks noChangeArrowheads="1"/>
          </p:cNvSpPr>
          <p:nvPr/>
        </p:nvSpPr>
        <p:spPr bwMode="auto">
          <a:xfrm>
            <a:off x="2667000" y="6248400"/>
            <a:ext cx="3352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OSG Consortium Mtg March 2007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Quick Start Guide to the OSG</a:t>
            </a:r>
          </a:p>
        </p:txBody>
      </p:sp>
      <p:pic>
        <p:nvPicPr>
          <p:cNvPr id="2054" name="Picture 6">
            <a:extLst>
              <a:ext uri="{FF2B5EF4-FFF2-40B4-BE49-F238E27FC236}">
                <a16:creationId xmlns:a16="http://schemas.microsoft.com/office/drawing/2014/main" id="{8C1DA64E-D2E2-7525-D424-F306EA91A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6245225"/>
            <a:ext cx="838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97FBBDD-5100-741E-6699-5EAFC27734BE}"/>
              </a:ext>
            </a:extLst>
          </p:cNvPr>
          <p:cNvSpPr>
            <a:spLocks noGrp="1"/>
          </p:cNvSpPr>
          <p:nvPr>
            <p:ph type="title"/>
          </p:nvPr>
        </p:nvSpPr>
        <p:spPr>
          <a:xfrm>
            <a:off x="457200" y="0"/>
            <a:ext cx="8229600" cy="409575"/>
          </a:xfrm>
        </p:spPr>
        <p:txBody>
          <a:bodyPr/>
          <a:lstStyle/>
          <a:p>
            <a:pPr eaLnBrk="1" hangingPunct="1"/>
            <a:r>
              <a:rPr lang="en-US" altLang="zh-CN" sz="3600">
                <a:ea typeface="宋体" panose="02010600030101010101" pitchFamily="2" charset="-122"/>
              </a:rPr>
              <a:t>Running jobs on the OSG</a:t>
            </a:r>
          </a:p>
        </p:txBody>
      </p:sp>
      <p:sp>
        <p:nvSpPr>
          <p:cNvPr id="13315" name="Content Placeholder 2">
            <a:extLst>
              <a:ext uri="{FF2B5EF4-FFF2-40B4-BE49-F238E27FC236}">
                <a16:creationId xmlns:a16="http://schemas.microsoft.com/office/drawing/2014/main" id="{A8E91024-06BD-69BB-C629-72D12E011167}"/>
              </a:ext>
            </a:extLst>
          </p:cNvPr>
          <p:cNvSpPr>
            <a:spLocks noGrp="1"/>
          </p:cNvSpPr>
          <p:nvPr>
            <p:ph idx="1"/>
          </p:nvPr>
        </p:nvSpPr>
        <p:spPr>
          <a:xfrm>
            <a:off x="0" y="838200"/>
            <a:ext cx="8839200" cy="6172200"/>
          </a:xfrm>
        </p:spPr>
        <p:txBody>
          <a:bodyPr/>
          <a:lstStyle/>
          <a:p>
            <a:pPr eaLnBrk="1" hangingPunct="1"/>
            <a:r>
              <a:rPr lang="en-US" altLang="zh-CN" sz="2800">
                <a:ea typeface="宋体" panose="02010600030101010101" pitchFamily="2" charset="-122"/>
              </a:rPr>
              <a:t>globusrun and globus-job-run can be used for complex job specifications:</a:t>
            </a:r>
          </a:p>
          <a:p>
            <a:pPr lvl="1" eaLnBrk="1" hangingPunct="1"/>
            <a:r>
              <a:rPr lang="en-US" altLang="zh-CN">
                <a:ea typeface="宋体" panose="02010600030101010101" pitchFamily="2" charset="-122"/>
              </a:rPr>
              <a:t>Batch schedulers supported include:</a:t>
            </a:r>
          </a:p>
          <a:p>
            <a:pPr lvl="2" eaLnBrk="1" hangingPunct="1"/>
            <a:r>
              <a:rPr lang="en-US" altLang="zh-CN" sz="2800">
                <a:ea typeface="宋体" panose="02010600030101010101" pitchFamily="2" charset="-122"/>
              </a:rPr>
              <a:t>Condor, LSF, PBS and SGE</a:t>
            </a:r>
          </a:p>
          <a:p>
            <a:pPr lvl="1" eaLnBrk="1" hangingPunct="1"/>
            <a:r>
              <a:rPr lang="en-US" altLang="zh-CN">
                <a:ea typeface="宋体" panose="02010600030101010101" pitchFamily="2" charset="-122"/>
              </a:rPr>
              <a:t> To access many nodes on a remote resource specify the proper batch scheduler used at that site: </a:t>
            </a:r>
          </a:p>
          <a:p>
            <a:pPr lvl="1" eaLnBrk="1" hangingPunct="1">
              <a:buFontTx/>
              <a:buNone/>
            </a:pPr>
            <a:r>
              <a:rPr lang="en-US" altLang="zh-CN" sz="2400">
                <a:ea typeface="宋体" panose="02010600030101010101" pitchFamily="2" charset="-122"/>
              </a:rPr>
              <a:t>globus-job-run grid3.aset.psu.edu/jobmanager-pbs /bin/date</a:t>
            </a:r>
          </a:p>
          <a:p>
            <a:pPr lvl="3" eaLnBrk="1" hangingPunct="1">
              <a:buFontTx/>
              <a:buNone/>
            </a:pPr>
            <a:r>
              <a:rPr lang="en-US" altLang="zh-CN">
                <a:ea typeface="宋体" panose="02010600030101010101" pitchFamily="2" charset="-122"/>
              </a:rPr>
              <a:t>Command is queued on the batch scheduler and will run when the job reaches the front of the queue.  The job may wait in the queue for  minutes to hours depending on your priority and how busy the resource is.</a:t>
            </a:r>
          </a:p>
        </p:txBody>
      </p:sp>
      <p:sp>
        <p:nvSpPr>
          <p:cNvPr id="1029" name="Rectangle 5">
            <a:extLst>
              <a:ext uri="{FF2B5EF4-FFF2-40B4-BE49-F238E27FC236}">
                <a16:creationId xmlns:a16="http://schemas.microsoft.com/office/drawing/2014/main" id="{DB35D180-3E2C-A909-77BD-A213E641787C}"/>
              </a:ext>
            </a:extLst>
          </p:cNvPr>
          <p:cNvSpPr>
            <a:spLocks noChangeArrowheads="1"/>
          </p:cNvSpPr>
          <p:nvPr/>
        </p:nvSpPr>
        <p:spPr bwMode="auto">
          <a:xfrm>
            <a:off x="2667000" y="6248400"/>
            <a:ext cx="3352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OSG Consortium Mtg March 2007</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Quick Start Guide to the OSG</a:t>
            </a:r>
          </a:p>
        </p:txBody>
      </p:sp>
      <p:pic>
        <p:nvPicPr>
          <p:cNvPr id="13318" name="Picture 6">
            <a:extLst>
              <a:ext uri="{FF2B5EF4-FFF2-40B4-BE49-F238E27FC236}">
                <a16:creationId xmlns:a16="http://schemas.microsoft.com/office/drawing/2014/main" id="{C69FCEA9-7A0A-D252-AE04-2BDC9D8E3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45225"/>
            <a:ext cx="838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DB119C5-72A6-147C-B4C5-7EC637EBF9B1}"/>
              </a:ext>
            </a:extLst>
          </p:cNvPr>
          <p:cNvSpPr>
            <a:spLocks noGrp="1" noChangeArrowheads="1"/>
          </p:cNvSpPr>
          <p:nvPr>
            <p:ph type="title"/>
          </p:nvPr>
        </p:nvSpPr>
        <p:spPr>
          <a:xfrm>
            <a:off x="1414463" y="152400"/>
            <a:ext cx="6316662" cy="920750"/>
          </a:xfrm>
        </p:spPr>
        <p:txBody>
          <a:bodyPr/>
          <a:lstStyle/>
          <a:p>
            <a:r>
              <a:rPr lang="en-US" altLang="en-US"/>
              <a:t>The Innovator’s Dilemma</a:t>
            </a:r>
            <a:br>
              <a:rPr lang="en-US" altLang="en-US"/>
            </a:br>
            <a:r>
              <a:rPr lang="en-US" altLang="en-US"/>
              <a:t>			</a:t>
            </a:r>
            <a:r>
              <a:rPr lang="en-US" altLang="en-US" sz="1800"/>
              <a:t>-Christensen</a:t>
            </a:r>
            <a:endParaRPr lang="en-US" altLang="en-US"/>
          </a:p>
        </p:txBody>
      </p:sp>
      <p:sp>
        <p:nvSpPr>
          <p:cNvPr id="26627" name="Rectangle 3">
            <a:extLst>
              <a:ext uri="{FF2B5EF4-FFF2-40B4-BE49-F238E27FC236}">
                <a16:creationId xmlns:a16="http://schemas.microsoft.com/office/drawing/2014/main" id="{B8A40BB5-50BF-B7B0-A3B0-54A23B848F19}"/>
              </a:ext>
            </a:extLst>
          </p:cNvPr>
          <p:cNvSpPr>
            <a:spLocks noGrp="1" noChangeArrowheads="1"/>
          </p:cNvSpPr>
          <p:nvPr>
            <p:ph type="body" idx="1"/>
          </p:nvPr>
        </p:nvSpPr>
        <p:spPr>
          <a:xfrm>
            <a:off x="838200" y="1371600"/>
            <a:ext cx="7543800" cy="4419600"/>
          </a:xfrm>
        </p:spPr>
        <p:txBody>
          <a:bodyPr/>
          <a:lstStyle/>
          <a:p>
            <a:r>
              <a:rPr lang="en-US" altLang="en-US" sz="2400"/>
              <a:t>Sustaining Change</a:t>
            </a:r>
          </a:p>
          <a:p>
            <a:pPr lvl="1"/>
            <a:r>
              <a:rPr lang="en-US" altLang="en-US" sz="2400"/>
              <a:t>sustain the current rate of technology growth</a:t>
            </a:r>
          </a:p>
          <a:p>
            <a:r>
              <a:rPr lang="en-US" altLang="en-US" sz="2400"/>
              <a:t>Disruptive Change</a:t>
            </a:r>
          </a:p>
          <a:p>
            <a:pPr lvl="1"/>
            <a:r>
              <a:rPr lang="en-US" altLang="en-US" sz="2400"/>
              <a:t>redefine performance trajectories</a:t>
            </a:r>
          </a:p>
        </p:txBody>
      </p:sp>
      <p:sp>
        <p:nvSpPr>
          <p:cNvPr id="26629" name="Line 5">
            <a:extLst>
              <a:ext uri="{FF2B5EF4-FFF2-40B4-BE49-F238E27FC236}">
                <a16:creationId xmlns:a16="http://schemas.microsoft.com/office/drawing/2014/main" id="{153419AE-7087-4DFF-874B-F4DE46305135}"/>
              </a:ext>
            </a:extLst>
          </p:cNvPr>
          <p:cNvSpPr>
            <a:spLocks noChangeShapeType="1"/>
          </p:cNvSpPr>
          <p:nvPr/>
        </p:nvSpPr>
        <p:spPr bwMode="auto">
          <a:xfrm flipV="1">
            <a:off x="2092325" y="3844925"/>
            <a:ext cx="0" cy="2057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0" name="Line 6">
            <a:extLst>
              <a:ext uri="{FF2B5EF4-FFF2-40B4-BE49-F238E27FC236}">
                <a16:creationId xmlns:a16="http://schemas.microsoft.com/office/drawing/2014/main" id="{2DD53829-C039-F8F6-3B30-6C9527225910}"/>
              </a:ext>
            </a:extLst>
          </p:cNvPr>
          <p:cNvSpPr>
            <a:spLocks noChangeShapeType="1"/>
          </p:cNvSpPr>
          <p:nvPr/>
        </p:nvSpPr>
        <p:spPr bwMode="auto">
          <a:xfrm>
            <a:off x="2092325" y="5902325"/>
            <a:ext cx="42672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1" name="Text Box 7">
            <a:extLst>
              <a:ext uri="{FF2B5EF4-FFF2-40B4-BE49-F238E27FC236}">
                <a16:creationId xmlns:a16="http://schemas.microsoft.com/office/drawing/2014/main" id="{72CABC4E-FEF5-D3C5-32C5-5643CEB1453D}"/>
              </a:ext>
            </a:extLst>
          </p:cNvPr>
          <p:cNvSpPr txBox="1">
            <a:spLocks noChangeArrowheads="1"/>
          </p:cNvSpPr>
          <p:nvPr/>
        </p:nvSpPr>
        <p:spPr bwMode="auto">
          <a:xfrm>
            <a:off x="1924034" y="5989623"/>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1974</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2" name="Text Box 8">
            <a:extLst>
              <a:ext uri="{FF2B5EF4-FFF2-40B4-BE49-F238E27FC236}">
                <a16:creationId xmlns:a16="http://schemas.microsoft.com/office/drawing/2014/main" id="{F08DF639-B3EF-A1A9-A14F-677C311AA77E}"/>
              </a:ext>
            </a:extLst>
          </p:cNvPr>
          <p:cNvSpPr txBox="1">
            <a:spLocks noChangeArrowheads="1"/>
          </p:cNvSpPr>
          <p:nvPr/>
        </p:nvSpPr>
        <p:spPr bwMode="auto">
          <a:xfrm>
            <a:off x="5826125" y="6054725"/>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1990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3" name="Text Box 9">
            <a:extLst>
              <a:ext uri="{FF2B5EF4-FFF2-40B4-BE49-F238E27FC236}">
                <a16:creationId xmlns:a16="http://schemas.microsoft.com/office/drawing/2014/main" id="{FE53A5FD-B705-86BE-77D5-783FF4879C63}"/>
              </a:ext>
            </a:extLst>
          </p:cNvPr>
          <p:cNvSpPr txBox="1">
            <a:spLocks noChangeArrowheads="1"/>
          </p:cNvSpPr>
          <p:nvPr/>
        </p:nvSpPr>
        <p:spPr bwMode="auto">
          <a:xfrm>
            <a:off x="1482725" y="5521325"/>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4" name="Text Box 10">
            <a:extLst>
              <a:ext uri="{FF2B5EF4-FFF2-40B4-BE49-F238E27FC236}">
                <a16:creationId xmlns:a16="http://schemas.microsoft.com/office/drawing/2014/main" id="{B7390653-591D-37FC-84D3-599288559BB0}"/>
              </a:ext>
            </a:extLst>
          </p:cNvPr>
          <p:cNvSpPr txBox="1">
            <a:spLocks noChangeArrowheads="1"/>
          </p:cNvSpPr>
          <p:nvPr/>
        </p:nvSpPr>
        <p:spPr bwMode="auto">
          <a:xfrm>
            <a:off x="1482725" y="5114925"/>
            <a:ext cx="3619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5" name="Text Box 11">
            <a:extLst>
              <a:ext uri="{FF2B5EF4-FFF2-40B4-BE49-F238E27FC236}">
                <a16:creationId xmlns:a16="http://schemas.microsoft.com/office/drawing/2014/main" id="{AECD2EB3-9320-9DAC-F547-B5DC82A2528D}"/>
              </a:ext>
            </a:extLst>
          </p:cNvPr>
          <p:cNvSpPr txBox="1">
            <a:spLocks noChangeArrowheads="1"/>
          </p:cNvSpPr>
          <p:nvPr/>
        </p:nvSpPr>
        <p:spPr bwMode="auto">
          <a:xfrm>
            <a:off x="1482725" y="4708525"/>
            <a:ext cx="4508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6" name="Text Box 12">
            <a:extLst>
              <a:ext uri="{FF2B5EF4-FFF2-40B4-BE49-F238E27FC236}">
                <a16:creationId xmlns:a16="http://schemas.microsoft.com/office/drawing/2014/main" id="{EFB64B3F-9452-A4DC-60F9-D2B302320B3B}"/>
              </a:ext>
            </a:extLst>
          </p:cNvPr>
          <p:cNvSpPr txBox="1">
            <a:spLocks noChangeArrowheads="1"/>
          </p:cNvSpPr>
          <p:nvPr/>
        </p:nvSpPr>
        <p:spPr bwMode="auto">
          <a:xfrm>
            <a:off x="1482725" y="4302125"/>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1000</a:t>
            </a:r>
            <a:endPar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37" name="Line 13">
            <a:extLst>
              <a:ext uri="{FF2B5EF4-FFF2-40B4-BE49-F238E27FC236}">
                <a16:creationId xmlns:a16="http://schemas.microsoft.com/office/drawing/2014/main" id="{B4090A2A-0893-9D55-5B97-CC84D0BC5EF2}"/>
              </a:ext>
            </a:extLst>
          </p:cNvPr>
          <p:cNvSpPr>
            <a:spLocks noChangeShapeType="1"/>
          </p:cNvSpPr>
          <p:nvPr/>
        </p:nvSpPr>
        <p:spPr bwMode="auto">
          <a:xfrm flipV="1">
            <a:off x="2092325" y="3844925"/>
            <a:ext cx="2514600" cy="91440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8" name="Line 14">
            <a:extLst>
              <a:ext uri="{FF2B5EF4-FFF2-40B4-BE49-F238E27FC236}">
                <a16:creationId xmlns:a16="http://schemas.microsoft.com/office/drawing/2014/main" id="{D944635F-EAF1-8E93-6C3D-5DB23E19FFDF}"/>
              </a:ext>
            </a:extLst>
          </p:cNvPr>
          <p:cNvSpPr>
            <a:spLocks noChangeShapeType="1"/>
          </p:cNvSpPr>
          <p:nvPr/>
        </p:nvSpPr>
        <p:spPr bwMode="auto">
          <a:xfrm flipV="1">
            <a:off x="3159125" y="3768725"/>
            <a:ext cx="2895600" cy="1371600"/>
          </a:xfrm>
          <a:prstGeom prst="line">
            <a:avLst/>
          </a:prstGeom>
          <a:noFill/>
          <a:ln w="12700">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0" name="Line 16">
            <a:extLst>
              <a:ext uri="{FF2B5EF4-FFF2-40B4-BE49-F238E27FC236}">
                <a16:creationId xmlns:a16="http://schemas.microsoft.com/office/drawing/2014/main" id="{62AC45A7-3234-5488-C5ED-096B1A9277EF}"/>
              </a:ext>
            </a:extLst>
          </p:cNvPr>
          <p:cNvSpPr>
            <a:spLocks noChangeShapeType="1"/>
          </p:cNvSpPr>
          <p:nvPr/>
        </p:nvSpPr>
        <p:spPr bwMode="auto">
          <a:xfrm flipV="1">
            <a:off x="3540125" y="4302125"/>
            <a:ext cx="2514600" cy="12192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1" name="Line 17">
            <a:extLst>
              <a:ext uri="{FF2B5EF4-FFF2-40B4-BE49-F238E27FC236}">
                <a16:creationId xmlns:a16="http://schemas.microsoft.com/office/drawing/2014/main" id="{C1A50922-4E24-7F83-B8AE-72A05E29D46E}"/>
              </a:ext>
            </a:extLst>
          </p:cNvPr>
          <p:cNvSpPr>
            <a:spLocks noChangeShapeType="1"/>
          </p:cNvSpPr>
          <p:nvPr/>
        </p:nvSpPr>
        <p:spPr bwMode="auto">
          <a:xfrm flipV="1">
            <a:off x="2092325" y="3997325"/>
            <a:ext cx="3962400" cy="7620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2" name="Line 18">
            <a:extLst>
              <a:ext uri="{FF2B5EF4-FFF2-40B4-BE49-F238E27FC236}">
                <a16:creationId xmlns:a16="http://schemas.microsoft.com/office/drawing/2014/main" id="{B605B82C-2F1E-E9EC-C952-30BDF538C04B}"/>
              </a:ext>
            </a:extLst>
          </p:cNvPr>
          <p:cNvSpPr>
            <a:spLocks noChangeShapeType="1"/>
          </p:cNvSpPr>
          <p:nvPr/>
        </p:nvSpPr>
        <p:spPr bwMode="auto">
          <a:xfrm flipV="1">
            <a:off x="3235325" y="4454525"/>
            <a:ext cx="2743200" cy="8382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3" name="Line 19">
            <a:extLst>
              <a:ext uri="{FF2B5EF4-FFF2-40B4-BE49-F238E27FC236}">
                <a16:creationId xmlns:a16="http://schemas.microsoft.com/office/drawing/2014/main" id="{441A3897-D6C5-65DC-EC17-5A6F128F09F5}"/>
              </a:ext>
            </a:extLst>
          </p:cNvPr>
          <p:cNvSpPr>
            <a:spLocks noChangeShapeType="1"/>
          </p:cNvSpPr>
          <p:nvPr/>
        </p:nvSpPr>
        <p:spPr bwMode="auto">
          <a:xfrm flipV="1">
            <a:off x="3616325" y="4835525"/>
            <a:ext cx="2438400" cy="7620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44" name="Text Box 20">
            <a:extLst>
              <a:ext uri="{FF2B5EF4-FFF2-40B4-BE49-F238E27FC236}">
                <a16:creationId xmlns:a16="http://schemas.microsoft.com/office/drawing/2014/main" id="{1EA31726-889F-31AD-91FE-53DA4BB67257}"/>
              </a:ext>
            </a:extLst>
          </p:cNvPr>
          <p:cNvSpPr txBox="1">
            <a:spLocks noChangeArrowheads="1"/>
          </p:cNvSpPr>
          <p:nvPr/>
        </p:nvSpPr>
        <p:spPr bwMode="auto">
          <a:xfrm>
            <a:off x="2320925" y="4225925"/>
            <a:ext cx="454025" cy="317500"/>
          </a:xfrm>
          <a:prstGeom prst="rect">
            <a:avLst/>
          </a:prstGeom>
          <a:noFill/>
          <a:ln w="12700">
            <a:solidFill>
              <a:schemeClr va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14”</a:t>
            </a:r>
          </a:p>
        </p:txBody>
      </p:sp>
      <p:sp>
        <p:nvSpPr>
          <p:cNvPr id="26645" name="Text Box 21">
            <a:extLst>
              <a:ext uri="{FF2B5EF4-FFF2-40B4-BE49-F238E27FC236}">
                <a16:creationId xmlns:a16="http://schemas.microsoft.com/office/drawing/2014/main" id="{0C634084-6777-5151-FB74-297774D67609}"/>
              </a:ext>
            </a:extLst>
          </p:cNvPr>
          <p:cNvSpPr txBox="1">
            <a:spLocks noChangeArrowheads="1"/>
          </p:cNvSpPr>
          <p:nvPr/>
        </p:nvSpPr>
        <p:spPr bwMode="auto">
          <a:xfrm>
            <a:off x="2778125" y="4987925"/>
            <a:ext cx="365125" cy="317500"/>
          </a:xfrm>
          <a:prstGeom prst="rect">
            <a:avLst/>
          </a:prstGeom>
          <a:noFill/>
          <a:ln w="12700">
            <a:solidFill>
              <a:srgbClr val="3366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8”</a:t>
            </a:r>
          </a:p>
        </p:txBody>
      </p:sp>
      <p:sp>
        <p:nvSpPr>
          <p:cNvPr id="26646" name="Text Box 22">
            <a:extLst>
              <a:ext uri="{FF2B5EF4-FFF2-40B4-BE49-F238E27FC236}">
                <a16:creationId xmlns:a16="http://schemas.microsoft.com/office/drawing/2014/main" id="{E92866AD-EC44-4550-035A-1B4858749C1D}"/>
              </a:ext>
            </a:extLst>
          </p:cNvPr>
          <p:cNvSpPr txBox="1">
            <a:spLocks noChangeArrowheads="1"/>
          </p:cNvSpPr>
          <p:nvPr/>
        </p:nvSpPr>
        <p:spPr bwMode="auto">
          <a:xfrm>
            <a:off x="2854325" y="5368925"/>
            <a:ext cx="650875" cy="31750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5-1/4”</a:t>
            </a:r>
          </a:p>
        </p:txBody>
      </p:sp>
      <p:sp>
        <p:nvSpPr>
          <p:cNvPr id="26647" name="Text Box 23">
            <a:extLst>
              <a:ext uri="{FF2B5EF4-FFF2-40B4-BE49-F238E27FC236}">
                <a16:creationId xmlns:a16="http://schemas.microsoft.com/office/drawing/2014/main" id="{27657E53-0E70-25D3-716B-B240C06BF6C0}"/>
              </a:ext>
            </a:extLst>
          </p:cNvPr>
          <p:cNvSpPr txBox="1">
            <a:spLocks noChangeArrowheads="1"/>
          </p:cNvSpPr>
          <p:nvPr/>
        </p:nvSpPr>
        <p:spPr bwMode="auto">
          <a:xfrm>
            <a:off x="6130925" y="3844925"/>
            <a:ext cx="95408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mainframe</a:t>
            </a:r>
          </a:p>
        </p:txBody>
      </p:sp>
      <p:sp>
        <p:nvSpPr>
          <p:cNvPr id="26648" name="Text Box 24">
            <a:extLst>
              <a:ext uri="{FF2B5EF4-FFF2-40B4-BE49-F238E27FC236}">
                <a16:creationId xmlns:a16="http://schemas.microsoft.com/office/drawing/2014/main" id="{26D22A2D-4A99-F7D0-D618-7DC8A96E05A3}"/>
              </a:ext>
            </a:extLst>
          </p:cNvPr>
          <p:cNvSpPr txBox="1">
            <a:spLocks noChangeArrowheads="1"/>
          </p:cNvSpPr>
          <p:nvPr/>
        </p:nvSpPr>
        <p:spPr bwMode="auto">
          <a:xfrm>
            <a:off x="6130925" y="4302125"/>
            <a:ext cx="12604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Mini-computer</a:t>
            </a:r>
          </a:p>
        </p:txBody>
      </p:sp>
      <p:sp>
        <p:nvSpPr>
          <p:cNvPr id="26649" name="Text Box 25">
            <a:extLst>
              <a:ext uri="{FF2B5EF4-FFF2-40B4-BE49-F238E27FC236}">
                <a16:creationId xmlns:a16="http://schemas.microsoft.com/office/drawing/2014/main" id="{505EF213-E2CF-77F0-6A7A-CF3516B1DEF2}"/>
              </a:ext>
            </a:extLst>
          </p:cNvPr>
          <p:cNvSpPr txBox="1">
            <a:spLocks noChangeArrowheads="1"/>
          </p:cNvSpPr>
          <p:nvPr/>
        </p:nvSpPr>
        <p:spPr bwMode="auto">
          <a:xfrm>
            <a:off x="6130925" y="4759325"/>
            <a:ext cx="40163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PC</a:t>
            </a:r>
          </a:p>
        </p:txBody>
      </p:sp>
      <p:sp>
        <p:nvSpPr>
          <p:cNvPr id="26650" name="Text Box 26">
            <a:extLst>
              <a:ext uri="{FF2B5EF4-FFF2-40B4-BE49-F238E27FC236}">
                <a16:creationId xmlns:a16="http://schemas.microsoft.com/office/drawing/2014/main" id="{98B4F3F4-19AA-B92E-BEA2-E25F48FAEECB}"/>
              </a:ext>
            </a:extLst>
          </p:cNvPr>
          <p:cNvSpPr txBox="1">
            <a:spLocks noChangeArrowheads="1"/>
          </p:cNvSpPr>
          <p:nvPr/>
        </p:nvSpPr>
        <p:spPr bwMode="auto">
          <a:xfrm>
            <a:off x="704850" y="3733800"/>
            <a:ext cx="12652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Capacity</a:t>
            </a:r>
          </a:p>
        </p:txBody>
      </p:sp>
      <p:sp>
        <p:nvSpPr>
          <p:cNvPr id="26651" name="Text Box 27">
            <a:extLst>
              <a:ext uri="{FF2B5EF4-FFF2-40B4-BE49-F238E27FC236}">
                <a16:creationId xmlns:a16="http://schemas.microsoft.com/office/drawing/2014/main" id="{D3FFA2BB-0380-72CC-8604-D153856167C8}"/>
              </a:ext>
            </a:extLst>
          </p:cNvPr>
          <p:cNvSpPr txBox="1">
            <a:spLocks noChangeArrowheads="1"/>
          </p:cNvSpPr>
          <p:nvPr/>
        </p:nvSpPr>
        <p:spPr bwMode="auto">
          <a:xfrm>
            <a:off x="3768725" y="6207125"/>
            <a:ext cx="7762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Year</a:t>
            </a:r>
          </a:p>
        </p:txBody>
      </p:sp>
      <p:sp>
        <p:nvSpPr>
          <p:cNvPr id="26652" name="Text Box 28">
            <a:extLst>
              <a:ext uri="{FF2B5EF4-FFF2-40B4-BE49-F238E27FC236}">
                <a16:creationId xmlns:a16="http://schemas.microsoft.com/office/drawing/2014/main" id="{3587CF34-ABDA-5DB5-797B-46C415521F73}"/>
              </a:ext>
            </a:extLst>
          </p:cNvPr>
          <p:cNvSpPr txBox="1">
            <a:spLocks noChangeArrowheads="1"/>
          </p:cNvSpPr>
          <p:nvPr/>
        </p:nvSpPr>
        <p:spPr bwMode="auto">
          <a:xfrm>
            <a:off x="2117725" y="3317875"/>
            <a:ext cx="14700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Hardrives: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C37923D-1C1F-AFEA-C4BA-D538A4A18A29}"/>
              </a:ext>
            </a:extLst>
          </p:cNvPr>
          <p:cNvSpPr>
            <a:spLocks noGrp="1" noChangeArrowheads="1"/>
          </p:cNvSpPr>
          <p:nvPr>
            <p:ph type="title"/>
          </p:nvPr>
        </p:nvSpPr>
        <p:spPr>
          <a:xfrm>
            <a:off x="685800" y="533400"/>
            <a:ext cx="7848600" cy="874713"/>
          </a:xfrm>
        </p:spPr>
        <p:txBody>
          <a:bodyPr/>
          <a:lstStyle/>
          <a:p>
            <a:pPr algn="ctr"/>
            <a:r>
              <a:rPr lang="en-US" altLang="zh-CN" sz="3600">
                <a:ea typeface="宋体" panose="02010600030101010101" pitchFamily="2" charset="-122"/>
              </a:rPr>
              <a:t>Tips for Collecting </a:t>
            </a:r>
            <a:br>
              <a:rPr lang="en-US" altLang="zh-CN" sz="3600">
                <a:ea typeface="宋体" panose="02010600030101010101" pitchFamily="2" charset="-122"/>
              </a:rPr>
            </a:br>
            <a:r>
              <a:rPr lang="en-US" altLang="zh-CN" sz="3600">
                <a:ea typeface="宋体" panose="02010600030101010101" pitchFamily="2" charset="-122"/>
              </a:rPr>
              <a:t>Race and Ethnicity Data</a:t>
            </a:r>
            <a:endParaRPr lang="en-US" altLang="zh-CN" sz="4000">
              <a:ea typeface="宋体" panose="02010600030101010101" pitchFamily="2" charset="-122"/>
            </a:endParaRPr>
          </a:p>
        </p:txBody>
      </p:sp>
      <p:sp>
        <p:nvSpPr>
          <p:cNvPr id="23555" name="Rectangle 3">
            <a:extLst>
              <a:ext uri="{FF2B5EF4-FFF2-40B4-BE49-F238E27FC236}">
                <a16:creationId xmlns:a16="http://schemas.microsoft.com/office/drawing/2014/main" id="{67106DAF-0E96-2933-0C0F-FAE3935F1ECB}"/>
              </a:ext>
            </a:extLst>
          </p:cNvPr>
          <p:cNvSpPr>
            <a:spLocks noGrp="1" noChangeArrowheads="1"/>
          </p:cNvSpPr>
          <p:nvPr>
            <p:ph type="body" idx="1"/>
          </p:nvPr>
        </p:nvSpPr>
        <p:spPr>
          <a:xfrm>
            <a:off x="723900" y="1219200"/>
            <a:ext cx="8420100" cy="4629150"/>
          </a:xfrm>
        </p:spPr>
        <p:txBody>
          <a:bodyPr/>
          <a:lstStyle/>
          <a:p>
            <a:pPr marL="0" indent="0">
              <a:buFont typeface="Wingdings" panose="05000000000000000000" pitchFamily="2" charset="2"/>
              <a:buNone/>
              <a:defRPr/>
            </a:pPr>
            <a:endParaRPr lang="en-US" sz="2800" dirty="0"/>
          </a:p>
          <a:p>
            <a:pPr>
              <a:defRPr/>
            </a:pPr>
            <a:r>
              <a:rPr lang="en-US" sz="2800" dirty="0"/>
              <a:t> Race 2 and 3 are optional fields.</a:t>
            </a:r>
          </a:p>
          <a:p>
            <a:pPr>
              <a:defRPr/>
            </a:pPr>
            <a:endParaRPr lang="en-US" sz="2800" dirty="0"/>
          </a:p>
          <a:p>
            <a:pPr>
              <a:defRPr/>
            </a:pPr>
            <a:r>
              <a:rPr lang="en-US" sz="2800" dirty="0"/>
              <a:t>National Origin/Ethnicity is an optional field for both Hispanic and Race fields.</a:t>
            </a:r>
          </a:p>
        </p:txBody>
      </p:sp>
      <p:pic>
        <p:nvPicPr>
          <p:cNvPr id="25604" name="Picture 2">
            <a:extLst>
              <a:ext uri="{FF2B5EF4-FFF2-40B4-BE49-F238E27FC236}">
                <a16:creationId xmlns:a16="http://schemas.microsoft.com/office/drawing/2014/main" id="{0459D835-06B3-B003-261E-E8B970513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63" t="13298" r="27985" b="56763"/>
          <a:stretch>
            <a:fillRect/>
          </a:stretch>
        </p:blipFill>
        <p:spPr bwMode="auto">
          <a:xfrm>
            <a:off x="1295400" y="3886200"/>
            <a:ext cx="6629400" cy="267017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605" name="Straight Arrow Connector 2">
            <a:extLst>
              <a:ext uri="{FF2B5EF4-FFF2-40B4-BE49-F238E27FC236}">
                <a16:creationId xmlns:a16="http://schemas.microsoft.com/office/drawing/2014/main" id="{48E43647-B7F5-EF07-165C-C3CBD85F416B}"/>
              </a:ext>
            </a:extLst>
          </p:cNvPr>
          <p:cNvCxnSpPr>
            <a:cxnSpLocks noChangeShapeType="1"/>
          </p:cNvCxnSpPr>
          <p:nvPr/>
        </p:nvCxnSpPr>
        <p:spPr bwMode="auto">
          <a:xfrm>
            <a:off x="914400" y="6096000"/>
            <a:ext cx="990600" cy="0"/>
          </a:xfrm>
          <a:prstGeom prst="straightConnector1">
            <a:avLst/>
          </a:prstGeom>
          <a:noFill/>
          <a:ln w="57150" cap="sq" algn="ctr">
            <a:solidFill>
              <a:srgbClr val="FF00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06" name="Straight Arrow Connector 2">
            <a:extLst>
              <a:ext uri="{FF2B5EF4-FFF2-40B4-BE49-F238E27FC236}">
                <a16:creationId xmlns:a16="http://schemas.microsoft.com/office/drawing/2014/main" id="{0FEE3C38-647E-C1DD-F71C-684BE627E0CC}"/>
              </a:ext>
            </a:extLst>
          </p:cNvPr>
          <p:cNvCxnSpPr>
            <a:cxnSpLocks noChangeShapeType="1"/>
          </p:cNvCxnSpPr>
          <p:nvPr/>
        </p:nvCxnSpPr>
        <p:spPr bwMode="auto">
          <a:xfrm>
            <a:off x="914400" y="6324600"/>
            <a:ext cx="990600" cy="0"/>
          </a:xfrm>
          <a:prstGeom prst="straightConnector1">
            <a:avLst/>
          </a:prstGeom>
          <a:noFill/>
          <a:ln w="57150" cap="sq" algn="ctr">
            <a:solidFill>
              <a:srgbClr val="FF00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Donut 2">
            <a:extLst>
              <a:ext uri="{FF2B5EF4-FFF2-40B4-BE49-F238E27FC236}">
                <a16:creationId xmlns:a16="http://schemas.microsoft.com/office/drawing/2014/main" id="{1911EC5E-BAC2-7D75-8282-94A01D336C73}"/>
              </a:ext>
            </a:extLst>
          </p:cNvPr>
          <p:cNvSpPr/>
          <p:nvPr/>
        </p:nvSpPr>
        <p:spPr bwMode="auto">
          <a:xfrm>
            <a:off x="5105400" y="4876800"/>
            <a:ext cx="1828800" cy="344488"/>
          </a:xfrm>
          <a:prstGeom prst="donut">
            <a:avLst/>
          </a:prstGeom>
          <a:solidFill>
            <a:schemeClr val="accent1"/>
          </a:solidFill>
          <a:ln w="31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52DF46F3-9D9B-2449-C252-C967694585BF}"/>
              </a:ext>
            </a:extLst>
          </p:cNvPr>
          <p:cNvSpPr>
            <a:spLocks noGrp="1" noChangeArrowheads="1"/>
          </p:cNvSpPr>
          <p:nvPr>
            <p:ph type="title"/>
          </p:nvPr>
        </p:nvSpPr>
        <p:spPr>
          <a:xfrm>
            <a:off x="1414463" y="152400"/>
            <a:ext cx="6316662" cy="920750"/>
          </a:xfrm>
        </p:spPr>
        <p:txBody>
          <a:bodyPr/>
          <a:lstStyle/>
          <a:p>
            <a:r>
              <a:rPr lang="en-US" altLang="zh-CN">
                <a:latin typeface="Helvetica" panose="020B0604020202020204" pitchFamily="34" charset="0"/>
                <a:ea typeface="宋体" panose="02010600030101010101" pitchFamily="2" charset="-122"/>
                <a:cs typeface="Times" panose="02020603050405020304" pitchFamily="18" charset="0"/>
              </a:rPr>
              <a:t>Software Futures</a:t>
            </a:r>
          </a:p>
        </p:txBody>
      </p:sp>
      <p:sp>
        <p:nvSpPr>
          <p:cNvPr id="126979" name="Rectangle 3">
            <a:extLst>
              <a:ext uri="{FF2B5EF4-FFF2-40B4-BE49-F238E27FC236}">
                <a16:creationId xmlns:a16="http://schemas.microsoft.com/office/drawing/2014/main" id="{C562E86E-3721-FE0F-7043-37A4485192FF}"/>
              </a:ext>
            </a:extLst>
          </p:cNvPr>
          <p:cNvSpPr>
            <a:spLocks noGrp="1" noChangeArrowheads="1"/>
          </p:cNvSpPr>
          <p:nvPr>
            <p:ph type="body" idx="1"/>
          </p:nvPr>
        </p:nvSpPr>
        <p:spPr>
          <a:xfrm>
            <a:off x="990600" y="1371600"/>
            <a:ext cx="8153400" cy="4419600"/>
          </a:xfrm>
        </p:spPr>
        <p:txBody>
          <a:bodyPr/>
          <a:lstStyle/>
          <a:p>
            <a:r>
              <a:rPr lang="en-US" altLang="zh-CN">
                <a:ea typeface="宋体" panose="02010600030101010101" pitchFamily="2" charset="-122"/>
              </a:rPr>
              <a:t>Compiler design/Run-time design</a:t>
            </a:r>
          </a:p>
          <a:p>
            <a:pPr lvl="1"/>
            <a:r>
              <a:rPr lang="en-US" altLang="zh-CN">
                <a:ea typeface="宋体" panose="02010600030101010101" pitchFamily="2" charset="-122"/>
              </a:rPr>
              <a:t>Computing across heterogeneous resources</a:t>
            </a:r>
          </a:p>
          <a:p>
            <a:pPr lvl="2"/>
            <a:r>
              <a:rPr lang="en-US" altLang="zh-CN">
                <a:ea typeface="宋体" panose="02010600030101010101" pitchFamily="2" charset="-122"/>
              </a:rPr>
              <a:t>disks, NICS,CPU, memory</a:t>
            </a:r>
          </a:p>
          <a:p>
            <a:pPr lvl="1"/>
            <a:r>
              <a:rPr lang="en-US" altLang="zh-CN">
                <a:ea typeface="宋体" panose="02010600030101010101" pitchFamily="2" charset="-122"/>
              </a:rPr>
              <a:t>Deeper and deeper memory hierarchy</a:t>
            </a:r>
          </a:p>
          <a:p>
            <a:pPr lvl="1"/>
            <a:r>
              <a:rPr lang="en-US" altLang="zh-CN">
                <a:ea typeface="宋体" panose="02010600030101010101" pitchFamily="2" charset="-122"/>
              </a:rPr>
              <a:t>High-level language to FPGA/VHDL</a:t>
            </a:r>
          </a:p>
          <a:p>
            <a:pPr lvl="1"/>
            <a:r>
              <a:rPr lang="en-US" altLang="zh-CN">
                <a:ea typeface="宋体" panose="02010600030101010101" pitchFamily="2" charset="-122"/>
              </a:rPr>
              <a:t>Explicit data management ( remember NEWS and HPF::Layout )</a:t>
            </a:r>
          </a:p>
          <a:p>
            <a:pPr lvl="1"/>
            <a:r>
              <a:rPr lang="en-US" altLang="zh-CN">
                <a:ea typeface="宋体" panose="02010600030101010101" pitchFamily="2" charset="-122"/>
              </a:rPr>
              <a:t>threading everywhere - even in the CPU</a:t>
            </a:r>
          </a:p>
          <a:p>
            <a:pPr lvl="1"/>
            <a:r>
              <a:rPr lang="en-US" altLang="zh-CN">
                <a:ea typeface="宋体" panose="02010600030101010101" pitchFamily="2" charset="-122"/>
              </a:rPr>
              <a:t>enable gray area between compile and run times</a:t>
            </a:r>
          </a:p>
          <a:p>
            <a:pPr lvl="2"/>
            <a:r>
              <a:rPr lang="en-US" altLang="zh-CN">
                <a:ea typeface="宋体" panose="02010600030101010101" pitchFamily="2" charset="-122"/>
              </a:rPr>
              <a:t>e.g., run-time compilation, telescoping compilers ( Kennedy )</a:t>
            </a:r>
          </a:p>
          <a:p>
            <a:r>
              <a:rPr lang="en-US" altLang="zh-CN">
                <a:ea typeface="宋体" panose="02010600030101010101" pitchFamily="2" charset="-122"/>
              </a:rPr>
              <a:t>Language trends</a:t>
            </a:r>
          </a:p>
          <a:p>
            <a:pPr lvl="1"/>
            <a:r>
              <a:rPr lang="en-US" altLang="zh-CN">
                <a:ea typeface="宋体" panose="02010600030101010101" pitchFamily="2" charset="-122"/>
              </a:rPr>
              <a:t>Fortran into C++ - happening now</a:t>
            </a:r>
          </a:p>
          <a:p>
            <a:pPr lvl="1"/>
            <a:r>
              <a:rPr lang="en-US" altLang="zh-CN">
                <a:ea typeface="宋体" panose="02010600030101010101" pitchFamily="2" charset="-122"/>
              </a:rPr>
              <a:t>C++  into Java- happening soon ( attacking from the bottom )</a:t>
            </a:r>
          </a:p>
          <a:p>
            <a:pPr lvl="1"/>
            <a:r>
              <a:rPr lang="en-US" altLang="zh-CN">
                <a:ea typeface="宋体" panose="02010600030101010101" pitchFamily="2" charset="-122"/>
              </a:rPr>
              <a:t>Java into ??? ( commodity directions? explicit language concurrency? )</a:t>
            </a:r>
          </a:p>
          <a:p>
            <a:r>
              <a:rPr lang="en-US" altLang="zh-CN">
                <a:ea typeface="宋体" panose="02010600030101010101" pitchFamily="2" charset="-122"/>
              </a:rPr>
              <a:t>Final thought:</a:t>
            </a:r>
          </a:p>
          <a:p>
            <a:pPr lvl="1"/>
            <a:r>
              <a:rPr lang="en-US" altLang="zh-CN">
                <a:ea typeface="宋体" panose="02010600030101010101" pitchFamily="2" charset="-122"/>
              </a:rPr>
              <a:t>Reynders 3 years from now: a C++ dinosaur… ;)</a:t>
            </a:r>
          </a:p>
          <a:p>
            <a:pPr lvl="2"/>
            <a:endParaRPr lang="en-US" altLang="zh-CN">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F07B2E23-1E21-9598-F470-B2969F2A78B6}"/>
              </a:ext>
            </a:extLst>
          </p:cNvPr>
          <p:cNvSpPr>
            <a:spLocks noGrp="1" noChangeArrowheads="1"/>
          </p:cNvSpPr>
          <p:nvPr>
            <p:ph type="title"/>
          </p:nvPr>
        </p:nvSpPr>
        <p:spPr>
          <a:xfrm>
            <a:off x="528638" y="639763"/>
            <a:ext cx="8129587" cy="490537"/>
          </a:xfrm>
          <a:ln/>
        </p:spPr>
        <p:txBody>
          <a:bodyPr lIns="90000" tIns="46800" rIns="90000" bIns="46800" anchor="b"/>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zh-CN" sz="2600">
                <a:ea typeface="宋体" panose="02010600030101010101" pitchFamily="2" charset="-122"/>
              </a:rPr>
              <a:t>Basic Considerations-  Where should technology fit?</a:t>
            </a:r>
          </a:p>
        </p:txBody>
      </p:sp>
      <p:sp>
        <p:nvSpPr>
          <p:cNvPr id="6146" name="Rectangle 2">
            <a:extLst>
              <a:ext uri="{FF2B5EF4-FFF2-40B4-BE49-F238E27FC236}">
                <a16:creationId xmlns:a16="http://schemas.microsoft.com/office/drawing/2014/main" id="{F3D84645-0BDA-093B-2E42-2AC3DB815556}"/>
              </a:ext>
            </a:extLst>
          </p:cNvPr>
          <p:cNvSpPr>
            <a:spLocks noGrp="1" noChangeArrowheads="1"/>
          </p:cNvSpPr>
          <p:nvPr>
            <p:ph type="body" idx="1"/>
          </p:nvPr>
        </p:nvSpPr>
        <p:spPr>
          <a:xfrm>
            <a:off x="1223962" y="1476375"/>
            <a:ext cx="7920038" cy="4668838"/>
          </a:xfrm>
          <a:ln/>
        </p:spPr>
        <p:txBody>
          <a:bodyPr lIns="90000" tIns="46800" rIns="90000" bIns="46800"/>
          <a:lstStyle/>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information does a company need to protect?</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do I need my systems to do for my organization? </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How is the information being used? </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Who will the users be?</a:t>
            </a:r>
          </a:p>
          <a:p>
            <a:pPr marL="431800" indent="-430213">
              <a:lnSpc>
                <a:spcPct val="150000"/>
              </a:lnSpc>
              <a:spcBef>
                <a:spcPct val="0"/>
              </a:spcBef>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What happens to information after it is no longer necessary for a business purpose?</a:t>
            </a: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endParaRPr lang="en-GB" altLang="zh-CN" sz="2000" b="1">
              <a:ea typeface="宋体" panose="02010600030101010101" pitchFamily="2" charset="-122"/>
            </a:endParaRP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latin typeface="楷体_GB2312" pitchFamily="49" charset="0"/>
                <a:ea typeface="宋体" panose="02010600030101010101" pitchFamily="2" charset="-122"/>
              </a:rPr>
              <a:t>   </a:t>
            </a:r>
          </a:p>
          <a:p>
            <a:pPr marL="431800" indent="-430213">
              <a:lnSpc>
                <a:spcPct val="100000"/>
              </a:lnSpc>
              <a:spcBef>
                <a:spcPct val="0"/>
              </a:spcBef>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Lst>
            </a:pPr>
            <a:r>
              <a:rPr lang="en-GB" altLang="zh-CN" sz="2000" b="1">
                <a:ea typeface="宋体" panose="02010600030101010101" pitchFamily="2" charset="-122"/>
              </a:rPr>
              <a:t>      Organizations tasked with data protection must have the tools they need to fulfil privacy promises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E063FE08-E83A-0218-4330-ACFEAD461FD1}"/>
              </a:ext>
            </a:extLst>
          </p:cNvPr>
          <p:cNvSpPr>
            <a:spLocks noGrp="1" noChangeArrowheads="1"/>
          </p:cNvSpPr>
          <p:nvPr>
            <p:ph type="title"/>
          </p:nvPr>
        </p:nvSpPr>
        <p:spPr>
          <a:xfrm>
            <a:off x="942975" y="204788"/>
            <a:ext cx="7156450" cy="1271587"/>
          </a:xfrm>
          <a:ln/>
        </p:spPr>
        <p:txBody>
          <a:bodyPr lIns="90000" tIns="46800" rIns="90000" bIns="46800" anchor="b"/>
          <a:lstStyle/>
          <a:p>
            <a:pPr>
              <a:lnSpc>
                <a:spcPct val="92000"/>
              </a:lnSpc>
              <a:tabLst>
                <a:tab pos="723900" algn="l"/>
                <a:tab pos="1447800" algn="l"/>
                <a:tab pos="2171700" algn="l"/>
                <a:tab pos="2895600" algn="l"/>
                <a:tab pos="3619500" algn="l"/>
                <a:tab pos="4343400" algn="l"/>
                <a:tab pos="5067300" algn="l"/>
                <a:tab pos="5791200" algn="l"/>
                <a:tab pos="6515100" algn="l"/>
              </a:tabLst>
            </a:pPr>
            <a:br>
              <a:rPr lang="en-GB" altLang="zh-CN" sz="2800">
                <a:latin typeface="黑体" panose="02010609060101010101" pitchFamily="49" charset="-122"/>
                <a:ea typeface="黑体" panose="02010609060101010101" pitchFamily="49" charset="-122"/>
              </a:rPr>
            </a:br>
            <a:r>
              <a:rPr lang="en-GB" altLang="zh-CN" sz="2800">
                <a:ea typeface="宋体" panose="02010600030101010101" pitchFamily="2" charset="-122"/>
              </a:rPr>
              <a:t>Participation on the Network Drives Governance and Accountability Challenges </a:t>
            </a:r>
          </a:p>
        </p:txBody>
      </p:sp>
      <p:sp>
        <p:nvSpPr>
          <p:cNvPr id="8194" name="Rectangle 2">
            <a:extLst>
              <a:ext uri="{FF2B5EF4-FFF2-40B4-BE49-F238E27FC236}">
                <a16:creationId xmlns:a16="http://schemas.microsoft.com/office/drawing/2014/main" id="{AFB91D89-21EC-8CF3-28FD-EFD47A041149}"/>
              </a:ext>
            </a:extLst>
          </p:cNvPr>
          <p:cNvSpPr>
            <a:spLocks noGrp="1" noChangeArrowheads="1"/>
          </p:cNvSpPr>
          <p:nvPr>
            <p:ph idx="1"/>
          </p:nvPr>
        </p:nvSpPr>
        <p:spPr>
          <a:xfrm>
            <a:off x="1484312" y="2743200"/>
            <a:ext cx="7659688" cy="4114800"/>
          </a:xfrm>
        </p:spPr>
        <p:txBody>
          <a:bodyPr/>
          <a:lstStyle/>
          <a:p>
            <a:endParaRPr lang="en-US" altLang="zh-CN"/>
          </a:p>
        </p:txBody>
      </p:sp>
      <p:pic>
        <p:nvPicPr>
          <p:cNvPr id="8195" name="Picture 3">
            <a:extLst>
              <a:ext uri="{FF2B5EF4-FFF2-40B4-BE49-F238E27FC236}">
                <a16:creationId xmlns:a16="http://schemas.microsoft.com/office/drawing/2014/main" id="{4A892432-35A4-44FE-90CA-399E52A87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60588"/>
            <a:ext cx="5867400" cy="378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3">
            <a:extLst>
              <a:ext uri="{FF2B5EF4-FFF2-40B4-BE49-F238E27FC236}">
                <a16:creationId xmlns:a16="http://schemas.microsoft.com/office/drawing/2014/main" id="{AC214825-904D-E8A1-4DEF-3BF505CC3DA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For Conceptual Purposes Only</a:t>
            </a:r>
          </a:p>
        </p:txBody>
      </p:sp>
      <p:sp>
        <p:nvSpPr>
          <p:cNvPr id="4" name="灯片编号占位符 4">
            <a:extLst>
              <a:ext uri="{FF2B5EF4-FFF2-40B4-BE49-F238E27FC236}">
                <a16:creationId xmlns:a16="http://schemas.microsoft.com/office/drawing/2014/main" id="{1BF0EF3E-2D87-F37A-E155-6DDC47405A8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A47C2D-20B8-46D1-96B8-881CB870A3A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40290" name="Rectangle 2">
            <a:extLst>
              <a:ext uri="{FF2B5EF4-FFF2-40B4-BE49-F238E27FC236}">
                <a16:creationId xmlns:a16="http://schemas.microsoft.com/office/drawing/2014/main" id="{75571384-DE5E-D4D5-2DD5-E09694CB0D43}"/>
              </a:ext>
            </a:extLst>
          </p:cNvPr>
          <p:cNvSpPr>
            <a:spLocks noGrp="1" noChangeArrowheads="1"/>
          </p:cNvSpPr>
          <p:nvPr>
            <p:ph/>
          </p:nvPr>
        </p:nvSpPr>
        <p:spPr>
          <a:xfrm>
            <a:off x="0" y="0"/>
          </a:xfrm>
        </p:spPr>
        <p:txBody>
          <a:bodyPr/>
          <a:lstStyle/>
          <a:p>
            <a:pPr algn="ctr" eaLnBrk="0" hangingPunct="0">
              <a:lnSpc>
                <a:spcPct val="90000"/>
              </a:lnSpc>
              <a:buFontTx/>
              <a:buNone/>
            </a:pPr>
            <a:r>
              <a:rPr lang="en-US" altLang="zh-CN" sz="3600" b="1" u="sng">
                <a:solidFill>
                  <a:schemeClr val="accent2"/>
                </a:solidFill>
                <a:ea typeface="宋体" panose="02010600030101010101" pitchFamily="2" charset="-122"/>
              </a:rPr>
              <a:t>Release 3 – AM Reports</a:t>
            </a:r>
          </a:p>
          <a:p>
            <a:pPr eaLnBrk="0" hangingPunct="0">
              <a:lnSpc>
                <a:spcPct val="90000"/>
              </a:lnSpc>
              <a:buFontTx/>
              <a:buNone/>
            </a:pPr>
            <a:r>
              <a:rPr lang="en-US" altLang="zh-CN" sz="2000" b="1">
                <a:solidFill>
                  <a:schemeClr val="tx2"/>
                </a:solidFill>
                <a:ea typeface="宋体" panose="02010600030101010101" pitchFamily="2" charset="-122"/>
              </a:rPr>
              <a:t>	</a:t>
            </a:r>
          </a:p>
          <a:p>
            <a:pPr eaLnBrk="0" hangingPunct="0">
              <a:lnSpc>
                <a:spcPct val="90000"/>
              </a:lnSpc>
              <a:buFontTx/>
              <a:buNone/>
            </a:pPr>
            <a:r>
              <a:rPr lang="en-US" altLang="zh-CN" sz="2400" b="1">
                <a:solidFill>
                  <a:schemeClr val="accent2"/>
                </a:solidFill>
                <a:ea typeface="宋体" panose="02010600030101010101" pitchFamily="2" charset="-122"/>
              </a:rPr>
              <a:t>Account Mgmt – 67 reports</a:t>
            </a:r>
          </a:p>
          <a:p>
            <a:pPr lvl="1" eaLnBrk="0" hangingPunct="0">
              <a:lnSpc>
                <a:spcPct val="90000"/>
              </a:lnSpc>
            </a:pPr>
            <a:r>
              <a:rPr lang="en-US" altLang="zh-CN" sz="1800" b="1">
                <a:solidFill>
                  <a:schemeClr val="accent2"/>
                </a:solidFill>
                <a:ea typeface="宋体" panose="02010600030101010101" pitchFamily="2" charset="-122"/>
              </a:rPr>
              <a:t>New User Interface </a:t>
            </a:r>
          </a:p>
          <a:p>
            <a:pPr lvl="1" eaLnBrk="0" hangingPunct="0">
              <a:lnSpc>
                <a:spcPct val="90000"/>
              </a:lnSpc>
            </a:pPr>
            <a:r>
              <a:rPr lang="en-US" altLang="zh-CN" sz="1800" b="1">
                <a:solidFill>
                  <a:schemeClr val="accent2"/>
                </a:solidFill>
                <a:ea typeface="宋体" panose="02010600030101010101" pitchFamily="2" charset="-122"/>
              </a:rPr>
              <a:t>Updated Release 2 reports</a:t>
            </a:r>
          </a:p>
          <a:p>
            <a:pPr lvl="1" eaLnBrk="0" hangingPunct="0">
              <a:lnSpc>
                <a:spcPct val="90000"/>
              </a:lnSpc>
            </a:pPr>
            <a:r>
              <a:rPr lang="en-US" altLang="zh-CN" sz="1800" b="1">
                <a:solidFill>
                  <a:schemeClr val="accent2"/>
                </a:solidFill>
                <a:ea typeface="宋体" panose="02010600030101010101" pitchFamily="2" charset="-122"/>
              </a:rPr>
              <a:t>New Data Type (Cargo Entry) </a:t>
            </a:r>
          </a:p>
          <a:p>
            <a:pPr lvl="1" eaLnBrk="0" hangingPunct="0">
              <a:lnSpc>
                <a:spcPct val="90000"/>
              </a:lnSpc>
            </a:pPr>
            <a:r>
              <a:rPr lang="en-US" altLang="zh-CN" sz="1800" b="1">
                <a:solidFill>
                  <a:schemeClr val="accent2"/>
                </a:solidFill>
                <a:ea typeface="宋体" panose="02010600030101010101" pitchFamily="2" charset="-122"/>
              </a:rPr>
              <a:t>New Reports</a:t>
            </a:r>
            <a:r>
              <a:rPr lang="en-US" altLang="zh-CN" sz="2200" b="1">
                <a:solidFill>
                  <a:schemeClr val="bg2"/>
                </a:solidFill>
                <a:ea typeface="宋体" panose="02010600030101010101" pitchFamily="2" charset="-122"/>
              </a:rPr>
              <a:t> </a:t>
            </a:r>
          </a:p>
          <a:p>
            <a:pPr lvl="2" eaLnBrk="0" hangingPunct="0">
              <a:lnSpc>
                <a:spcPct val="90000"/>
              </a:lnSpc>
            </a:pPr>
            <a:r>
              <a:rPr lang="en-US" altLang="zh-CN" sz="1300" b="1">
                <a:solidFill>
                  <a:schemeClr val="bg2"/>
                </a:solidFill>
                <a:ea typeface="宋体" panose="02010600030101010101" pitchFamily="2" charset="-122"/>
              </a:rPr>
              <a:t>Advanced queries (Entry Summary, Cargo Entry, Cargo Exams and Team Reviews)</a:t>
            </a:r>
          </a:p>
          <a:p>
            <a:pPr lvl="2" eaLnBrk="0" hangingPunct="0">
              <a:lnSpc>
                <a:spcPct val="90000"/>
              </a:lnSpc>
            </a:pPr>
            <a:r>
              <a:rPr lang="en-US" altLang="zh-CN" sz="1300" b="1">
                <a:solidFill>
                  <a:schemeClr val="bg2"/>
                </a:solidFill>
                <a:ea typeface="宋体" panose="02010600030101010101" pitchFamily="2" charset="-122"/>
              </a:rPr>
              <a:t>Filer by Port</a:t>
            </a:r>
          </a:p>
          <a:p>
            <a:pPr lvl="2" eaLnBrk="0" hangingPunct="0">
              <a:lnSpc>
                <a:spcPct val="90000"/>
              </a:lnSpc>
            </a:pPr>
            <a:r>
              <a:rPr lang="en-US" altLang="zh-CN" sz="1300" b="1">
                <a:solidFill>
                  <a:schemeClr val="bg2"/>
                </a:solidFill>
                <a:ea typeface="宋体" panose="02010600030101010101" pitchFamily="2" charset="-122"/>
              </a:rPr>
              <a:t>New Compliance Quick View and Reports</a:t>
            </a:r>
          </a:p>
          <a:p>
            <a:pPr lvl="2" eaLnBrk="0" hangingPunct="0">
              <a:lnSpc>
                <a:spcPct val="90000"/>
              </a:lnSpc>
            </a:pPr>
            <a:r>
              <a:rPr lang="en-US" altLang="zh-CN" sz="1300" b="1">
                <a:solidFill>
                  <a:schemeClr val="bg2"/>
                </a:solidFill>
                <a:ea typeface="宋体" panose="02010600030101010101" pitchFamily="2" charset="-122"/>
              </a:rPr>
              <a:t>Broker/Filer Quick Views</a:t>
            </a:r>
            <a:endParaRPr lang="en-US" altLang="zh-CN" sz="1800" b="1">
              <a:solidFill>
                <a:schemeClr val="bg2"/>
              </a:solidFill>
              <a:ea typeface="宋体" panose="02010600030101010101" pitchFamily="2" charset="-122"/>
            </a:endParaRPr>
          </a:p>
          <a:p>
            <a:pPr lvl="1" eaLnBrk="0" hangingPunct="0">
              <a:lnSpc>
                <a:spcPct val="90000"/>
              </a:lnSpc>
            </a:pPr>
            <a:r>
              <a:rPr lang="en-US" altLang="zh-CN" sz="1800" b="1">
                <a:solidFill>
                  <a:schemeClr val="accent2"/>
                </a:solidFill>
                <a:ea typeface="宋体" panose="02010600030101010101" pitchFamily="2" charset="-122"/>
              </a:rPr>
              <a:t>New Functionality</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a:extLst>
              <a:ext uri="{FF2B5EF4-FFF2-40B4-BE49-F238E27FC236}">
                <a16:creationId xmlns:a16="http://schemas.microsoft.com/office/drawing/2014/main" id="{D940056D-1DFB-F25A-D0A0-F63F312C9FEB}"/>
              </a:ext>
            </a:extLst>
          </p:cNvPr>
          <p:cNvSpPr>
            <a:spLocks noGrp="1" noChangeArrowheads="1"/>
          </p:cNvSpPr>
          <p:nvPr>
            <p:ph type="title"/>
          </p:nvPr>
        </p:nvSpPr>
        <p:spPr>
          <a:xfrm>
            <a:off x="0" y="773113"/>
            <a:ext cx="6459537" cy="942975"/>
          </a:xfrm>
        </p:spPr>
        <p:txBody>
          <a:bodyPr/>
          <a:lstStyle/>
          <a:p>
            <a:r>
              <a:rPr lang="en-US" altLang="zh-CN" sz="4000">
                <a:solidFill>
                  <a:srgbClr val="3366CC"/>
                </a:solidFill>
                <a:ea typeface="宋体" panose="02010600030101010101" pitchFamily="2" charset="-122"/>
              </a:rPr>
              <a:t>Internal Audit Programs</a:t>
            </a:r>
          </a:p>
        </p:txBody>
      </p:sp>
      <p:sp>
        <p:nvSpPr>
          <p:cNvPr id="11267" name="Rectangle 3">
            <a:extLst>
              <a:ext uri="{FF2B5EF4-FFF2-40B4-BE49-F238E27FC236}">
                <a16:creationId xmlns:a16="http://schemas.microsoft.com/office/drawing/2014/main" id="{AEF3B29D-7F60-7CA3-CB4C-2882FB699F47}"/>
              </a:ext>
            </a:extLst>
          </p:cNvPr>
          <p:cNvSpPr>
            <a:spLocks noGrp="1" noChangeArrowheads="1"/>
          </p:cNvSpPr>
          <p:nvPr>
            <p:ph type="body" sz="half" idx="1"/>
          </p:nvPr>
        </p:nvSpPr>
        <p:spPr>
          <a:xfrm>
            <a:off x="990600" y="2514600"/>
            <a:ext cx="7162800" cy="3687763"/>
          </a:xfrm>
        </p:spPr>
        <p:txBody>
          <a:bodyPr/>
          <a:lstStyle/>
          <a:p>
            <a:r>
              <a:rPr lang="en-US" altLang="zh-CN">
                <a:ea typeface="宋体" panose="02010600030101010101" pitchFamily="2" charset="-122"/>
              </a:rPr>
              <a:t>Assurance and Consulting</a:t>
            </a:r>
          </a:p>
          <a:p>
            <a:r>
              <a:rPr lang="en-US" altLang="zh-CN">
                <a:ea typeface="宋体" panose="02010600030101010101" pitchFamily="2" charset="-122"/>
              </a:rPr>
              <a:t>CalPERS’ Core Business Areas</a:t>
            </a:r>
          </a:p>
          <a:p>
            <a:pPr lvl="1">
              <a:buFont typeface="Wingdings" panose="05000000000000000000" pitchFamily="2" charset="2"/>
              <a:buChar char="Ø"/>
            </a:pPr>
            <a:r>
              <a:rPr lang="en-US" altLang="zh-CN">
                <a:ea typeface="宋体" panose="02010600030101010101" pitchFamily="2" charset="-122"/>
              </a:rPr>
              <a:t>Retirement</a:t>
            </a:r>
          </a:p>
          <a:p>
            <a:pPr lvl="1">
              <a:buFont typeface="Wingdings" panose="05000000000000000000" pitchFamily="2" charset="2"/>
              <a:buChar char="Ø"/>
            </a:pPr>
            <a:r>
              <a:rPr lang="en-US" altLang="zh-CN">
                <a:ea typeface="宋体" panose="02010600030101010101" pitchFamily="2" charset="-122"/>
              </a:rPr>
              <a:t>Health</a:t>
            </a:r>
          </a:p>
          <a:p>
            <a:pPr lvl="1">
              <a:buFont typeface="Wingdings" panose="05000000000000000000" pitchFamily="2" charset="2"/>
              <a:buChar char="Ø"/>
            </a:pPr>
            <a:r>
              <a:rPr lang="en-US" altLang="zh-CN">
                <a:ea typeface="宋体" panose="02010600030101010101" pitchFamily="2" charset="-122"/>
              </a:rPr>
              <a:t>Investments	</a:t>
            </a:r>
            <a:r>
              <a:rPr lang="en-US" altLang="zh-CN" sz="2000">
                <a:ea typeface="宋体" panose="02010600030101010101" pitchFamily="2" charset="-122"/>
              </a:rPr>
              <a:t>		</a:t>
            </a:r>
          </a:p>
          <a:p>
            <a:r>
              <a:rPr lang="en-US" altLang="zh-CN">
                <a:ea typeface="宋体" panose="02010600030101010101" pitchFamily="2" charset="-122"/>
              </a:rPr>
              <a:t>CalPERS Support Divisions</a:t>
            </a:r>
          </a:p>
          <a:p>
            <a:r>
              <a:rPr lang="en-US" altLang="zh-CN">
                <a:ea typeface="宋体" panose="02010600030101010101" pitchFamily="2" charset="-122"/>
              </a:rPr>
              <a:t>Third Party Administrators</a:t>
            </a:r>
          </a:p>
          <a:p>
            <a:pPr>
              <a:buFont typeface="Wingdings" panose="05000000000000000000" pitchFamily="2" charset="2"/>
              <a:buNone/>
            </a:pPr>
            <a:endParaRPr lang="en-US" altLang="zh-CN" sz="2400">
              <a:ea typeface="宋体" panose="02010600030101010101" pitchFamily="2" charset="-122"/>
            </a:endParaRPr>
          </a:p>
          <a:p>
            <a:endParaRPr lang="en-US" altLang="zh-CN" sz="2400">
              <a:ea typeface="宋体" panose="02010600030101010101" pitchFamily="2"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67AF2DC-D848-17A3-59A6-9ACDDFF5235C}"/>
              </a:ext>
            </a:extLst>
          </p:cNvPr>
          <p:cNvSpPr>
            <a:spLocks noChangeArrowheads="1"/>
          </p:cNvSpPr>
          <p:nvPr/>
        </p:nvSpPr>
        <p:spPr bwMode="auto">
          <a:xfrm>
            <a:off x="685843" y="6248377"/>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3" name="Rectangle 3">
            <a:extLst>
              <a:ext uri="{FF2B5EF4-FFF2-40B4-BE49-F238E27FC236}">
                <a16:creationId xmlns:a16="http://schemas.microsoft.com/office/drawing/2014/main" id="{F96C19F0-9B97-4EFD-F7D9-3A64BA39CFA7}"/>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4" name="Rectangle 4">
            <a:extLst>
              <a:ext uri="{FF2B5EF4-FFF2-40B4-BE49-F238E27FC236}">
                <a16:creationId xmlns:a16="http://schemas.microsoft.com/office/drawing/2014/main" id="{D1C72CA9-4D68-C1BF-A86F-09AE665966E8}"/>
              </a:ext>
            </a:extLst>
          </p:cNvPr>
          <p:cNvSpPr>
            <a:spLocks noGrp="1" noChangeArrowheads="1"/>
          </p:cNvSpPr>
          <p:nvPr>
            <p:ph type="title"/>
          </p:nvPr>
        </p:nvSpPr>
        <p:spPr>
          <a:xfrm>
            <a:off x="152400" y="533400"/>
            <a:ext cx="7772400" cy="1143000"/>
          </a:xfrm>
          <a:noFill/>
          <a:ln/>
        </p:spPr>
        <p:txBody>
          <a:bodyPr/>
          <a:lstStyle/>
          <a:p>
            <a:pPr algn="l"/>
            <a:r>
              <a:rPr lang="en-US" altLang="zh-CN" sz="4000" b="1">
                <a:solidFill>
                  <a:srgbClr val="051540"/>
                </a:solidFill>
                <a:latin typeface="Arial" panose="020B0604020202020204" pitchFamily="34" charset="0"/>
                <a:ea typeface="宋体" panose="02010600030101010101" pitchFamily="2" charset="-122"/>
              </a:rPr>
              <a:t>Qualified Individual</a:t>
            </a:r>
            <a:br>
              <a:rPr lang="en-US" altLang="zh-CN" sz="4000" b="1">
                <a:solidFill>
                  <a:srgbClr val="051540"/>
                </a:solidFill>
                <a:latin typeface="Arial" panose="020B0604020202020204" pitchFamily="34" charset="0"/>
                <a:ea typeface="宋体" panose="02010600030101010101" pitchFamily="2" charset="-122"/>
              </a:rPr>
            </a:br>
            <a:r>
              <a:rPr lang="en-US" altLang="zh-CN" sz="4000" b="1">
                <a:solidFill>
                  <a:srgbClr val="051540"/>
                </a:solidFill>
                <a:latin typeface="Arial" panose="020B0604020202020204" pitchFamily="34" charset="0"/>
                <a:ea typeface="宋体" panose="02010600030101010101" pitchFamily="2" charset="-122"/>
              </a:rPr>
              <a:t>With A Disability</a:t>
            </a:r>
          </a:p>
        </p:txBody>
      </p:sp>
      <p:sp>
        <p:nvSpPr>
          <p:cNvPr id="20485" name="Rectangle 5">
            <a:extLst>
              <a:ext uri="{FF2B5EF4-FFF2-40B4-BE49-F238E27FC236}">
                <a16:creationId xmlns:a16="http://schemas.microsoft.com/office/drawing/2014/main" id="{029E9089-21CE-30DE-474E-39C983844568}"/>
              </a:ext>
            </a:extLst>
          </p:cNvPr>
          <p:cNvSpPr>
            <a:spLocks noGrp="1" noChangeArrowheads="1"/>
          </p:cNvSpPr>
          <p:nvPr>
            <p:ph type="body" idx="1"/>
          </p:nvPr>
        </p:nvSpPr>
        <p:spPr>
          <a:xfrm>
            <a:off x="762000" y="2438400"/>
            <a:ext cx="7772400" cy="4114800"/>
          </a:xfrm>
          <a:noFill/>
          <a:ln/>
        </p:spPr>
        <p:txBody>
          <a:bodyPr/>
          <a:lstStyle/>
          <a:p>
            <a:pPr>
              <a:buFont typeface="Monotype Sorts" pitchFamily="2" charset="2"/>
              <a:buNone/>
            </a:pPr>
            <a:endParaRPr lang="en-US" altLang="zh-CN" sz="800">
              <a:ea typeface="宋体" panose="02010600030101010101" pitchFamily="2" charset="-122"/>
            </a:endParaRPr>
          </a:p>
          <a:p>
            <a:pPr>
              <a:buFont typeface="Monotype Sorts" pitchFamily="2" charset="2"/>
              <a:buNone/>
            </a:pPr>
            <a:r>
              <a:rPr lang="en-US" altLang="zh-CN" b="1">
                <a:solidFill>
                  <a:srgbClr val="051540"/>
                </a:solidFill>
                <a:ea typeface="宋体" panose="02010600030101010101" pitchFamily="2" charset="-122"/>
              </a:rPr>
              <a:t>1)	 Satisfy the Required Skills, Experience, and Education Required for the Position</a:t>
            </a:r>
          </a:p>
          <a:p>
            <a:pPr>
              <a:buFont typeface="Monotype Sorts" pitchFamily="2" charset="2"/>
              <a:buNone/>
            </a:pPr>
            <a:endParaRPr lang="en-US" altLang="zh-CN" sz="2400" b="1">
              <a:solidFill>
                <a:srgbClr val="051540"/>
              </a:solidFill>
              <a:ea typeface="宋体" panose="02010600030101010101" pitchFamily="2" charset="-122"/>
            </a:endParaRPr>
          </a:p>
          <a:p>
            <a:pPr>
              <a:buFont typeface="Monotype Sorts" pitchFamily="2" charset="2"/>
              <a:buNone/>
            </a:pPr>
            <a:r>
              <a:rPr lang="en-US" altLang="zh-CN" b="1">
                <a:solidFill>
                  <a:srgbClr val="051540"/>
                </a:solidFill>
                <a:ea typeface="宋体" panose="02010600030101010101" pitchFamily="2" charset="-122"/>
              </a:rPr>
              <a:t>2) Perform the Essential Job Functions </a:t>
            </a:r>
          </a:p>
          <a:p>
            <a:pPr>
              <a:buFont typeface="Monotype Sorts" pitchFamily="2" charset="2"/>
              <a:buNone/>
            </a:pPr>
            <a:r>
              <a:rPr lang="en-US" altLang="zh-CN" b="1">
                <a:solidFill>
                  <a:srgbClr val="051540"/>
                </a:solidFill>
                <a:ea typeface="宋体" panose="02010600030101010101" pitchFamily="2" charset="-122"/>
              </a:rPr>
              <a:t>	With or Without Reasonable Accommodations</a:t>
            </a:r>
          </a:p>
        </p:txBody>
      </p:sp>
      <p:grpSp>
        <p:nvGrpSpPr>
          <p:cNvPr id="20495" name="Group 15">
            <a:extLst>
              <a:ext uri="{FF2B5EF4-FFF2-40B4-BE49-F238E27FC236}">
                <a16:creationId xmlns:a16="http://schemas.microsoft.com/office/drawing/2014/main" id="{CD7B02AA-AF9C-8920-ED66-C6FDAF74AEEC}"/>
              </a:ext>
            </a:extLst>
          </p:cNvPr>
          <p:cNvGrpSpPr>
            <a:grpSpLocks/>
          </p:cNvGrpSpPr>
          <p:nvPr/>
        </p:nvGrpSpPr>
        <p:grpSpPr bwMode="auto">
          <a:xfrm>
            <a:off x="234950" y="1811338"/>
            <a:ext cx="5029200" cy="123825"/>
            <a:chOff x="148" y="1141"/>
            <a:chExt cx="3168" cy="78"/>
          </a:xfrm>
        </p:grpSpPr>
        <p:sp>
          <p:nvSpPr>
            <p:cNvPr id="20486" name="Rectangle 6">
              <a:extLst>
                <a:ext uri="{FF2B5EF4-FFF2-40B4-BE49-F238E27FC236}">
                  <a16:creationId xmlns:a16="http://schemas.microsoft.com/office/drawing/2014/main" id="{8E762C52-65E3-45C2-E198-D37FCB12E423}"/>
                </a:ext>
              </a:extLst>
            </p:cNvPr>
            <p:cNvSpPr>
              <a:spLocks noChangeArrowheads="1"/>
            </p:cNvSpPr>
            <p:nvPr/>
          </p:nvSpPr>
          <p:spPr bwMode="auto">
            <a:xfrm>
              <a:off x="148" y="1141"/>
              <a:ext cx="3168" cy="44"/>
            </a:xfrm>
            <a:prstGeom prst="rect">
              <a:avLst/>
            </a:prstGeom>
            <a:solidFill>
              <a:srgbClr val="081F5E"/>
            </a:solidFill>
            <a:ln w="12700">
              <a:solidFill>
                <a:srgbClr val="081D5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7" name="Rectangle 7">
              <a:extLst>
                <a:ext uri="{FF2B5EF4-FFF2-40B4-BE49-F238E27FC236}">
                  <a16:creationId xmlns:a16="http://schemas.microsoft.com/office/drawing/2014/main" id="{8FCD5B69-D9C1-A004-56E9-FBF14CB664FF}"/>
                </a:ext>
              </a:extLst>
            </p:cNvPr>
            <p:cNvSpPr>
              <a:spLocks noChangeArrowheads="1"/>
            </p:cNvSpPr>
            <p:nvPr/>
          </p:nvSpPr>
          <p:spPr bwMode="auto">
            <a:xfrm>
              <a:off x="259" y="1153"/>
              <a:ext cx="176"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8" name="Rectangle 8">
              <a:extLst>
                <a:ext uri="{FF2B5EF4-FFF2-40B4-BE49-F238E27FC236}">
                  <a16:creationId xmlns:a16="http://schemas.microsoft.com/office/drawing/2014/main" id="{98EB46B3-2315-4B50-09C3-B926D7EE6CF7}"/>
                </a:ext>
              </a:extLst>
            </p:cNvPr>
            <p:cNvSpPr>
              <a:spLocks noChangeArrowheads="1"/>
            </p:cNvSpPr>
            <p:nvPr/>
          </p:nvSpPr>
          <p:spPr bwMode="auto">
            <a:xfrm>
              <a:off x="665"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9" name="Rectangle 9">
              <a:extLst>
                <a:ext uri="{FF2B5EF4-FFF2-40B4-BE49-F238E27FC236}">
                  <a16:creationId xmlns:a16="http://schemas.microsoft.com/office/drawing/2014/main" id="{BEEFF8B5-987E-939F-3EB5-FDC89D111460}"/>
                </a:ext>
              </a:extLst>
            </p:cNvPr>
            <p:cNvSpPr>
              <a:spLocks noChangeArrowheads="1"/>
            </p:cNvSpPr>
            <p:nvPr/>
          </p:nvSpPr>
          <p:spPr bwMode="auto">
            <a:xfrm>
              <a:off x="1071"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0" name="Rectangle 10">
              <a:extLst>
                <a:ext uri="{FF2B5EF4-FFF2-40B4-BE49-F238E27FC236}">
                  <a16:creationId xmlns:a16="http://schemas.microsoft.com/office/drawing/2014/main" id="{06AE67AC-3E69-BDEC-75B7-3D77C98EDBE4}"/>
                </a:ext>
              </a:extLst>
            </p:cNvPr>
            <p:cNvSpPr>
              <a:spLocks noChangeArrowheads="1"/>
            </p:cNvSpPr>
            <p:nvPr/>
          </p:nvSpPr>
          <p:spPr bwMode="auto">
            <a:xfrm>
              <a:off x="1477"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1" name="Rectangle 11">
              <a:extLst>
                <a:ext uri="{FF2B5EF4-FFF2-40B4-BE49-F238E27FC236}">
                  <a16:creationId xmlns:a16="http://schemas.microsoft.com/office/drawing/2014/main" id="{5AB5CFE8-E296-DF86-4AA7-C167B63666D8}"/>
                </a:ext>
              </a:extLst>
            </p:cNvPr>
            <p:cNvSpPr>
              <a:spLocks noChangeArrowheads="1"/>
            </p:cNvSpPr>
            <p:nvPr/>
          </p:nvSpPr>
          <p:spPr bwMode="auto">
            <a:xfrm>
              <a:off x="1847" y="1153"/>
              <a:ext cx="176"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2" name="Rectangle 12">
              <a:extLst>
                <a:ext uri="{FF2B5EF4-FFF2-40B4-BE49-F238E27FC236}">
                  <a16:creationId xmlns:a16="http://schemas.microsoft.com/office/drawing/2014/main" id="{CC14E666-E943-4412-71D4-8C8E9C968B17}"/>
                </a:ext>
              </a:extLst>
            </p:cNvPr>
            <p:cNvSpPr>
              <a:spLocks noChangeArrowheads="1"/>
            </p:cNvSpPr>
            <p:nvPr/>
          </p:nvSpPr>
          <p:spPr bwMode="auto">
            <a:xfrm>
              <a:off x="2253"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3" name="Rectangle 13">
              <a:extLst>
                <a:ext uri="{FF2B5EF4-FFF2-40B4-BE49-F238E27FC236}">
                  <a16:creationId xmlns:a16="http://schemas.microsoft.com/office/drawing/2014/main" id="{ED3A6EE7-FE13-BDD7-4C6E-58F9FB569F62}"/>
                </a:ext>
              </a:extLst>
            </p:cNvPr>
            <p:cNvSpPr>
              <a:spLocks noChangeArrowheads="1"/>
            </p:cNvSpPr>
            <p:nvPr/>
          </p:nvSpPr>
          <p:spPr bwMode="auto">
            <a:xfrm>
              <a:off x="2659"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4" name="Rectangle 14">
              <a:extLst>
                <a:ext uri="{FF2B5EF4-FFF2-40B4-BE49-F238E27FC236}">
                  <a16:creationId xmlns:a16="http://schemas.microsoft.com/office/drawing/2014/main" id="{C009A524-4E2E-91D5-2BE0-84F27D5EAF39}"/>
                </a:ext>
              </a:extLst>
            </p:cNvPr>
            <p:cNvSpPr>
              <a:spLocks noChangeArrowheads="1"/>
            </p:cNvSpPr>
            <p:nvPr/>
          </p:nvSpPr>
          <p:spPr bwMode="auto">
            <a:xfrm>
              <a:off x="3065"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5">
                                            <p:txEl>
                                              <p:pRg st="1" end="1"/>
                                            </p:txEl>
                                          </p:spTgt>
                                        </p:tgtEl>
                                        <p:attrNameLst>
                                          <p:attrName>style.visibility</p:attrName>
                                        </p:attrNameLst>
                                      </p:cBhvr>
                                      <p:to>
                                        <p:strVal val="visible"/>
                                      </p:to>
                                    </p:set>
                                    <p:anim calcmode="lin" valueType="num">
                                      <p:cBhvr additive="base">
                                        <p:cTn id="7" dur="500" fill="hold"/>
                                        <p:tgtEl>
                                          <p:spTgt spid="20485">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0485">
                                            <p:txEl>
                                              <p:pRg st="3" end="3"/>
                                            </p:txEl>
                                          </p:spTgt>
                                        </p:tgtEl>
                                        <p:attrNameLst>
                                          <p:attrName>style.visibility</p:attrName>
                                        </p:attrNameLst>
                                      </p:cBhvr>
                                      <p:to>
                                        <p:strVal val="visible"/>
                                      </p:to>
                                    </p:set>
                                    <p:anim calcmode="lin" valueType="num">
                                      <p:cBhvr additive="base">
                                        <p:cTn id="13" dur="500" fill="hold"/>
                                        <p:tgtEl>
                                          <p:spTgt spid="20485">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04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485">
                                            <p:txEl>
                                              <p:pRg st="4" end="4"/>
                                            </p:txEl>
                                          </p:spTgt>
                                        </p:tgtEl>
                                        <p:attrNameLst>
                                          <p:attrName>style.visibility</p:attrName>
                                        </p:attrNameLst>
                                      </p:cBhvr>
                                      <p:to>
                                        <p:strVal val="visible"/>
                                      </p:to>
                                    </p:set>
                                    <p:anim calcmode="lin" valueType="num">
                                      <p:cBhvr additive="base">
                                        <p:cTn id="19" dur="500" fill="hold"/>
                                        <p:tgtEl>
                                          <p:spTgt spid="20485">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4200C79-4BE4-D9F0-270E-FE46EE073B3B}"/>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67" name="Rectangle 3">
            <a:extLst>
              <a:ext uri="{FF2B5EF4-FFF2-40B4-BE49-F238E27FC236}">
                <a16:creationId xmlns:a16="http://schemas.microsoft.com/office/drawing/2014/main" id="{62C25B27-FD07-7D25-0835-75BC23039A3A}"/>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68" name="Rectangle 4">
            <a:extLst>
              <a:ext uri="{FF2B5EF4-FFF2-40B4-BE49-F238E27FC236}">
                <a16:creationId xmlns:a16="http://schemas.microsoft.com/office/drawing/2014/main" id="{C9B44962-BB16-73DC-238A-6929BD6A502F}"/>
              </a:ext>
            </a:extLst>
          </p:cNvPr>
          <p:cNvSpPr>
            <a:spLocks noGrp="1" noChangeArrowheads="1"/>
          </p:cNvSpPr>
          <p:nvPr>
            <p:ph type="title"/>
          </p:nvPr>
        </p:nvSpPr>
        <p:spPr>
          <a:xfrm>
            <a:off x="228600" y="381000"/>
            <a:ext cx="7467600" cy="838200"/>
          </a:xfrm>
          <a:noFill/>
          <a:ln/>
        </p:spPr>
        <p:txBody>
          <a:bodyPr/>
          <a:lstStyle/>
          <a:p>
            <a:pPr algn="l"/>
            <a:br>
              <a:rPr lang="en-US" altLang="zh-CN">
                <a:ea typeface="宋体" panose="02010600030101010101" pitchFamily="2" charset="-122"/>
              </a:rPr>
            </a:br>
            <a:r>
              <a:rPr lang="en-US" altLang="zh-CN" sz="4000" b="1">
                <a:solidFill>
                  <a:srgbClr val="051540"/>
                </a:solidFill>
                <a:latin typeface="Arial" panose="020B0604020202020204" pitchFamily="34" charset="0"/>
                <a:ea typeface="宋体" panose="02010600030101010101" pitchFamily="2" charset="-122"/>
              </a:rPr>
              <a:t>TAX INCENTIVE</a:t>
            </a:r>
            <a:endParaRPr lang="en-US" altLang="zh-CN" sz="2000">
              <a:ea typeface="宋体" panose="02010600030101010101" pitchFamily="2" charset="-122"/>
            </a:endParaRPr>
          </a:p>
        </p:txBody>
      </p:sp>
      <p:sp>
        <p:nvSpPr>
          <p:cNvPr id="88069" name="Rectangle 5">
            <a:extLst>
              <a:ext uri="{FF2B5EF4-FFF2-40B4-BE49-F238E27FC236}">
                <a16:creationId xmlns:a16="http://schemas.microsoft.com/office/drawing/2014/main" id="{76CA26C7-BA02-45C2-B266-FDBA76F34D27}"/>
              </a:ext>
            </a:extLst>
          </p:cNvPr>
          <p:cNvSpPr>
            <a:spLocks noGrp="1" noChangeArrowheads="1"/>
          </p:cNvSpPr>
          <p:nvPr>
            <p:ph type="body" idx="1"/>
          </p:nvPr>
        </p:nvSpPr>
        <p:spPr>
          <a:xfrm>
            <a:off x="457200" y="1524000"/>
            <a:ext cx="8305800" cy="4648200"/>
          </a:xfrm>
          <a:noFill/>
          <a:ln/>
        </p:spPr>
        <p:txBody>
          <a:bodyPr/>
          <a:lstStyle/>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rPr>
              <a:t> </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rPr>
              <a:t>  </a:t>
            </a: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WHAT EXPENSES ARE NOT COVERED? NEW CONSTRUCTION, </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   COMPLETE RENOVATION OF A FACILITY OR PUBLIC TRANSPORTATION</a:t>
            </a:r>
          </a:p>
          <a:p>
            <a:pPr>
              <a:lnSpc>
                <a:spcPct val="90000"/>
              </a:lnSpc>
              <a:spcAft>
                <a:spcPct val="30000"/>
              </a:spcAft>
              <a:buFont typeface="Monotype Sorts" pitchFamily="2" charset="2"/>
              <a:buNone/>
            </a:pPr>
            <a: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t>   NORMAL REPLACEMENT OF DEPRECIABLE PROPERTY. </a:t>
            </a:r>
            <a:b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br>
            <a:br>
              <a:rPr lang="en-US" altLang="zh-CN" b="1">
                <a:solidFill>
                  <a:srgbClr val="051540"/>
                </a:solidFill>
                <a:latin typeface="Tahoma" panose="020B0604030504040204" pitchFamily="34" charset="0"/>
                <a:ea typeface="宋体" panose="02010600030101010101" pitchFamily="2" charset="-122"/>
                <a:cs typeface="Times New Roman" panose="02020603050405020304" pitchFamily="18" charset="0"/>
              </a:rPr>
            </a:br>
            <a:endParaRPr lang="en-US" altLang="zh-CN" b="1">
              <a:solidFill>
                <a:srgbClr val="051540"/>
              </a:solidFill>
              <a:latin typeface="Tahoma" panose="020B0604030504040204" pitchFamily="34" charset="0"/>
              <a:ea typeface="宋体" panose="02010600030101010101" pitchFamily="2" charset="-122"/>
              <a:cs typeface="Tahoma" panose="020B0604030504040204" pitchFamily="34" charset="0"/>
            </a:endParaRPr>
          </a:p>
        </p:txBody>
      </p:sp>
      <p:grpSp>
        <p:nvGrpSpPr>
          <p:cNvPr id="88070" name="Group 6">
            <a:extLst>
              <a:ext uri="{FF2B5EF4-FFF2-40B4-BE49-F238E27FC236}">
                <a16:creationId xmlns:a16="http://schemas.microsoft.com/office/drawing/2014/main" id="{CF114371-77B1-A066-0599-3D4BA765753D}"/>
              </a:ext>
            </a:extLst>
          </p:cNvPr>
          <p:cNvGrpSpPr>
            <a:grpSpLocks/>
          </p:cNvGrpSpPr>
          <p:nvPr/>
        </p:nvGrpSpPr>
        <p:grpSpPr bwMode="auto">
          <a:xfrm>
            <a:off x="4076700" y="1371600"/>
            <a:ext cx="5067300" cy="123825"/>
            <a:chOff x="196" y="817"/>
            <a:chExt cx="3192" cy="78"/>
          </a:xfrm>
        </p:grpSpPr>
        <p:sp>
          <p:nvSpPr>
            <p:cNvPr id="88071" name="Rectangle 7">
              <a:extLst>
                <a:ext uri="{FF2B5EF4-FFF2-40B4-BE49-F238E27FC236}">
                  <a16:creationId xmlns:a16="http://schemas.microsoft.com/office/drawing/2014/main" id="{94E8882D-8700-CB64-3C5A-32F15996772C}"/>
                </a:ext>
              </a:extLst>
            </p:cNvPr>
            <p:cNvSpPr>
              <a:spLocks noChangeArrowheads="1"/>
            </p:cNvSpPr>
            <p:nvPr/>
          </p:nvSpPr>
          <p:spPr bwMode="auto">
            <a:xfrm>
              <a:off x="196" y="817"/>
              <a:ext cx="3192" cy="44"/>
            </a:xfrm>
            <a:prstGeom prst="rect">
              <a:avLst/>
            </a:prstGeom>
            <a:solidFill>
              <a:srgbClr val="081F5E"/>
            </a:solidFill>
            <a:ln w="12700">
              <a:solidFill>
                <a:srgbClr val="081D5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2" name="Rectangle 8">
              <a:extLst>
                <a:ext uri="{FF2B5EF4-FFF2-40B4-BE49-F238E27FC236}">
                  <a16:creationId xmlns:a16="http://schemas.microsoft.com/office/drawing/2014/main" id="{575A848E-DFDC-9DE9-E538-F05698B10BD6}"/>
                </a:ext>
              </a:extLst>
            </p:cNvPr>
            <p:cNvSpPr>
              <a:spLocks noChangeArrowheads="1"/>
            </p:cNvSpPr>
            <p:nvPr/>
          </p:nvSpPr>
          <p:spPr bwMode="auto">
            <a:xfrm>
              <a:off x="308"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3" name="Rectangle 9">
              <a:extLst>
                <a:ext uri="{FF2B5EF4-FFF2-40B4-BE49-F238E27FC236}">
                  <a16:creationId xmlns:a16="http://schemas.microsoft.com/office/drawing/2014/main" id="{C628091E-20AF-80AE-F1BD-C9895AA7FB59}"/>
                </a:ext>
              </a:extLst>
            </p:cNvPr>
            <p:cNvSpPr>
              <a:spLocks noChangeArrowheads="1"/>
            </p:cNvSpPr>
            <p:nvPr/>
          </p:nvSpPr>
          <p:spPr bwMode="auto">
            <a:xfrm>
              <a:off x="717"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4" name="Rectangle 10">
              <a:extLst>
                <a:ext uri="{FF2B5EF4-FFF2-40B4-BE49-F238E27FC236}">
                  <a16:creationId xmlns:a16="http://schemas.microsoft.com/office/drawing/2014/main" id="{182852AA-A576-3314-E0F3-638C640D93A0}"/>
                </a:ext>
              </a:extLst>
            </p:cNvPr>
            <p:cNvSpPr>
              <a:spLocks noChangeArrowheads="1"/>
            </p:cNvSpPr>
            <p:nvPr/>
          </p:nvSpPr>
          <p:spPr bwMode="auto">
            <a:xfrm>
              <a:off x="1126"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5" name="Rectangle 11">
              <a:extLst>
                <a:ext uri="{FF2B5EF4-FFF2-40B4-BE49-F238E27FC236}">
                  <a16:creationId xmlns:a16="http://schemas.microsoft.com/office/drawing/2014/main" id="{6522F95F-610B-CBF9-3373-E761ED2B9986}"/>
                </a:ext>
              </a:extLst>
            </p:cNvPr>
            <p:cNvSpPr>
              <a:spLocks noChangeArrowheads="1"/>
            </p:cNvSpPr>
            <p:nvPr/>
          </p:nvSpPr>
          <p:spPr bwMode="auto">
            <a:xfrm>
              <a:off x="1536" y="828"/>
              <a:ext cx="177"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6" name="Rectangle 12">
              <a:extLst>
                <a:ext uri="{FF2B5EF4-FFF2-40B4-BE49-F238E27FC236}">
                  <a16:creationId xmlns:a16="http://schemas.microsoft.com/office/drawing/2014/main" id="{3C758354-04A8-2BBA-68A9-CA01233098B6}"/>
                </a:ext>
              </a:extLst>
            </p:cNvPr>
            <p:cNvSpPr>
              <a:spLocks noChangeArrowheads="1"/>
            </p:cNvSpPr>
            <p:nvPr/>
          </p:nvSpPr>
          <p:spPr bwMode="auto">
            <a:xfrm>
              <a:off x="1907" y="828"/>
              <a:ext cx="179"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7" name="Rectangle 13">
              <a:extLst>
                <a:ext uri="{FF2B5EF4-FFF2-40B4-BE49-F238E27FC236}">
                  <a16:creationId xmlns:a16="http://schemas.microsoft.com/office/drawing/2014/main" id="{2AA32CA0-B92B-DF01-43A5-F65CDB5718ED}"/>
                </a:ext>
              </a:extLst>
            </p:cNvPr>
            <p:cNvSpPr>
              <a:spLocks noChangeArrowheads="1"/>
            </p:cNvSpPr>
            <p:nvPr/>
          </p:nvSpPr>
          <p:spPr bwMode="auto">
            <a:xfrm>
              <a:off x="2317"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8" name="Rectangle 14">
              <a:extLst>
                <a:ext uri="{FF2B5EF4-FFF2-40B4-BE49-F238E27FC236}">
                  <a16:creationId xmlns:a16="http://schemas.microsoft.com/office/drawing/2014/main" id="{176DFD16-5F30-D474-FC9E-D701A1F359F2}"/>
                </a:ext>
              </a:extLst>
            </p:cNvPr>
            <p:cNvSpPr>
              <a:spLocks noChangeArrowheads="1"/>
            </p:cNvSpPr>
            <p:nvPr/>
          </p:nvSpPr>
          <p:spPr bwMode="auto">
            <a:xfrm>
              <a:off x="2726" y="828"/>
              <a:ext cx="179"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88079" name="Rectangle 15">
              <a:extLst>
                <a:ext uri="{FF2B5EF4-FFF2-40B4-BE49-F238E27FC236}">
                  <a16:creationId xmlns:a16="http://schemas.microsoft.com/office/drawing/2014/main" id="{EF1B2D51-490B-9361-D0CC-6756ADE0F06A}"/>
                </a:ext>
              </a:extLst>
            </p:cNvPr>
            <p:cNvSpPr>
              <a:spLocks noChangeArrowheads="1"/>
            </p:cNvSpPr>
            <p:nvPr/>
          </p:nvSpPr>
          <p:spPr bwMode="auto">
            <a:xfrm>
              <a:off x="3136" y="828"/>
              <a:ext cx="178" cy="67"/>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grpSp>
    </p:spTree>
  </p:cSld>
  <p:clrMapOvr>
    <a:masterClrMapping/>
  </p:clrMapOvr>
  <p:transition spd="slow">
    <p:pull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6CA8360-CFFC-5CA8-B3B1-80D7892F787C}"/>
              </a:ext>
            </a:extLst>
          </p:cNvPr>
          <p:cNvSpPr>
            <a:spLocks noGrp="1" noChangeArrowheads="1"/>
          </p:cNvSpPr>
          <p:nvPr>
            <p:ph type="title"/>
          </p:nvPr>
        </p:nvSpPr>
        <p:spPr>
          <a:xfrm>
            <a:off x="473033" y="685823"/>
            <a:ext cx="8077200" cy="1143000"/>
          </a:xfrm>
        </p:spPr>
        <p:txBody>
          <a:bodyPr/>
          <a:lstStyle/>
          <a:p>
            <a:r>
              <a:rPr lang="en-US" altLang="zh-CN">
                <a:ea typeface="宋体" panose="02010600030101010101" pitchFamily="2" charset="-122"/>
              </a:rPr>
              <a:t>Me Too-Literature Review</a:t>
            </a:r>
          </a:p>
        </p:txBody>
      </p:sp>
      <p:sp>
        <p:nvSpPr>
          <p:cNvPr id="6147" name="Rectangle 3">
            <a:extLst>
              <a:ext uri="{FF2B5EF4-FFF2-40B4-BE49-F238E27FC236}">
                <a16:creationId xmlns:a16="http://schemas.microsoft.com/office/drawing/2014/main" id="{849B50D9-9A27-3997-1EC1-DF3F8D6A71F7}"/>
              </a:ext>
            </a:extLst>
          </p:cNvPr>
          <p:cNvSpPr>
            <a:spLocks noGrp="1" noChangeArrowheads="1"/>
          </p:cNvSpPr>
          <p:nvPr>
            <p:ph type="body" idx="1"/>
          </p:nvPr>
        </p:nvSpPr>
        <p:spPr>
          <a:xfrm>
            <a:off x="495300" y="1676400"/>
            <a:ext cx="8064500" cy="4267200"/>
          </a:xfrm>
        </p:spPr>
        <p:txBody>
          <a:bodyPr/>
          <a:lstStyle/>
          <a:p>
            <a:pPr>
              <a:lnSpc>
                <a:spcPct val="80000"/>
              </a:lnSpc>
            </a:pPr>
            <a:r>
              <a:rPr lang="en-CA" altLang="zh-CN" sz="2800">
                <a:solidFill>
                  <a:srgbClr val="CC3300"/>
                </a:solidFill>
              </a:rPr>
              <a:t>More than 6,000 IRBs</a:t>
            </a:r>
            <a:r>
              <a:rPr lang="en-CA" altLang="zh-CN" sz="2800"/>
              <a:t> connected to universities, federal agencies, medical centers, foundations, or private contract research organizations in the US</a:t>
            </a:r>
          </a:p>
          <a:p>
            <a:pPr>
              <a:lnSpc>
                <a:spcPct val="80000"/>
              </a:lnSpc>
            </a:pPr>
            <a:r>
              <a:rPr lang="en-CA" altLang="zh-CN" sz="2800"/>
              <a:t>IRBs face heightened </a:t>
            </a:r>
            <a:r>
              <a:rPr lang="en-CA" altLang="zh-CN" sz="2800">
                <a:solidFill>
                  <a:srgbClr val="CC3300"/>
                </a:solidFill>
              </a:rPr>
              <a:t>workloads due to an exponential growth of clinical trials worldwide</a:t>
            </a:r>
            <a:r>
              <a:rPr lang="en-CA" altLang="zh-CN" sz="2800"/>
              <a:t>, predominantly related to a major increase in pharmaceutical industry sponsorship of health related research. </a:t>
            </a:r>
          </a:p>
          <a:p>
            <a:pPr>
              <a:lnSpc>
                <a:spcPct val="80000"/>
              </a:lnSpc>
            </a:pPr>
            <a:r>
              <a:rPr lang="en-CA" altLang="zh-CN" sz="2800"/>
              <a:t>In the United States alone, the </a:t>
            </a:r>
            <a:r>
              <a:rPr lang="en-CA" altLang="zh-CN" sz="2800">
                <a:solidFill>
                  <a:srgbClr val="CC3300"/>
                </a:solidFill>
              </a:rPr>
              <a:t>drug industry is a 1.3 trillion dollar business</a:t>
            </a:r>
            <a:r>
              <a:rPr lang="en-CA" altLang="zh-CN" sz="2800"/>
              <a:t> or, 13 % of the GNP </a:t>
            </a:r>
            <a:r>
              <a:rPr lang="en-CA" altLang="zh-CN" sz="2000"/>
              <a:t>(Icenogle &amp; Dudek, 2002)</a:t>
            </a:r>
            <a:r>
              <a:rPr lang="en-CA" altLang="zh-CN" sz="2800"/>
              <a:t> </a:t>
            </a:r>
          </a:p>
          <a:p>
            <a:pPr>
              <a:lnSpc>
                <a:spcPct val="80000"/>
              </a:lnSpc>
            </a:pPr>
            <a:r>
              <a:rPr lang="en-CA" altLang="zh-CN" sz="2800">
                <a:solidFill>
                  <a:srgbClr val="CC3300"/>
                </a:solidFill>
              </a:rPr>
              <a:t>IRBs are set up to process</a:t>
            </a:r>
            <a:r>
              <a:rPr lang="en-CA" altLang="zh-CN" sz="2800"/>
              <a:t> Industry Sponsored drug and devise studies</a:t>
            </a:r>
          </a:p>
          <a:p>
            <a:pPr>
              <a:lnSpc>
                <a:spcPct val="80000"/>
              </a:lnSpc>
              <a:buFontTx/>
              <a:buNone/>
            </a:pPr>
            <a:endParaRPr lang="en-US" altLang="zh-CN" sz="2400">
              <a:ea typeface="宋体" panose="02010600030101010101"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2157271-BDD9-F5A2-4B69-B198F6A75BBE}"/>
              </a:ext>
            </a:extLst>
          </p:cNvPr>
          <p:cNvSpPr>
            <a:spLocks noGrp="1" noChangeArrowheads="1"/>
          </p:cNvSpPr>
          <p:nvPr>
            <p:ph type="title"/>
          </p:nvPr>
        </p:nvSpPr>
        <p:spPr>
          <a:xfrm>
            <a:off x="609600" y="762000"/>
            <a:ext cx="8077200" cy="1143000"/>
          </a:xfrm>
        </p:spPr>
        <p:txBody>
          <a:bodyPr/>
          <a:lstStyle/>
          <a:p>
            <a:r>
              <a:rPr lang="en-US" altLang="zh-CN">
                <a:ea typeface="宋体" panose="02010600030101010101" pitchFamily="2" charset="-122"/>
              </a:rPr>
              <a:t>Me Too-Literature Review</a:t>
            </a:r>
          </a:p>
        </p:txBody>
      </p:sp>
      <p:sp>
        <p:nvSpPr>
          <p:cNvPr id="86019" name="Rectangle 3">
            <a:extLst>
              <a:ext uri="{FF2B5EF4-FFF2-40B4-BE49-F238E27FC236}">
                <a16:creationId xmlns:a16="http://schemas.microsoft.com/office/drawing/2014/main" id="{4B98C68B-8860-FB92-3A8E-7A9B7954E60C}"/>
              </a:ext>
            </a:extLst>
          </p:cNvPr>
          <p:cNvSpPr>
            <a:spLocks noGrp="1" noChangeArrowheads="1"/>
          </p:cNvSpPr>
          <p:nvPr>
            <p:ph type="body" idx="1"/>
          </p:nvPr>
        </p:nvSpPr>
        <p:spPr>
          <a:xfrm>
            <a:off x="1079500" y="1752600"/>
            <a:ext cx="8064500" cy="5105400"/>
          </a:xfrm>
        </p:spPr>
        <p:txBody>
          <a:bodyPr/>
          <a:lstStyle/>
          <a:p>
            <a:pPr marL="381000" indent="-381000">
              <a:lnSpc>
                <a:spcPct val="80000"/>
              </a:lnSpc>
              <a:buFontTx/>
              <a:buNone/>
            </a:pPr>
            <a:r>
              <a:rPr lang="en-CA" altLang="zh-CN" sz="2400">
                <a:solidFill>
                  <a:srgbClr val="FF3300"/>
                </a:solidFill>
              </a:rPr>
              <a:t>“Significant Delays” Criticisms:</a:t>
            </a:r>
            <a:endParaRPr lang="en-CA" altLang="zh-CN" sz="2800"/>
          </a:p>
          <a:p>
            <a:pPr marL="800100" lvl="1" indent="-342900">
              <a:lnSpc>
                <a:spcPct val="80000"/>
              </a:lnSpc>
              <a:buFontTx/>
              <a:buAutoNum type="arabicParenR" startAt="4"/>
            </a:pPr>
            <a:r>
              <a:rPr lang="en-CA" altLang="zh-CN" b="1"/>
              <a:t> Poor communication</a:t>
            </a:r>
            <a:r>
              <a:rPr lang="en-CA" altLang="zh-CN"/>
              <a:t> (Burke, 2005)</a:t>
            </a:r>
          </a:p>
          <a:p>
            <a:pPr marL="800100" lvl="1" indent="-342900">
              <a:lnSpc>
                <a:spcPct val="80000"/>
              </a:lnSpc>
              <a:buFontTx/>
              <a:buAutoNum type="arabicParenR" startAt="5"/>
            </a:pPr>
            <a:r>
              <a:rPr lang="en-CA" altLang="zh-CN" b="1"/>
              <a:t> Absence of standardized forms</a:t>
            </a:r>
            <a:r>
              <a:rPr lang="en-CA" altLang="zh-CN"/>
              <a:t> (Gold &amp; Dewa, 2005)</a:t>
            </a:r>
            <a:endParaRPr lang="en-CA" altLang="zh-CN" b="1"/>
          </a:p>
          <a:p>
            <a:pPr marL="800100" lvl="1" indent="-342900">
              <a:lnSpc>
                <a:spcPct val="80000"/>
              </a:lnSpc>
              <a:buFontTx/>
              <a:buAutoNum type="arabicParenR" startAt="6"/>
            </a:pPr>
            <a:r>
              <a:rPr lang="en-CA" altLang="zh-CN" b="1"/>
              <a:t> Lack of IRB staff support</a:t>
            </a:r>
            <a:r>
              <a:rPr lang="en-CA" altLang="zh-CN"/>
              <a:t> (Wolf et al., 2005; </a:t>
            </a:r>
            <a:r>
              <a:rPr lang="en-CA" altLang="zh-CN" sz="2400"/>
              <a:t>De Vries &amp; Forsberg, 2002).</a:t>
            </a:r>
            <a:r>
              <a:rPr lang="en-US" altLang="zh-CN" sz="2400">
                <a:ea typeface="宋体" panose="02010600030101010101" pitchFamily="2" charset="-122"/>
              </a:rPr>
              <a:t> </a:t>
            </a:r>
          </a:p>
          <a:p>
            <a:pPr marL="800100" lvl="1" indent="-342900">
              <a:lnSpc>
                <a:spcPct val="80000"/>
              </a:lnSpc>
              <a:buFontTx/>
              <a:buAutoNum type="arabicParenR" startAt="6"/>
            </a:pPr>
            <a:r>
              <a:rPr lang="en-CA" altLang="zh-CN" b="1"/>
              <a:t> Conflicting view points on templated versus non templated language and style of informed consents</a:t>
            </a:r>
            <a:r>
              <a:rPr lang="en-CA" altLang="zh-CN"/>
              <a:t> (Dziak et al., 2005; Green et al., 2006; Hirshon et al., 2002; Middle et al., </a:t>
            </a:r>
            <a:r>
              <a:rPr lang="en-CA" altLang="zh-CN" b="1"/>
              <a:t>1995</a:t>
            </a:r>
            <a:r>
              <a:rPr lang="en-CA" altLang="zh-CN"/>
              <a:t>; Rogers et al., 1999; Silverman et al., 2001; 2003; Stair et al., 2001; Vick et al., 2005)</a:t>
            </a:r>
            <a:endParaRPr lang="en-US" altLang="zh-CN">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Text Box 4">
            <a:extLst>
              <a:ext uri="{FF2B5EF4-FFF2-40B4-BE49-F238E27FC236}">
                <a16:creationId xmlns:a16="http://schemas.microsoft.com/office/drawing/2014/main" id="{1CED42F1-910B-A4F3-F221-F28A241031B4}"/>
              </a:ext>
            </a:extLst>
          </p:cNvPr>
          <p:cNvSpPr txBox="1">
            <a:spLocks noChangeArrowheads="1"/>
          </p:cNvSpPr>
          <p:nvPr/>
        </p:nvSpPr>
        <p:spPr bwMode="auto">
          <a:xfrm>
            <a:off x="3581441" y="1523994"/>
            <a:ext cx="5562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CC3300"/>
                </a:solidFill>
                <a:effectLst/>
                <a:uLnTx/>
                <a:uFillTx/>
                <a:latin typeface="Times New Roman" panose="02020603050405020304" pitchFamily="18" charset="0"/>
                <a:ea typeface="宋体" panose="02010600030101010101" pitchFamily="2" charset="-122"/>
                <a:cs typeface="+mn-cs"/>
              </a:rPr>
              <a:t>National Research Coordinating Center</a:t>
            </a:r>
          </a:p>
        </p:txBody>
      </p:sp>
      <p:sp>
        <p:nvSpPr>
          <p:cNvPr id="100358" name="Text Box 6">
            <a:extLst>
              <a:ext uri="{FF2B5EF4-FFF2-40B4-BE49-F238E27FC236}">
                <a16:creationId xmlns:a16="http://schemas.microsoft.com/office/drawing/2014/main" id="{3B0E5106-385F-532B-BEA5-66D55894E131}"/>
              </a:ext>
            </a:extLst>
          </p:cNvPr>
          <p:cNvSpPr txBox="1">
            <a:spLocks noChangeArrowheads="1"/>
          </p:cNvSpPr>
          <p:nvPr/>
        </p:nvSpPr>
        <p:spPr bwMode="auto">
          <a:xfrm>
            <a:off x="838200" y="152400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PI of Record</a:t>
            </a:r>
          </a:p>
        </p:txBody>
      </p:sp>
      <p:sp>
        <p:nvSpPr>
          <p:cNvPr id="100368" name="Line 16">
            <a:extLst>
              <a:ext uri="{FF2B5EF4-FFF2-40B4-BE49-F238E27FC236}">
                <a16:creationId xmlns:a16="http://schemas.microsoft.com/office/drawing/2014/main" id="{DA68D265-E903-4E89-6BE0-819D9FAADE3A}"/>
              </a:ext>
            </a:extLst>
          </p:cNvPr>
          <p:cNvSpPr>
            <a:spLocks noChangeShapeType="1"/>
          </p:cNvSpPr>
          <p:nvPr/>
        </p:nvSpPr>
        <p:spPr bwMode="auto">
          <a:xfrm>
            <a:off x="3048000" y="1752600"/>
            <a:ext cx="5334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69" name="Rectangle 17">
            <a:extLst>
              <a:ext uri="{FF2B5EF4-FFF2-40B4-BE49-F238E27FC236}">
                <a16:creationId xmlns:a16="http://schemas.microsoft.com/office/drawing/2014/main" id="{461751D4-CFA4-6DB1-33E9-737CC8DBAF83}"/>
              </a:ext>
            </a:extLst>
          </p:cNvPr>
          <p:cNvSpPr>
            <a:spLocks noChangeArrowheads="1"/>
          </p:cNvSpPr>
          <p:nvPr/>
        </p:nvSpPr>
        <p:spPr bwMode="auto">
          <a:xfrm>
            <a:off x="914400" y="1524000"/>
            <a:ext cx="7620000" cy="457200"/>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0" name="Rectangle 18">
            <a:extLst>
              <a:ext uri="{FF2B5EF4-FFF2-40B4-BE49-F238E27FC236}">
                <a16:creationId xmlns:a16="http://schemas.microsoft.com/office/drawing/2014/main" id="{A7C47CE9-3432-4BA2-2F03-8B7A7FA7F516}"/>
              </a:ext>
            </a:extLst>
          </p:cNvPr>
          <p:cNvSpPr>
            <a:spLocks noChangeArrowheads="1"/>
          </p:cNvSpPr>
          <p:nvPr/>
        </p:nvSpPr>
        <p:spPr bwMode="auto">
          <a:xfrm>
            <a:off x="762000" y="2590800"/>
            <a:ext cx="76962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1" name="Rectangle 19">
            <a:extLst>
              <a:ext uri="{FF2B5EF4-FFF2-40B4-BE49-F238E27FC236}">
                <a16:creationId xmlns:a16="http://schemas.microsoft.com/office/drawing/2014/main" id="{A6BF1949-B149-3943-3128-D50B96C24E19}"/>
              </a:ext>
            </a:extLst>
          </p:cNvPr>
          <p:cNvSpPr>
            <a:spLocks noChangeArrowheads="1"/>
          </p:cNvSpPr>
          <p:nvPr/>
        </p:nvSpPr>
        <p:spPr bwMode="auto">
          <a:xfrm>
            <a:off x="685800" y="3505200"/>
            <a:ext cx="80772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2" name="Rectangle 20">
            <a:extLst>
              <a:ext uri="{FF2B5EF4-FFF2-40B4-BE49-F238E27FC236}">
                <a16:creationId xmlns:a16="http://schemas.microsoft.com/office/drawing/2014/main" id="{7CCC7F6B-B962-81FD-371C-50E2D56D4F98}"/>
              </a:ext>
            </a:extLst>
          </p:cNvPr>
          <p:cNvSpPr>
            <a:spLocks noChangeArrowheads="1"/>
          </p:cNvSpPr>
          <p:nvPr/>
        </p:nvSpPr>
        <p:spPr bwMode="auto">
          <a:xfrm>
            <a:off x="1295400" y="4724400"/>
            <a:ext cx="64008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7" name="Line 25">
            <a:extLst>
              <a:ext uri="{FF2B5EF4-FFF2-40B4-BE49-F238E27FC236}">
                <a16:creationId xmlns:a16="http://schemas.microsoft.com/office/drawing/2014/main" id="{85CE1206-D31C-7944-2D6A-4F76541E0768}"/>
              </a:ext>
            </a:extLst>
          </p:cNvPr>
          <p:cNvSpPr>
            <a:spLocks noChangeShapeType="1"/>
          </p:cNvSpPr>
          <p:nvPr/>
        </p:nvSpPr>
        <p:spPr bwMode="auto">
          <a:xfrm>
            <a:off x="4038600" y="213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8" name="Line 26">
            <a:extLst>
              <a:ext uri="{FF2B5EF4-FFF2-40B4-BE49-F238E27FC236}">
                <a16:creationId xmlns:a16="http://schemas.microsoft.com/office/drawing/2014/main" id="{8B78C4C2-74F9-0D0E-4973-A3D944C69408}"/>
              </a:ext>
            </a:extLst>
          </p:cNvPr>
          <p:cNvSpPr>
            <a:spLocks noChangeShapeType="1"/>
          </p:cNvSpPr>
          <p:nvPr/>
        </p:nvSpPr>
        <p:spPr bwMode="auto">
          <a:xfrm>
            <a:off x="4038600" y="3200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79" name="Line 27">
            <a:extLst>
              <a:ext uri="{FF2B5EF4-FFF2-40B4-BE49-F238E27FC236}">
                <a16:creationId xmlns:a16="http://schemas.microsoft.com/office/drawing/2014/main" id="{223B1782-05C9-74A7-779D-4314D7419F8D}"/>
              </a:ext>
            </a:extLst>
          </p:cNvPr>
          <p:cNvSpPr>
            <a:spLocks noChangeShapeType="1"/>
          </p:cNvSpPr>
          <p:nvPr/>
        </p:nvSpPr>
        <p:spPr bwMode="auto">
          <a:xfrm>
            <a:off x="4038600" y="4343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81" name="Text Box 29">
            <a:extLst>
              <a:ext uri="{FF2B5EF4-FFF2-40B4-BE49-F238E27FC236}">
                <a16:creationId xmlns:a16="http://schemas.microsoft.com/office/drawing/2014/main" id="{E8C6D35E-D4B3-6478-662C-9B946008B7AF}"/>
              </a:ext>
            </a:extLst>
          </p:cNvPr>
          <p:cNvSpPr txBox="1">
            <a:spLocks noChangeArrowheads="1"/>
          </p:cNvSpPr>
          <p:nvPr/>
        </p:nvSpPr>
        <p:spPr bwMode="auto">
          <a:xfrm>
            <a:off x="762000" y="25908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Coordinating Center Steering Committee Approval</a:t>
            </a:r>
          </a:p>
        </p:txBody>
      </p:sp>
      <p:sp>
        <p:nvSpPr>
          <p:cNvPr id="100382" name="Text Box 30">
            <a:extLst>
              <a:ext uri="{FF2B5EF4-FFF2-40B4-BE49-F238E27FC236}">
                <a16:creationId xmlns:a16="http://schemas.microsoft.com/office/drawing/2014/main" id="{2365A92C-54EC-A223-B531-B844C58E052A}"/>
              </a:ext>
            </a:extLst>
          </p:cNvPr>
          <p:cNvSpPr txBox="1">
            <a:spLocks noChangeArrowheads="1"/>
          </p:cNvSpPr>
          <p:nvPr/>
        </p:nvSpPr>
        <p:spPr bwMode="auto">
          <a:xfrm>
            <a:off x="990600" y="34290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Coordinating Center Staff Obtain IRB applications and submit to other coordinating clinical centers</a:t>
            </a:r>
          </a:p>
        </p:txBody>
      </p:sp>
      <p:sp>
        <p:nvSpPr>
          <p:cNvPr id="100383" name="Text Box 31">
            <a:extLst>
              <a:ext uri="{FF2B5EF4-FFF2-40B4-BE49-F238E27FC236}">
                <a16:creationId xmlns:a16="http://schemas.microsoft.com/office/drawing/2014/main" id="{B134CB34-6870-ED47-F649-3048C000F49F}"/>
              </a:ext>
            </a:extLst>
          </p:cNvPr>
          <p:cNvSpPr txBox="1">
            <a:spLocks noChangeArrowheads="1"/>
          </p:cNvSpPr>
          <p:nvPr/>
        </p:nvSpPr>
        <p:spPr bwMode="auto">
          <a:xfrm>
            <a:off x="1600200" y="4800600"/>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IRBs at Coordinating Centers Review and Approve the same single study protocol</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00384" name="Text Box 32">
            <a:extLst>
              <a:ext uri="{FF2B5EF4-FFF2-40B4-BE49-F238E27FC236}">
                <a16:creationId xmlns:a16="http://schemas.microsoft.com/office/drawing/2014/main" id="{A84F7C64-96BF-4DB4-189B-C838FC498226}"/>
              </a:ext>
            </a:extLst>
          </p:cNvPr>
          <p:cNvSpPr txBox="1">
            <a:spLocks noChangeArrowheads="1"/>
          </p:cNvSpPr>
          <p:nvPr/>
        </p:nvSpPr>
        <p:spPr bwMode="auto">
          <a:xfrm>
            <a:off x="2057400" y="6186488"/>
            <a:ext cx="807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    B    C   D     E    F    G  H   I    J    K</a:t>
            </a:r>
          </a:p>
        </p:txBody>
      </p:sp>
      <p:sp>
        <p:nvSpPr>
          <p:cNvPr id="100385" name="Line 33">
            <a:extLst>
              <a:ext uri="{FF2B5EF4-FFF2-40B4-BE49-F238E27FC236}">
                <a16:creationId xmlns:a16="http://schemas.microsoft.com/office/drawing/2014/main" id="{E10D59BE-E8A2-0EDE-8485-E28C2F9D4072}"/>
              </a:ext>
            </a:extLst>
          </p:cNvPr>
          <p:cNvSpPr>
            <a:spLocks noChangeShapeType="1"/>
          </p:cNvSpPr>
          <p:nvPr/>
        </p:nvSpPr>
        <p:spPr bwMode="auto">
          <a:xfrm>
            <a:off x="4114800" y="594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86" name="Text Box 34">
            <a:extLst>
              <a:ext uri="{FF2B5EF4-FFF2-40B4-BE49-F238E27FC236}">
                <a16:creationId xmlns:a16="http://schemas.microsoft.com/office/drawing/2014/main" id="{9039FBAB-0DFE-2FD7-6E7C-C8749B9DF50D}"/>
              </a:ext>
            </a:extLst>
          </p:cNvPr>
          <p:cNvSpPr txBox="1">
            <a:spLocks noChangeArrowheads="1"/>
          </p:cNvSpPr>
          <p:nvPr/>
        </p:nvSpPr>
        <p:spPr bwMode="auto">
          <a:xfrm>
            <a:off x="2667000" y="9906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Cooperative Agreements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
</p:tagLst>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